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424" r:id="rId2"/>
    <p:sldId id="427" r:id="rId3"/>
    <p:sldId id="428" r:id="rId4"/>
    <p:sldId id="429" r:id="rId5"/>
    <p:sldId id="430" r:id="rId6"/>
    <p:sldId id="431" r:id="rId7"/>
    <p:sldId id="482" r:id="rId8"/>
    <p:sldId id="432" r:id="rId9"/>
    <p:sldId id="433" r:id="rId10"/>
    <p:sldId id="434" r:id="rId11"/>
    <p:sldId id="435" r:id="rId12"/>
    <p:sldId id="436" r:id="rId13"/>
    <p:sldId id="437" r:id="rId14"/>
    <p:sldId id="438" r:id="rId15"/>
    <p:sldId id="439" r:id="rId16"/>
    <p:sldId id="440" r:id="rId17"/>
    <p:sldId id="441" r:id="rId18"/>
    <p:sldId id="442" r:id="rId19"/>
    <p:sldId id="443" r:id="rId20"/>
    <p:sldId id="444" r:id="rId21"/>
    <p:sldId id="445" r:id="rId22"/>
    <p:sldId id="447" r:id="rId23"/>
    <p:sldId id="448" r:id="rId24"/>
    <p:sldId id="483" r:id="rId25"/>
    <p:sldId id="484" r:id="rId26"/>
    <p:sldId id="485" r:id="rId27"/>
    <p:sldId id="486" r:id="rId28"/>
    <p:sldId id="487" r:id="rId29"/>
    <p:sldId id="488" r:id="rId30"/>
    <p:sldId id="489" r:id="rId31"/>
    <p:sldId id="490" r:id="rId32"/>
    <p:sldId id="491" r:id="rId33"/>
    <p:sldId id="452" r:id="rId34"/>
    <p:sldId id="453" r:id="rId35"/>
    <p:sldId id="454" r:id="rId36"/>
    <p:sldId id="455" r:id="rId37"/>
    <p:sldId id="492" r:id="rId38"/>
    <p:sldId id="457" r:id="rId39"/>
    <p:sldId id="458" r:id="rId40"/>
    <p:sldId id="459" r:id="rId41"/>
    <p:sldId id="460" r:id="rId42"/>
    <p:sldId id="461" r:id="rId43"/>
    <p:sldId id="462" r:id="rId44"/>
    <p:sldId id="463" r:id="rId45"/>
    <p:sldId id="464" r:id="rId46"/>
    <p:sldId id="465" r:id="rId47"/>
    <p:sldId id="466" r:id="rId48"/>
    <p:sldId id="467" r:id="rId49"/>
    <p:sldId id="468" r:id="rId50"/>
    <p:sldId id="469" r:id="rId51"/>
    <p:sldId id="470" r:id="rId52"/>
    <p:sldId id="471" r:id="rId53"/>
    <p:sldId id="480" r:id="rId54"/>
    <p:sldId id="493"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2" autoAdjust="0"/>
    <p:restoredTop sz="88433" autoAdjust="0"/>
  </p:normalViewPr>
  <p:slideViewPr>
    <p:cSldViewPr snapToGrid="0" snapToObjects="1">
      <p:cViewPr varScale="1">
        <p:scale>
          <a:sx n="120" d="100"/>
          <a:sy n="120" d="100"/>
        </p:scale>
        <p:origin x="-146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3C4F9-F37E-4225-8EDE-0041EBD1A368}" type="datetimeFigureOut">
              <a:rPr lang="en-US" smtClean="0"/>
              <a:pPr/>
              <a:t>9/14/15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CF8AD2-6882-4531-8560-2C8EEF2B5B25}" type="slidenum">
              <a:rPr lang="en-US" smtClean="0"/>
              <a:pPr/>
              <a:t>‹#›</a:t>
            </a:fld>
            <a:endParaRPr lang="en-US"/>
          </a:p>
        </p:txBody>
      </p:sp>
    </p:spTree>
    <p:extLst>
      <p:ext uri="{BB962C8B-B14F-4D97-AF65-F5344CB8AC3E}">
        <p14:creationId xmlns:p14="http://schemas.microsoft.com/office/powerpoint/2010/main" val="1205781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K-Means is the prototypical</a:t>
            </a:r>
            <a:r>
              <a:rPr lang="en-US" baseline="0" dirty="0" smtClean="0"/>
              <a:t> clustering algorithm in machine learning. The central idea is that we define an integer “k” ahead of time that represents the number of distinct clusters we believe exist in our dataset (there is a large body of research involved in figuring out how to set “k” a priori; it’s not a trivial question). Once “k” is set, we need to initialize our cluster assignments with “k” centroids. Again, there is a large body of research here for how you can assign your initial clusters to minimize the number of iterations required for convergence: anything from random assignment (picking “k” of your “n” points to serve as the initial clusters) to more sophisticated ways of picking points that generally lie in distinct clusters.</a:t>
            </a:r>
            <a:endParaRPr lang="en-US" dirty="0"/>
          </a:p>
        </p:txBody>
      </p:sp>
      <p:sp>
        <p:nvSpPr>
          <p:cNvPr id="4" name="Slide Number Placeholder 3"/>
          <p:cNvSpPr>
            <a:spLocks noGrp="1"/>
          </p:cNvSpPr>
          <p:nvPr>
            <p:ph type="sldNum" sz="quarter" idx="10"/>
          </p:nvPr>
        </p:nvSpPr>
        <p:spPr/>
        <p:txBody>
          <a:bodyPr/>
          <a:lstStyle/>
          <a:p>
            <a:fld id="{3B3AC6FF-F03C-0A47-8192-5FE82FEADBAD}" type="slidenum">
              <a:rPr lang="en-US" smtClean="0"/>
              <a:t>24</a:t>
            </a:fld>
            <a:endParaRPr lang="en-US"/>
          </a:p>
        </p:txBody>
      </p:sp>
    </p:spTree>
    <p:extLst>
      <p:ext uri="{BB962C8B-B14F-4D97-AF65-F5344CB8AC3E}">
        <p14:creationId xmlns:p14="http://schemas.microsoft.com/office/powerpoint/2010/main" val="1392639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we’ll assign the centroids randomly: two points in our dataset. Now we begin iterating our algorithm. The first of the two-step iterative process is to assign all the points in our dataset to the nearest centroid, according to some definition of “distance” (here we’ll use Euclidean).</a:t>
            </a:r>
            <a:endParaRPr lang="en-US" dirty="0"/>
          </a:p>
        </p:txBody>
      </p:sp>
      <p:sp>
        <p:nvSpPr>
          <p:cNvPr id="4" name="Slide Number Placeholder 3"/>
          <p:cNvSpPr>
            <a:spLocks noGrp="1"/>
          </p:cNvSpPr>
          <p:nvPr>
            <p:ph type="sldNum" sz="quarter" idx="10"/>
          </p:nvPr>
        </p:nvSpPr>
        <p:spPr/>
        <p:txBody>
          <a:bodyPr/>
          <a:lstStyle/>
          <a:p>
            <a:fld id="{3B3AC6FF-F03C-0A47-8192-5FE82FEADBAD}" type="slidenum">
              <a:rPr lang="en-US" smtClean="0"/>
              <a:t>25</a:t>
            </a:fld>
            <a:endParaRPr lang="en-US"/>
          </a:p>
        </p:txBody>
      </p:sp>
    </p:spTree>
    <p:extLst>
      <p:ext uri="{BB962C8B-B14F-4D97-AF65-F5344CB8AC3E}">
        <p14:creationId xmlns:p14="http://schemas.microsoft.com/office/powerpoint/2010/main" val="4190277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we’ve made the cluster assignments, the second step of the iterative process kicks in: we need to reassign the centroid location as the “mean” of all the points in the cluster.</a:t>
            </a:r>
            <a:endParaRPr lang="en-US" dirty="0"/>
          </a:p>
        </p:txBody>
      </p:sp>
      <p:sp>
        <p:nvSpPr>
          <p:cNvPr id="4" name="Slide Number Placeholder 3"/>
          <p:cNvSpPr>
            <a:spLocks noGrp="1"/>
          </p:cNvSpPr>
          <p:nvPr>
            <p:ph type="sldNum" sz="quarter" idx="10"/>
          </p:nvPr>
        </p:nvSpPr>
        <p:spPr/>
        <p:txBody>
          <a:bodyPr/>
          <a:lstStyle/>
          <a:p>
            <a:fld id="{3B3AC6FF-F03C-0A47-8192-5FE82FEADBAD}" type="slidenum">
              <a:rPr lang="en-US" smtClean="0"/>
              <a:t>26</a:t>
            </a:fld>
            <a:endParaRPr lang="en-US"/>
          </a:p>
        </p:txBody>
      </p:sp>
    </p:spTree>
    <p:extLst>
      <p:ext uri="{BB962C8B-B14F-4D97-AF65-F5344CB8AC3E}">
        <p14:creationId xmlns:p14="http://schemas.microsoft.com/office/powerpoint/2010/main" val="3257104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we’ve reassigned the means,</a:t>
            </a:r>
            <a:r>
              <a:rPr lang="en-US" baseline="0" dirty="0" smtClean="0"/>
              <a:t> or centroids, of each cluster, according to the cluster membership in this iteration. Note that the centroids are no longer explicit points in our dataset: that was simply done to initialize the algorithm.</a:t>
            </a:r>
            <a:endParaRPr lang="en-US" dirty="0"/>
          </a:p>
        </p:txBody>
      </p:sp>
      <p:sp>
        <p:nvSpPr>
          <p:cNvPr id="4" name="Slide Number Placeholder 3"/>
          <p:cNvSpPr>
            <a:spLocks noGrp="1"/>
          </p:cNvSpPr>
          <p:nvPr>
            <p:ph type="sldNum" sz="quarter" idx="10"/>
          </p:nvPr>
        </p:nvSpPr>
        <p:spPr/>
        <p:txBody>
          <a:bodyPr/>
          <a:lstStyle/>
          <a:p>
            <a:fld id="{3B3AC6FF-F03C-0A47-8192-5FE82FEADBAD}" type="slidenum">
              <a:rPr lang="en-US" smtClean="0"/>
              <a:t>27</a:t>
            </a:fld>
            <a:endParaRPr lang="en-US"/>
          </a:p>
        </p:txBody>
      </p:sp>
    </p:spTree>
    <p:extLst>
      <p:ext uri="{BB962C8B-B14F-4D97-AF65-F5344CB8AC3E}">
        <p14:creationId xmlns:p14="http://schemas.microsoft.com/office/powerpoint/2010/main" val="3160604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new centroids in place, now we drop the cluster assignments from</a:t>
            </a:r>
            <a:r>
              <a:rPr lang="en-US" baseline="0" dirty="0" smtClean="0"/>
              <a:t> all our data points and repeat the two-step iterative process. If anyone is familiar with the EM (Expectation-Maximization) algorithm, this is exactly what we’re doing here. Given the current cluster centroids, we find the cluster assignments (Expectation); then, given the cluster membership, we recalculate the cluster centroids (Maximization).</a:t>
            </a:r>
            <a:endParaRPr lang="en-US" dirty="0"/>
          </a:p>
        </p:txBody>
      </p:sp>
      <p:sp>
        <p:nvSpPr>
          <p:cNvPr id="4" name="Slide Number Placeholder 3"/>
          <p:cNvSpPr>
            <a:spLocks noGrp="1"/>
          </p:cNvSpPr>
          <p:nvPr>
            <p:ph type="sldNum" sz="quarter" idx="10"/>
          </p:nvPr>
        </p:nvSpPr>
        <p:spPr/>
        <p:txBody>
          <a:bodyPr/>
          <a:lstStyle/>
          <a:p>
            <a:fld id="{3B3AC6FF-F03C-0A47-8192-5FE82FEADBAD}" type="slidenum">
              <a:rPr lang="en-US" smtClean="0"/>
              <a:t>28</a:t>
            </a:fld>
            <a:endParaRPr lang="en-US"/>
          </a:p>
        </p:txBody>
      </p:sp>
    </p:spTree>
    <p:extLst>
      <p:ext uri="{BB962C8B-B14F-4D97-AF65-F5344CB8AC3E}">
        <p14:creationId xmlns:p14="http://schemas.microsoft.com/office/powerpoint/2010/main" val="2071720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3AC6FF-F03C-0A47-8192-5FE82FEADBAD}" type="slidenum">
              <a:rPr lang="en-US" smtClean="0"/>
              <a:t>29</a:t>
            </a:fld>
            <a:endParaRPr lang="en-US"/>
          </a:p>
        </p:txBody>
      </p:sp>
    </p:spTree>
    <p:extLst>
      <p:ext uri="{BB962C8B-B14F-4D97-AF65-F5344CB8AC3E}">
        <p14:creationId xmlns:p14="http://schemas.microsoft.com/office/powerpoint/2010/main" val="1161870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we’ve reached convergence: the</a:t>
            </a:r>
            <a:r>
              <a:rPr lang="en-US" baseline="0" dirty="0" smtClean="0"/>
              <a:t> points will always be assigned the nearest centroid, and recalculating the centroids will yield the same value. So we end our algorithm and make the final cluster assignments to our dataset.</a:t>
            </a:r>
            <a:endParaRPr lang="en-US" dirty="0"/>
          </a:p>
        </p:txBody>
      </p:sp>
      <p:sp>
        <p:nvSpPr>
          <p:cNvPr id="4" name="Slide Number Placeholder 3"/>
          <p:cNvSpPr>
            <a:spLocks noGrp="1"/>
          </p:cNvSpPr>
          <p:nvPr>
            <p:ph type="sldNum" sz="quarter" idx="10"/>
          </p:nvPr>
        </p:nvSpPr>
        <p:spPr/>
        <p:txBody>
          <a:bodyPr/>
          <a:lstStyle/>
          <a:p>
            <a:fld id="{3B3AC6FF-F03C-0A47-8192-5FE82FEADBAD}" type="slidenum">
              <a:rPr lang="en-US" smtClean="0"/>
              <a:t>31</a:t>
            </a:fld>
            <a:endParaRPr lang="en-US"/>
          </a:p>
        </p:txBody>
      </p:sp>
    </p:spTree>
    <p:extLst>
      <p:ext uri="{BB962C8B-B14F-4D97-AF65-F5344CB8AC3E}">
        <p14:creationId xmlns:p14="http://schemas.microsoft.com/office/powerpoint/2010/main" val="1331328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3AC6FF-F03C-0A47-8192-5FE82FEADBAD}" type="slidenum">
              <a:rPr lang="en-US" smtClean="0"/>
              <a:t>32</a:t>
            </a:fld>
            <a:endParaRPr lang="en-US"/>
          </a:p>
        </p:txBody>
      </p:sp>
    </p:spTree>
    <p:extLst>
      <p:ext uri="{BB962C8B-B14F-4D97-AF65-F5344CB8AC3E}">
        <p14:creationId xmlns:p14="http://schemas.microsoft.com/office/powerpoint/2010/main" val="1797140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BFR algorithm: extension of</a:t>
            </a:r>
            <a:r>
              <a:rPr lang="en-US" baseline="0" dirty="0" smtClean="0"/>
              <a:t> k-means to handle larger datasets efficiently</a:t>
            </a:r>
            <a:endParaRPr lang="en-US" dirty="0"/>
          </a:p>
        </p:txBody>
      </p:sp>
      <p:sp>
        <p:nvSpPr>
          <p:cNvPr id="4" name="Slide Number Placeholder 3"/>
          <p:cNvSpPr>
            <a:spLocks noGrp="1"/>
          </p:cNvSpPr>
          <p:nvPr>
            <p:ph type="sldNum" sz="quarter" idx="10"/>
          </p:nvPr>
        </p:nvSpPr>
        <p:spPr/>
        <p:txBody>
          <a:bodyPr/>
          <a:lstStyle/>
          <a:p>
            <a:fld id="{00CF8AD2-6882-4531-8560-2C8EEF2B5B25}" type="slidenum">
              <a:rPr lang="en-US" smtClean="0"/>
              <a:pPr/>
              <a:t>38</a:t>
            </a:fld>
            <a:endParaRPr lang="en-US"/>
          </a:p>
        </p:txBody>
      </p:sp>
    </p:spTree>
    <p:extLst>
      <p:ext uri="{BB962C8B-B14F-4D97-AF65-F5344CB8AC3E}">
        <p14:creationId xmlns:p14="http://schemas.microsoft.com/office/powerpoint/2010/main" val="759826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0070C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FC35801-B62B-1347-8D7D-E1D9FD950611}" type="datetimeFigureOut">
              <a:rPr lang="en-US" smtClean="0"/>
              <a:pPr/>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FDCA1-C2F8-BA4E-82CE-5B3B1AA6CE7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C35801-B62B-1347-8D7D-E1D9FD950611}" type="datetimeFigureOut">
              <a:rPr lang="en-US" smtClean="0"/>
              <a:pPr/>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FDCA1-C2F8-BA4E-82CE-5B3B1AA6CE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C35801-B62B-1347-8D7D-E1D9FD950611}" type="datetimeFigureOut">
              <a:rPr lang="en-US" smtClean="0"/>
              <a:pPr/>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FDCA1-C2F8-BA4E-82CE-5B3B1AA6CE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9400" y="292100"/>
            <a:ext cx="8648700" cy="804862"/>
          </a:xfrm>
        </p:spPr>
        <p:txBody>
          <a:bodyPr>
            <a:normAutofit/>
          </a:bodyPr>
          <a:lstStyle>
            <a:lvl1pPr algn="l">
              <a:defRPr sz="4000" b="1">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79400" y="1257300"/>
            <a:ext cx="8648700" cy="5099050"/>
          </a:xfrm>
        </p:spPr>
        <p:txBody>
          <a:bodyPr/>
          <a:lstStyle>
            <a:lvl1pPr>
              <a:defRPr sz="3200"/>
            </a:lvl1pPr>
            <a:lvl2pPr>
              <a:defRPr sz="3200"/>
            </a:lvl2pPr>
            <a:lvl3pPr>
              <a:defRPr sz="28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304800" y="6445250"/>
            <a:ext cx="2133600" cy="365125"/>
          </a:xfrm>
        </p:spPr>
        <p:txBody>
          <a:bodyPr/>
          <a:lstStyle/>
          <a:p>
            <a:fld id="{4FC35801-B62B-1347-8D7D-E1D9FD950611}" type="datetimeFigureOut">
              <a:rPr lang="en-US" smtClean="0"/>
              <a:pPr/>
              <a:t>9/14/15</a:t>
            </a:fld>
            <a:endParaRPr lang="en-US"/>
          </a:p>
        </p:txBody>
      </p:sp>
      <p:sp>
        <p:nvSpPr>
          <p:cNvPr id="5" name="Footer Placeholder 4"/>
          <p:cNvSpPr>
            <a:spLocks noGrp="1"/>
          </p:cNvSpPr>
          <p:nvPr>
            <p:ph type="ftr" sz="quarter" idx="11"/>
          </p:nvPr>
        </p:nvSpPr>
        <p:spPr>
          <a:xfrm>
            <a:off x="3124200" y="6445250"/>
            <a:ext cx="2895600" cy="365125"/>
          </a:xfrm>
        </p:spPr>
        <p:txBody>
          <a:bodyPr/>
          <a:lstStyle/>
          <a:p>
            <a:endParaRPr lang="en-US"/>
          </a:p>
        </p:txBody>
      </p:sp>
      <p:sp>
        <p:nvSpPr>
          <p:cNvPr id="6" name="Slide Number Placeholder 5"/>
          <p:cNvSpPr>
            <a:spLocks noGrp="1"/>
          </p:cNvSpPr>
          <p:nvPr>
            <p:ph type="sldNum" sz="quarter" idx="12"/>
          </p:nvPr>
        </p:nvSpPr>
        <p:spPr>
          <a:xfrm>
            <a:off x="6781800" y="6445250"/>
            <a:ext cx="2133600" cy="365125"/>
          </a:xfrm>
        </p:spPr>
        <p:txBody>
          <a:bodyPr/>
          <a:lstStyle/>
          <a:p>
            <a:fld id="{85BFDCA1-C2F8-BA4E-82CE-5B3B1AA6CE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516187"/>
            <a:ext cx="7772400" cy="1362075"/>
          </a:xfrm>
        </p:spPr>
        <p:txBody>
          <a:bodyPr anchor="t">
            <a:normAutofit/>
          </a:bodyPr>
          <a:lstStyle>
            <a:lvl1pPr algn="ctr">
              <a:defRPr sz="3200" b="1" cap="all">
                <a:solidFill>
                  <a:srgbClr val="0070C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10160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C35801-B62B-1347-8D7D-E1D9FD950611}" type="datetimeFigureOut">
              <a:rPr lang="en-US" smtClean="0"/>
              <a:pPr/>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FDCA1-C2F8-BA4E-82CE-5B3B1AA6CE7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4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4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4FC35801-B62B-1347-8D7D-E1D9FD950611}" type="datetimeFigureOut">
              <a:rPr lang="en-US" smtClean="0"/>
              <a:pPr/>
              <a:t>9/14/15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FDCA1-C2F8-BA4E-82CE-5B3B1AA6CE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177"/>
          </a:xfrm>
        </p:spPr>
        <p:txBody>
          <a:bodyPr>
            <a:normAutofit/>
          </a:bodyPr>
          <a:lstStyle>
            <a:lvl1pPr>
              <a:defRPr sz="3600" b="1">
                <a:solidFill>
                  <a:srgbClr val="0070C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033969"/>
            <a:ext cx="4040188" cy="639762"/>
          </a:xfrm>
        </p:spPr>
        <p:txBody>
          <a:bodyPr anchor="b"/>
          <a:lstStyle>
            <a:lvl1pPr marL="0" indent="0" algn="ctr">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673731"/>
            <a:ext cx="4040188" cy="4551222"/>
          </a:xfrm>
        </p:spPr>
        <p:txBody>
          <a:bodyPr/>
          <a:lstStyle>
            <a:lvl1pPr>
              <a:defRPr sz="2400"/>
            </a:lvl1pPr>
            <a:lvl2pPr>
              <a:defRPr sz="24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033969"/>
            <a:ext cx="4041775" cy="639762"/>
          </a:xfrm>
        </p:spPr>
        <p:txBody>
          <a:bodyPr anchor="b"/>
          <a:lstStyle>
            <a:lvl1pPr marL="0" indent="0" algn="ctr">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673730"/>
            <a:ext cx="4041775" cy="4551223"/>
          </a:xfrm>
        </p:spPr>
        <p:txBody>
          <a:bodyPr/>
          <a:lstStyle>
            <a:lvl1pPr>
              <a:defRPr sz="2400"/>
            </a:lvl1pPr>
            <a:lvl2pPr>
              <a:defRPr sz="24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4FC35801-B62B-1347-8D7D-E1D9FD950611}" type="datetimeFigureOut">
              <a:rPr lang="en-US" smtClean="0"/>
              <a:pPr/>
              <a:t>9/14/15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BFDCA1-C2F8-BA4E-82CE-5B3B1AA6CE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06462"/>
          </a:xfrm>
        </p:spPr>
        <p:txBody>
          <a:bodyPr>
            <a:normAutofit/>
          </a:bodyPr>
          <a:lstStyle>
            <a:lvl1pPr>
              <a:defRPr sz="4000" b="1">
                <a:solidFill>
                  <a:srgbClr val="0070C0"/>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FC35801-B62B-1347-8D7D-E1D9FD950611}" type="datetimeFigureOut">
              <a:rPr lang="en-US" smtClean="0"/>
              <a:pPr/>
              <a:t>9/14/15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BFDCA1-C2F8-BA4E-82CE-5B3B1AA6CE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35801-B62B-1347-8D7D-E1D9FD950611}" type="datetimeFigureOut">
              <a:rPr lang="en-US" smtClean="0"/>
              <a:pPr/>
              <a:t>9/14/15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BFDCA1-C2F8-BA4E-82CE-5B3B1AA6CE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C35801-B62B-1347-8D7D-E1D9FD950611}" type="datetimeFigureOut">
              <a:rPr lang="en-US" smtClean="0"/>
              <a:pPr/>
              <a:t>9/14/15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FDCA1-C2F8-BA4E-82CE-5B3B1AA6CE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C35801-B62B-1347-8D7D-E1D9FD950611}" type="datetimeFigureOut">
              <a:rPr lang="en-US" smtClean="0"/>
              <a:pPr/>
              <a:t>9/14/15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FDCA1-C2F8-BA4E-82CE-5B3B1AA6CE7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35801-B62B-1347-8D7D-E1D9FD950611}" type="datetimeFigureOut">
              <a:rPr lang="en-US" smtClean="0"/>
              <a:pPr/>
              <a:t>9/14/15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FDCA1-C2F8-BA4E-82CE-5B3B1AA6CE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1" kern="1200">
          <a:solidFill>
            <a:srgbClr val="0070C0"/>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Cambria Math"/>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mbria Math"/>
          <a:ea typeface="+mn-ea"/>
          <a:cs typeface="+mn-cs"/>
        </a:defRPr>
      </a:lvl2pPr>
      <a:lvl3pPr marL="1143000" indent="-228600" algn="l" defTabSz="457200" rtl="0" eaLnBrk="1" latinLnBrk="0" hangingPunct="1">
        <a:spcBef>
          <a:spcPct val="20000"/>
        </a:spcBef>
        <a:buFont typeface="Arial"/>
        <a:buChar char="•"/>
        <a:defRPr sz="2800" kern="1200">
          <a:solidFill>
            <a:schemeClr val="tx1"/>
          </a:solidFill>
          <a:latin typeface="Cambria Math"/>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Cambria Math"/>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mbria Math"/>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 Id="rId3"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7.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aftaliharris.com/blog/visualizing-k-means-clusterin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0.png"/><Relationship Id="rId3" Type="http://schemas.openxmlformats.org/officeDocument/2006/relationships/image" Target="../media/image8.gif"/></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Clustering</a:t>
            </a:r>
            <a:endParaRPr lang="en-US" dirty="0"/>
          </a:p>
        </p:txBody>
      </p:sp>
      <p:sp>
        <p:nvSpPr>
          <p:cNvPr id="2" name="Subtitle 1"/>
          <p:cNvSpPr>
            <a:spLocks noGrp="1"/>
          </p:cNvSpPr>
          <p:nvPr>
            <p:ph type="subTitle" idx="1"/>
          </p:nvPr>
        </p:nvSpPr>
        <p:spPr/>
        <p:txBody>
          <a:bodyPr/>
          <a:lstStyle/>
          <a:p>
            <a:r>
              <a:rPr lang="en-US" dirty="0" smtClean="0"/>
              <a:t>Shannon Quinn</a:t>
            </a:r>
          </a:p>
          <a:p>
            <a:endParaRPr lang="en-US" dirty="0"/>
          </a:p>
          <a:p>
            <a:r>
              <a:rPr lang="en-US" sz="1800" dirty="0" smtClean="0"/>
              <a:t>(with thanks to J</a:t>
            </a:r>
            <a:r>
              <a:rPr lang="en-US" sz="1800" dirty="0"/>
              <a:t>. </a:t>
            </a:r>
            <a:r>
              <a:rPr lang="en-US" sz="1800" dirty="0" err="1"/>
              <a:t>Leskovec</a:t>
            </a:r>
            <a:r>
              <a:rPr lang="en-US" sz="1800" dirty="0"/>
              <a:t>, A. </a:t>
            </a:r>
            <a:r>
              <a:rPr lang="en-US" sz="1800" dirty="0" err="1"/>
              <a:t>Rajaraman</a:t>
            </a:r>
            <a:r>
              <a:rPr lang="en-US" sz="1800" dirty="0"/>
              <a:t>, </a:t>
            </a:r>
            <a:r>
              <a:rPr lang="en-US" sz="1800" dirty="0" smtClean="0"/>
              <a:t>and J</a:t>
            </a:r>
            <a:r>
              <a:rPr lang="en-US" sz="1800" dirty="0"/>
              <a:t>. </a:t>
            </a:r>
            <a:r>
              <a:rPr lang="en-US" sz="1800" dirty="0" smtClean="0"/>
              <a:t>Ullman of Stanford University)</a:t>
            </a:r>
            <a:endParaRPr lang="en-US" sz="1800" dirty="0"/>
          </a:p>
        </p:txBody>
      </p:sp>
    </p:spTree>
    <p:extLst>
      <p:ext uri="{BB962C8B-B14F-4D97-AF65-F5344CB8AC3E}">
        <p14:creationId xmlns:p14="http://schemas.microsoft.com/office/powerpoint/2010/main" val="28906611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Problem: Music CDs</a:t>
            </a:r>
          </a:p>
        </p:txBody>
      </p:sp>
      <p:sp>
        <p:nvSpPr>
          <p:cNvPr id="3" name="Content Placeholder 2"/>
          <p:cNvSpPr>
            <a:spLocks noGrp="1"/>
          </p:cNvSpPr>
          <p:nvPr>
            <p:ph idx="1"/>
          </p:nvPr>
        </p:nvSpPr>
        <p:spPr>
          <a:xfrm>
            <a:off x="457200" y="1295400"/>
            <a:ext cx="8534400" cy="5562600"/>
          </a:xfrm>
        </p:spPr>
        <p:txBody>
          <a:bodyPr>
            <a:normAutofit lnSpcReduction="10000"/>
          </a:bodyPr>
          <a:lstStyle/>
          <a:p>
            <a:pPr marL="118872" indent="0">
              <a:buNone/>
            </a:pPr>
            <a:r>
              <a:rPr lang="en-US" b="1" dirty="0">
                <a:solidFill>
                  <a:srgbClr val="0000FF"/>
                </a:solidFill>
              </a:rPr>
              <a:t>Space of all CDs:</a:t>
            </a:r>
          </a:p>
          <a:p>
            <a:r>
              <a:rPr lang="en-US" dirty="0"/>
              <a:t>Think of a space with one </a:t>
            </a:r>
            <a:r>
              <a:rPr lang="en-US" dirty="0" smtClean="0"/>
              <a:t>dim. for </a:t>
            </a:r>
            <a:r>
              <a:rPr lang="en-US" dirty="0"/>
              <a:t>each customer</a:t>
            </a:r>
          </a:p>
          <a:p>
            <a:pPr lvl="1"/>
            <a:r>
              <a:rPr lang="en-US" dirty="0"/>
              <a:t>Values in a dimension may be 0 or 1 only</a:t>
            </a:r>
          </a:p>
          <a:p>
            <a:pPr lvl="1"/>
            <a:r>
              <a:rPr lang="en-US" dirty="0"/>
              <a:t>A </a:t>
            </a:r>
            <a:r>
              <a:rPr lang="en-US" dirty="0" smtClean="0"/>
              <a:t>CD </a:t>
            </a:r>
            <a:r>
              <a:rPr lang="en-US" dirty="0"/>
              <a:t>is a point in this </a:t>
            </a:r>
            <a:r>
              <a:rPr lang="en-US" dirty="0" smtClean="0"/>
              <a:t>space </a:t>
            </a:r>
            <a:r>
              <a:rPr lang="en-US" dirty="0"/>
              <a:t>(</a:t>
            </a:r>
            <a:r>
              <a:rPr lang="en-US" i="1" dirty="0"/>
              <a:t>x</a:t>
            </a:r>
            <a:r>
              <a:rPr lang="en-US" baseline="-25000" dirty="0"/>
              <a:t>1</a:t>
            </a:r>
            <a:r>
              <a:rPr lang="en-US" dirty="0"/>
              <a:t>, </a:t>
            </a:r>
            <a:r>
              <a:rPr lang="en-US" i="1" dirty="0"/>
              <a:t>x</a:t>
            </a:r>
            <a:r>
              <a:rPr lang="en-US" baseline="-25000" dirty="0"/>
              <a:t>2</a:t>
            </a:r>
            <a:r>
              <a:rPr lang="en-US" dirty="0"/>
              <a:t>,…, </a:t>
            </a:r>
            <a:r>
              <a:rPr lang="en-US" i="1" dirty="0" err="1"/>
              <a:t>x</a:t>
            </a:r>
            <a:r>
              <a:rPr lang="en-US" i="1" baseline="-25000" dirty="0" err="1"/>
              <a:t>k</a:t>
            </a:r>
            <a:r>
              <a:rPr lang="en-US" dirty="0"/>
              <a:t>), </a:t>
            </a:r>
            <a:br>
              <a:rPr lang="en-US" dirty="0"/>
            </a:br>
            <a:r>
              <a:rPr lang="en-US" dirty="0"/>
              <a:t>where </a:t>
            </a:r>
            <a:r>
              <a:rPr lang="en-US" i="1" dirty="0"/>
              <a:t>x</a:t>
            </a:r>
            <a:r>
              <a:rPr lang="en-US" i="1" baseline="-25000" dirty="0"/>
              <a:t>i</a:t>
            </a:r>
            <a:r>
              <a:rPr lang="en-US" dirty="0"/>
              <a:t> = 1 </a:t>
            </a:r>
            <a:r>
              <a:rPr lang="en-US" dirty="0" err="1"/>
              <a:t>iff</a:t>
            </a:r>
            <a:r>
              <a:rPr lang="en-US" dirty="0"/>
              <a:t> the </a:t>
            </a:r>
            <a:r>
              <a:rPr lang="en-US" i="1" dirty="0" err="1"/>
              <a:t>i</a:t>
            </a:r>
            <a:r>
              <a:rPr lang="en-US" i="1" dirty="0"/>
              <a:t> </a:t>
            </a:r>
            <a:r>
              <a:rPr lang="en-US" baseline="30000" dirty="0" err="1"/>
              <a:t>th</a:t>
            </a:r>
            <a:r>
              <a:rPr lang="en-US" dirty="0"/>
              <a:t> customer bought the CD</a:t>
            </a:r>
          </a:p>
          <a:p>
            <a:pPr lvl="8"/>
            <a:endParaRPr lang="en-US" dirty="0" smtClean="0"/>
          </a:p>
          <a:p>
            <a:r>
              <a:rPr lang="en-US" dirty="0" smtClean="0"/>
              <a:t>For </a:t>
            </a:r>
            <a:r>
              <a:rPr lang="en-US" dirty="0"/>
              <a:t>Amazon, the dimension </a:t>
            </a:r>
            <a:r>
              <a:rPr lang="en-US" dirty="0" smtClean="0"/>
              <a:t>is </a:t>
            </a:r>
            <a:r>
              <a:rPr lang="en-US" dirty="0"/>
              <a:t>tens of </a:t>
            </a:r>
            <a:r>
              <a:rPr lang="en-US" dirty="0" smtClean="0"/>
              <a:t>millions</a:t>
            </a:r>
          </a:p>
          <a:p>
            <a:pPr lvl="8"/>
            <a:endParaRPr lang="en-US" dirty="0" smtClean="0"/>
          </a:p>
          <a:p>
            <a:r>
              <a:rPr lang="en-US" b="1" dirty="0" smtClean="0"/>
              <a:t>Task:</a:t>
            </a:r>
            <a:r>
              <a:rPr lang="en-US" dirty="0" smtClean="0"/>
              <a:t> Find clusters of similar CDs</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10</a:t>
            </a:fld>
            <a:endParaRPr lang="en-US"/>
          </a:p>
        </p:txBody>
      </p:sp>
    </p:spTree>
    <p:extLst>
      <p:ext uri="{BB962C8B-B14F-4D97-AF65-F5344CB8AC3E}">
        <p14:creationId xmlns:p14="http://schemas.microsoft.com/office/powerpoint/2010/main" val="2642952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76200"/>
            <a:ext cx="8534400" cy="987552"/>
          </a:xfrm>
        </p:spPr>
        <p:txBody>
          <a:bodyPr/>
          <a:lstStyle/>
          <a:p>
            <a:r>
              <a:rPr lang="en-US" dirty="0"/>
              <a:t>Clustering Problem: </a:t>
            </a:r>
            <a:r>
              <a:rPr lang="en-US" dirty="0" smtClean="0"/>
              <a:t>Documents</a:t>
            </a:r>
            <a:endParaRPr lang="en-US" dirty="0"/>
          </a:p>
        </p:txBody>
      </p:sp>
      <p:sp>
        <p:nvSpPr>
          <p:cNvPr id="99331" name="Rectangle 3"/>
          <p:cNvSpPr>
            <a:spLocks noGrp="1" noChangeArrowheads="1"/>
          </p:cNvSpPr>
          <p:nvPr>
            <p:ph idx="1"/>
          </p:nvPr>
        </p:nvSpPr>
        <p:spPr/>
        <p:txBody>
          <a:bodyPr/>
          <a:lstStyle/>
          <a:p>
            <a:pPr marL="118872" indent="0">
              <a:buNone/>
            </a:pPr>
            <a:r>
              <a:rPr lang="en-US" b="1" dirty="0" smtClean="0">
                <a:solidFill>
                  <a:srgbClr val="D60093"/>
                </a:solidFill>
              </a:rPr>
              <a:t>Finding topics:</a:t>
            </a:r>
          </a:p>
          <a:p>
            <a:r>
              <a:rPr lang="en-US" dirty="0" smtClean="0"/>
              <a:t>Represent </a:t>
            </a:r>
            <a:r>
              <a:rPr lang="en-US" dirty="0"/>
              <a:t>a document by a vector  </a:t>
            </a:r>
            <a:r>
              <a:rPr lang="en-US" dirty="0" smtClean="0"/>
              <a:t/>
            </a:r>
            <a:br>
              <a:rPr lang="en-US" dirty="0" smtClean="0"/>
            </a:br>
            <a:r>
              <a:rPr lang="en-US" dirty="0" smtClean="0"/>
              <a:t>(</a:t>
            </a:r>
            <a:r>
              <a:rPr lang="en-US" i="1" dirty="0"/>
              <a:t>x</a:t>
            </a:r>
            <a:r>
              <a:rPr lang="en-US" baseline="-25000" dirty="0"/>
              <a:t>1</a:t>
            </a:r>
            <a:r>
              <a:rPr lang="en-US" dirty="0"/>
              <a:t>, </a:t>
            </a:r>
            <a:r>
              <a:rPr lang="en-US" i="1" dirty="0"/>
              <a:t>x</a:t>
            </a:r>
            <a:r>
              <a:rPr lang="en-US" baseline="-25000" dirty="0"/>
              <a:t>2</a:t>
            </a:r>
            <a:r>
              <a:rPr lang="en-US" dirty="0"/>
              <a:t>,…, </a:t>
            </a:r>
            <a:r>
              <a:rPr lang="en-US" i="1" dirty="0" err="1"/>
              <a:t>x</a:t>
            </a:r>
            <a:r>
              <a:rPr lang="en-US" i="1" baseline="-25000" dirty="0" err="1"/>
              <a:t>k</a:t>
            </a:r>
            <a:r>
              <a:rPr lang="en-US" dirty="0"/>
              <a:t>), where </a:t>
            </a:r>
            <a:r>
              <a:rPr lang="en-US" i="1" dirty="0"/>
              <a:t>x</a:t>
            </a:r>
            <a:r>
              <a:rPr lang="en-US" i="1" baseline="-25000" dirty="0"/>
              <a:t>i</a:t>
            </a:r>
            <a:r>
              <a:rPr lang="en-US" dirty="0"/>
              <a:t> = 1 </a:t>
            </a:r>
            <a:r>
              <a:rPr lang="en-US" dirty="0" err="1"/>
              <a:t>iff</a:t>
            </a:r>
            <a:r>
              <a:rPr lang="en-US" dirty="0"/>
              <a:t> the </a:t>
            </a:r>
            <a:r>
              <a:rPr lang="en-US" i="1" dirty="0" err="1"/>
              <a:t>i</a:t>
            </a:r>
            <a:r>
              <a:rPr lang="en-US" i="1" dirty="0"/>
              <a:t> </a:t>
            </a:r>
            <a:r>
              <a:rPr lang="en-US" baseline="30000" dirty="0" err="1"/>
              <a:t>th</a:t>
            </a:r>
            <a:r>
              <a:rPr lang="en-US" dirty="0"/>
              <a:t> word </a:t>
            </a:r>
            <a:r>
              <a:rPr lang="en-US" dirty="0" smtClean="0"/>
              <a:t/>
            </a:r>
            <a:br>
              <a:rPr lang="en-US" dirty="0" smtClean="0"/>
            </a:br>
            <a:r>
              <a:rPr lang="en-US" dirty="0" smtClean="0"/>
              <a:t>(</a:t>
            </a:r>
            <a:r>
              <a:rPr lang="en-US" dirty="0"/>
              <a:t>in some order) appears in the </a:t>
            </a:r>
            <a:r>
              <a:rPr lang="en-US" dirty="0" smtClean="0"/>
              <a:t>document</a:t>
            </a:r>
            <a:endParaRPr lang="en-US" dirty="0"/>
          </a:p>
          <a:p>
            <a:pPr lvl="1"/>
            <a:r>
              <a:rPr lang="en-US" dirty="0"/>
              <a:t>It actually doesn’t matter if </a:t>
            </a:r>
            <a:r>
              <a:rPr lang="en-US" i="1" dirty="0" smtClean="0"/>
              <a:t>k</a:t>
            </a:r>
            <a:r>
              <a:rPr lang="en-US" dirty="0" smtClean="0"/>
              <a:t> </a:t>
            </a:r>
            <a:r>
              <a:rPr lang="en-US" dirty="0"/>
              <a:t>is infinite; i.e., we don’t limit the set of </a:t>
            </a:r>
            <a:r>
              <a:rPr lang="en-US" dirty="0" smtClean="0"/>
              <a:t>words</a:t>
            </a:r>
          </a:p>
          <a:p>
            <a:pPr lvl="8"/>
            <a:endParaRPr lang="en-US" dirty="0"/>
          </a:p>
          <a:p>
            <a:r>
              <a:rPr lang="en-US" b="1" dirty="0"/>
              <a:t>Documents with similar sets of words </a:t>
            </a:r>
            <a:r>
              <a:rPr lang="en-US" b="1" dirty="0" smtClean="0"/>
              <a:t/>
            </a:r>
            <a:br>
              <a:rPr lang="en-US" b="1" dirty="0" smtClean="0"/>
            </a:br>
            <a:r>
              <a:rPr lang="en-US" b="1" dirty="0" smtClean="0"/>
              <a:t>may </a:t>
            </a:r>
            <a:r>
              <a:rPr lang="en-US" b="1" dirty="0"/>
              <a:t>be about the same </a:t>
            </a:r>
            <a:r>
              <a:rPr lang="en-US" b="1" dirty="0" smtClean="0"/>
              <a:t>topic</a:t>
            </a:r>
            <a:endParaRPr lang="en-US" b="1" dirty="0"/>
          </a:p>
        </p:txBody>
      </p:sp>
      <p:sp>
        <p:nvSpPr>
          <p:cNvPr id="4" name="Slide Number Placeholder 5"/>
          <p:cNvSpPr>
            <a:spLocks noGrp="1"/>
          </p:cNvSpPr>
          <p:nvPr>
            <p:ph type="sldNum" sz="quarter" idx="12"/>
          </p:nvPr>
        </p:nvSpPr>
        <p:spPr/>
        <p:txBody>
          <a:bodyPr/>
          <a:lstStyle/>
          <a:p>
            <a:fld id="{CB49C86E-4822-48E1-9B47-441AC4B3CE7F}" type="slidenum">
              <a:rPr lang="en-US"/>
              <a:pPr/>
              <a:t>11</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97632054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t>Cosine, Jaccard, and Euclidean</a:t>
            </a:r>
            <a:endParaRPr lang="en-US" dirty="0"/>
          </a:p>
        </p:txBody>
      </p:sp>
      <p:sp>
        <p:nvSpPr>
          <p:cNvPr id="100355" name="Rectangle 3"/>
          <p:cNvSpPr>
            <a:spLocks noGrp="1" noChangeArrowheads="1"/>
          </p:cNvSpPr>
          <p:nvPr>
            <p:ph idx="1"/>
          </p:nvPr>
        </p:nvSpPr>
        <p:spPr>
          <a:xfrm>
            <a:off x="457200" y="1295400"/>
            <a:ext cx="7543800" cy="5257801"/>
          </a:xfrm>
        </p:spPr>
        <p:txBody>
          <a:bodyPr/>
          <a:lstStyle/>
          <a:p>
            <a:r>
              <a:rPr lang="en-US" b="1" dirty="0" smtClean="0">
                <a:solidFill>
                  <a:srgbClr val="0000FF"/>
                </a:solidFill>
              </a:rPr>
              <a:t>As with CDs we have a choice when we think of documents as sets of words or shingles:</a:t>
            </a:r>
          </a:p>
          <a:p>
            <a:pPr lvl="1"/>
            <a:r>
              <a:rPr lang="en-US" b="1" dirty="0" smtClean="0">
                <a:solidFill>
                  <a:srgbClr val="D60093"/>
                </a:solidFill>
              </a:rPr>
              <a:t>Sets as vectors:</a:t>
            </a:r>
            <a:r>
              <a:rPr lang="en-US" dirty="0" smtClean="0"/>
              <a:t> Measure similarity by the </a:t>
            </a:r>
            <a:r>
              <a:rPr lang="en-US" b="1" dirty="0" smtClean="0"/>
              <a:t>cosine distance</a:t>
            </a:r>
          </a:p>
          <a:p>
            <a:pPr lvl="1"/>
            <a:r>
              <a:rPr lang="en-US" b="1" dirty="0" smtClean="0">
                <a:solidFill>
                  <a:srgbClr val="D60093"/>
                </a:solidFill>
              </a:rPr>
              <a:t>Sets as sets:</a:t>
            </a:r>
            <a:r>
              <a:rPr lang="en-US" dirty="0" smtClean="0"/>
              <a:t> Measure similarity by the </a:t>
            </a:r>
            <a:r>
              <a:rPr lang="en-US" b="1" dirty="0" err="1" smtClean="0"/>
              <a:t>Jaccard</a:t>
            </a:r>
            <a:r>
              <a:rPr lang="en-US" b="1" dirty="0" smtClean="0"/>
              <a:t> distance</a:t>
            </a:r>
          </a:p>
          <a:p>
            <a:pPr lvl="1"/>
            <a:r>
              <a:rPr lang="en-US" b="1" dirty="0" smtClean="0">
                <a:solidFill>
                  <a:srgbClr val="D60093"/>
                </a:solidFill>
              </a:rPr>
              <a:t>Sets as points:</a:t>
            </a:r>
            <a:r>
              <a:rPr lang="en-US" dirty="0" smtClean="0"/>
              <a:t> Measure similarity by </a:t>
            </a:r>
            <a:r>
              <a:rPr lang="en-US" b="1" dirty="0" smtClean="0"/>
              <a:t>Euclidean distance</a:t>
            </a:r>
            <a:endParaRPr lang="en-US" b="1"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09898B26-AFA4-4808-9879-1DED8198AB92}" type="slidenum">
              <a:rPr lang="en-US" smtClean="0"/>
              <a:pPr/>
              <a:t>12</a:t>
            </a:fld>
            <a:endParaRPr lang="en-US"/>
          </a:p>
        </p:txBody>
      </p:sp>
    </p:spTree>
    <p:extLst>
      <p:ext uri="{BB962C8B-B14F-4D97-AF65-F5344CB8AC3E}">
        <p14:creationId xmlns:p14="http://schemas.microsoft.com/office/powerpoint/2010/main" val="239774897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729C3C-B3FC-4FA1-B456-3550CB5835C0}" type="slidenum">
              <a:rPr lang="en-US"/>
              <a:pPr/>
              <a:t>13</a:t>
            </a:fld>
            <a:endParaRPr lang="en-US"/>
          </a:p>
        </p:txBody>
      </p:sp>
      <p:sp>
        <p:nvSpPr>
          <p:cNvPr id="18434" name="Rectangle 2"/>
          <p:cNvSpPr>
            <a:spLocks noGrp="1" noChangeArrowheads="1"/>
          </p:cNvSpPr>
          <p:nvPr>
            <p:ph type="title"/>
          </p:nvPr>
        </p:nvSpPr>
        <p:spPr/>
        <p:txBody>
          <a:bodyPr/>
          <a:lstStyle/>
          <a:p>
            <a:r>
              <a:rPr lang="en-US" dirty="0" smtClean="0"/>
              <a:t>Overview: Methods </a:t>
            </a:r>
            <a:r>
              <a:rPr lang="en-US" dirty="0"/>
              <a:t>of Clustering</a:t>
            </a:r>
          </a:p>
        </p:txBody>
      </p:sp>
      <p:sp>
        <p:nvSpPr>
          <p:cNvPr id="18435" name="Rectangle 3"/>
          <p:cNvSpPr>
            <a:spLocks noGrp="1" noChangeArrowheads="1"/>
          </p:cNvSpPr>
          <p:nvPr>
            <p:ph type="body" idx="1"/>
          </p:nvPr>
        </p:nvSpPr>
        <p:spPr/>
        <p:txBody>
          <a:bodyPr>
            <a:normAutofit fontScale="92500" lnSpcReduction="10000"/>
          </a:bodyPr>
          <a:lstStyle/>
          <a:p>
            <a:r>
              <a:rPr lang="en-US" b="1" dirty="0" smtClean="0">
                <a:solidFill>
                  <a:srgbClr val="0000FF"/>
                </a:solidFill>
              </a:rPr>
              <a:t>Hierarchical:</a:t>
            </a:r>
          </a:p>
          <a:p>
            <a:pPr lvl="1"/>
            <a:r>
              <a:rPr lang="en-US" b="1" dirty="0" smtClean="0">
                <a:solidFill>
                  <a:srgbClr val="D60093"/>
                </a:solidFill>
              </a:rPr>
              <a:t>Agglomerative</a:t>
            </a:r>
            <a:r>
              <a:rPr lang="en-US" dirty="0" smtClean="0">
                <a:solidFill>
                  <a:srgbClr val="D60093"/>
                </a:solidFill>
              </a:rPr>
              <a:t> </a:t>
            </a:r>
            <a:r>
              <a:rPr lang="en-US" dirty="0" smtClean="0"/>
              <a:t>(bottom up):</a:t>
            </a:r>
            <a:endParaRPr lang="en-US" dirty="0"/>
          </a:p>
          <a:p>
            <a:pPr lvl="2"/>
            <a:r>
              <a:rPr lang="en-US" sz="2600" dirty="0"/>
              <a:t>Initially, each point </a:t>
            </a:r>
            <a:r>
              <a:rPr lang="en-US" sz="2600" dirty="0" smtClean="0"/>
              <a:t>is a cluster</a:t>
            </a:r>
            <a:endParaRPr lang="en-US" sz="2600" dirty="0"/>
          </a:p>
          <a:p>
            <a:pPr lvl="2"/>
            <a:r>
              <a:rPr lang="en-US" sz="2600" dirty="0"/>
              <a:t>Repeatedly combine the two </a:t>
            </a:r>
            <a:r>
              <a:rPr lang="en-US" sz="2600" dirty="0" smtClean="0"/>
              <a:t/>
            </a:r>
            <a:br>
              <a:rPr lang="en-US" sz="2600" dirty="0" smtClean="0"/>
            </a:br>
            <a:r>
              <a:rPr lang="en-US" sz="2600" dirty="0" smtClean="0"/>
              <a:t>“</a:t>
            </a:r>
            <a:r>
              <a:rPr lang="en-US" sz="2600" dirty="0"/>
              <a:t>nearest” </a:t>
            </a:r>
            <a:r>
              <a:rPr lang="en-US" sz="2600" dirty="0" smtClean="0"/>
              <a:t>clusters </a:t>
            </a:r>
            <a:r>
              <a:rPr lang="en-US" sz="2600" dirty="0"/>
              <a:t>into </a:t>
            </a:r>
            <a:r>
              <a:rPr lang="en-US" sz="2600" dirty="0" smtClean="0"/>
              <a:t>one</a:t>
            </a:r>
          </a:p>
          <a:p>
            <a:pPr lvl="1"/>
            <a:r>
              <a:rPr lang="en-US" b="1" dirty="0" smtClean="0">
                <a:solidFill>
                  <a:srgbClr val="D60093"/>
                </a:solidFill>
              </a:rPr>
              <a:t>Divisive</a:t>
            </a:r>
            <a:r>
              <a:rPr lang="en-US" dirty="0" smtClean="0">
                <a:solidFill>
                  <a:srgbClr val="D60093"/>
                </a:solidFill>
              </a:rPr>
              <a:t> </a:t>
            </a:r>
            <a:r>
              <a:rPr lang="en-US" dirty="0" smtClean="0"/>
              <a:t>(top down):</a:t>
            </a:r>
          </a:p>
          <a:p>
            <a:pPr lvl="2"/>
            <a:r>
              <a:rPr lang="en-US" dirty="0" smtClean="0"/>
              <a:t>Start with one cluster and recursively split it</a:t>
            </a:r>
          </a:p>
          <a:p>
            <a:pPr lvl="8"/>
            <a:endParaRPr lang="en-US" dirty="0"/>
          </a:p>
          <a:p>
            <a:r>
              <a:rPr lang="en-US" b="1" dirty="0">
                <a:solidFill>
                  <a:srgbClr val="008000"/>
                </a:solidFill>
              </a:rPr>
              <a:t>Point </a:t>
            </a:r>
            <a:r>
              <a:rPr lang="en-US" b="1" dirty="0" smtClean="0">
                <a:solidFill>
                  <a:srgbClr val="008000"/>
                </a:solidFill>
              </a:rPr>
              <a:t>assignment:</a:t>
            </a:r>
            <a:endParaRPr lang="en-US" b="1" dirty="0">
              <a:solidFill>
                <a:srgbClr val="008000"/>
              </a:solidFill>
            </a:endParaRPr>
          </a:p>
          <a:p>
            <a:pPr lvl="1"/>
            <a:r>
              <a:rPr lang="en-US" dirty="0"/>
              <a:t>Maintain a set of </a:t>
            </a:r>
            <a:r>
              <a:rPr lang="en-US" dirty="0" smtClean="0"/>
              <a:t>clusters</a:t>
            </a:r>
            <a:endParaRPr lang="en-US" dirty="0"/>
          </a:p>
          <a:p>
            <a:pPr lvl="1"/>
            <a:r>
              <a:rPr lang="en-US" dirty="0" smtClean="0"/>
              <a:t>Points belong to </a:t>
            </a:r>
            <a:r>
              <a:rPr lang="en-US" dirty="0"/>
              <a:t>“nearest” </a:t>
            </a:r>
            <a:r>
              <a:rPr lang="en-US" dirty="0" smtClean="0"/>
              <a:t>cluster</a:t>
            </a:r>
            <a:endParaRPr lang="en-US" dirty="0"/>
          </a:p>
        </p:txBody>
      </p:sp>
      <p:pic>
        <p:nvPicPr>
          <p:cNvPr id="40964" name="Picture 4" descr="http://www.mathworks.com/help/toolbox/stats/dendrogram.gif"/>
          <p:cNvPicPr>
            <a:picLocks noChangeAspect="1" noChangeArrowheads="1"/>
          </p:cNvPicPr>
          <p:nvPr/>
        </p:nvPicPr>
        <p:blipFill>
          <a:blip r:embed="rId2" cstate="print"/>
          <a:srcRect/>
          <a:stretch>
            <a:fillRect/>
          </a:stretch>
        </p:blipFill>
        <p:spPr bwMode="auto">
          <a:xfrm>
            <a:off x="5718682" y="1751979"/>
            <a:ext cx="3388125" cy="2034048"/>
          </a:xfrm>
          <a:prstGeom prst="rect">
            <a:avLst/>
          </a:prstGeom>
          <a:noFill/>
        </p:spPr>
      </p:pic>
      <p:pic>
        <p:nvPicPr>
          <p:cNvPr id="40966" name="Picture 6" descr="http://www.ima.umn.edu/~iwen/REU/2Ddata.jpg"/>
          <p:cNvPicPr>
            <a:picLocks noChangeAspect="1" noChangeArrowheads="1"/>
          </p:cNvPicPr>
          <p:nvPr/>
        </p:nvPicPr>
        <p:blipFill>
          <a:blip r:embed="rId3" cstate="print"/>
          <a:srcRect/>
          <a:stretch>
            <a:fillRect/>
          </a:stretch>
        </p:blipFill>
        <p:spPr bwMode="auto">
          <a:xfrm>
            <a:off x="6781800" y="4827709"/>
            <a:ext cx="2325008" cy="1877891"/>
          </a:xfrm>
          <a:prstGeom prst="rect">
            <a:avLst/>
          </a:prstGeom>
          <a:noFill/>
        </p:spPr>
      </p:pic>
      <p:sp>
        <p:nvSpPr>
          <p:cNvPr id="10" name="Footer Placeholder 9"/>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69245753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mtClean="0"/>
              <a:t>Hierarchical Clustering</a:t>
            </a:r>
            <a:endParaRPr lang="en-US"/>
          </a:p>
        </p:txBody>
      </p:sp>
      <p:sp>
        <p:nvSpPr>
          <p:cNvPr id="82947" name="Rectangle 3"/>
          <p:cNvSpPr>
            <a:spLocks noGrp="1" noChangeArrowheads="1"/>
          </p:cNvSpPr>
          <p:nvPr>
            <p:ph type="body" idx="1"/>
          </p:nvPr>
        </p:nvSpPr>
        <p:spPr/>
        <p:txBody>
          <a:bodyPr>
            <a:normAutofit lnSpcReduction="10000"/>
          </a:bodyPr>
          <a:lstStyle/>
          <a:p>
            <a:r>
              <a:rPr lang="en-US" b="1" dirty="0" smtClean="0">
                <a:solidFill>
                  <a:srgbClr val="D60093"/>
                </a:solidFill>
              </a:rPr>
              <a:t>Key operation: </a:t>
            </a:r>
            <a:r>
              <a:rPr lang="en-US" b="1" dirty="0" smtClean="0">
                <a:solidFill>
                  <a:schemeClr val="accent3"/>
                </a:solidFill>
              </a:rPr>
              <a:t/>
            </a:r>
            <a:br>
              <a:rPr lang="en-US" b="1" dirty="0" smtClean="0">
                <a:solidFill>
                  <a:schemeClr val="accent3"/>
                </a:solidFill>
              </a:rPr>
            </a:br>
            <a:r>
              <a:rPr lang="en-US" b="1" dirty="0" smtClean="0"/>
              <a:t>Repeatedly combine </a:t>
            </a:r>
            <a:br>
              <a:rPr lang="en-US" b="1" dirty="0" smtClean="0"/>
            </a:br>
            <a:r>
              <a:rPr lang="en-US" b="1" dirty="0" smtClean="0"/>
              <a:t>two nearest clusters</a:t>
            </a:r>
          </a:p>
          <a:p>
            <a:pPr lvl="2"/>
            <a:endParaRPr lang="en-US" dirty="0" smtClean="0"/>
          </a:p>
          <a:p>
            <a:r>
              <a:rPr lang="en-US" b="1" dirty="0" smtClean="0">
                <a:solidFill>
                  <a:srgbClr val="0000FF"/>
                </a:solidFill>
              </a:rPr>
              <a:t>Three important questions:</a:t>
            </a:r>
          </a:p>
          <a:p>
            <a:pPr lvl="1"/>
            <a:r>
              <a:rPr lang="en-US" b="1" dirty="0" smtClean="0"/>
              <a:t>1)</a:t>
            </a:r>
            <a:r>
              <a:rPr lang="en-US" dirty="0" smtClean="0"/>
              <a:t> How do you represent a cluster of more </a:t>
            </a:r>
            <a:br>
              <a:rPr lang="en-US" dirty="0" smtClean="0"/>
            </a:br>
            <a:r>
              <a:rPr lang="en-US" dirty="0" smtClean="0"/>
              <a:t>than one point?</a:t>
            </a:r>
          </a:p>
          <a:p>
            <a:pPr lvl="1"/>
            <a:r>
              <a:rPr lang="en-US" b="1" dirty="0" smtClean="0"/>
              <a:t>2)</a:t>
            </a:r>
            <a:r>
              <a:rPr lang="en-US" dirty="0" smtClean="0"/>
              <a:t> How do you determine the “nearness” of clusters?</a:t>
            </a:r>
          </a:p>
          <a:p>
            <a:pPr lvl="1"/>
            <a:r>
              <a:rPr lang="en-US" b="1" dirty="0" smtClean="0"/>
              <a:t>3)</a:t>
            </a:r>
            <a:r>
              <a:rPr lang="en-US" dirty="0" smtClean="0"/>
              <a:t> When to stop combining clusters?</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5B35AAD7-AE9A-4B67-BF02-47A6EAD9A973}" type="slidenum">
              <a:rPr lang="en-US" smtClean="0"/>
              <a:pPr/>
              <a:t>14</a:t>
            </a:fld>
            <a:endParaRPr lang="en-US"/>
          </a:p>
        </p:txBody>
      </p:sp>
      <p:pic>
        <p:nvPicPr>
          <p:cNvPr id="12" name="Picture 4" descr="http://www.mathworks.com/help/toolbox/stats/dendrogram.gif"/>
          <p:cNvPicPr>
            <a:picLocks noChangeAspect="1" noChangeArrowheads="1"/>
          </p:cNvPicPr>
          <p:nvPr/>
        </p:nvPicPr>
        <p:blipFill>
          <a:blip r:embed="rId2" cstate="print"/>
          <a:srcRect/>
          <a:stretch>
            <a:fillRect/>
          </a:stretch>
        </p:blipFill>
        <p:spPr bwMode="auto">
          <a:xfrm>
            <a:off x="5715000" y="1218145"/>
            <a:ext cx="3048000" cy="1829855"/>
          </a:xfrm>
          <a:prstGeom prst="rect">
            <a:avLst/>
          </a:prstGeom>
          <a:noFill/>
        </p:spPr>
      </p:pic>
    </p:spTree>
    <p:extLst>
      <p:ext uri="{BB962C8B-B14F-4D97-AF65-F5344CB8AC3E}">
        <p14:creationId xmlns:p14="http://schemas.microsoft.com/office/powerpoint/2010/main" val="35277479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Hierarchical </a:t>
            </a:r>
            <a:r>
              <a:rPr lang="en-US" dirty="0" smtClean="0"/>
              <a:t>Clustering</a:t>
            </a:r>
            <a:endParaRPr lang="en-US" dirty="0"/>
          </a:p>
        </p:txBody>
      </p:sp>
      <p:sp>
        <p:nvSpPr>
          <p:cNvPr id="19459" name="Rectangle 3"/>
          <p:cNvSpPr>
            <a:spLocks noGrp="1" noChangeArrowheads="1"/>
          </p:cNvSpPr>
          <p:nvPr>
            <p:ph idx="1"/>
          </p:nvPr>
        </p:nvSpPr>
        <p:spPr>
          <a:xfrm>
            <a:off x="457200" y="1295400"/>
            <a:ext cx="8686800" cy="5410200"/>
          </a:xfrm>
        </p:spPr>
        <p:txBody>
          <a:bodyPr>
            <a:normAutofit lnSpcReduction="10000"/>
          </a:bodyPr>
          <a:lstStyle/>
          <a:p>
            <a:r>
              <a:rPr lang="en-US" b="1" dirty="0">
                <a:solidFill>
                  <a:srgbClr val="D60093"/>
                </a:solidFill>
              </a:rPr>
              <a:t>Key operation: </a:t>
            </a:r>
            <a:r>
              <a:rPr lang="en-US" b="1" dirty="0" smtClean="0"/>
              <a:t>Repeatedly </a:t>
            </a:r>
            <a:r>
              <a:rPr lang="en-US" b="1" dirty="0"/>
              <a:t>combine </a:t>
            </a:r>
            <a:r>
              <a:rPr lang="en-US" b="1" dirty="0" smtClean="0"/>
              <a:t>two </a:t>
            </a:r>
            <a:r>
              <a:rPr lang="en-US" b="1" dirty="0"/>
              <a:t>nearest </a:t>
            </a:r>
            <a:r>
              <a:rPr lang="en-US" b="1" dirty="0" smtClean="0"/>
              <a:t>clusters</a:t>
            </a:r>
          </a:p>
          <a:p>
            <a:r>
              <a:rPr lang="en-US" b="1" dirty="0" smtClean="0">
                <a:solidFill>
                  <a:srgbClr val="0000FF"/>
                </a:solidFill>
              </a:rPr>
              <a:t>(1</a:t>
            </a:r>
            <a:r>
              <a:rPr lang="en-US" b="1" dirty="0">
                <a:solidFill>
                  <a:srgbClr val="0000FF"/>
                </a:solidFill>
              </a:rPr>
              <a:t>) How </a:t>
            </a:r>
            <a:r>
              <a:rPr lang="en-US" b="1" dirty="0" smtClean="0">
                <a:solidFill>
                  <a:srgbClr val="0000FF"/>
                </a:solidFill>
              </a:rPr>
              <a:t>to </a:t>
            </a:r>
            <a:r>
              <a:rPr lang="en-US" b="1" dirty="0">
                <a:solidFill>
                  <a:srgbClr val="0000FF"/>
                </a:solidFill>
              </a:rPr>
              <a:t>represent a cluster of </a:t>
            </a:r>
            <a:r>
              <a:rPr lang="en-US" b="1" dirty="0" smtClean="0">
                <a:solidFill>
                  <a:srgbClr val="0000FF"/>
                </a:solidFill>
              </a:rPr>
              <a:t>many points?</a:t>
            </a:r>
            <a:endParaRPr lang="en-US" b="1" dirty="0">
              <a:solidFill>
                <a:srgbClr val="0000FF"/>
              </a:solidFill>
            </a:endParaRPr>
          </a:p>
          <a:p>
            <a:pPr lvl="1"/>
            <a:r>
              <a:rPr lang="en-US" b="1" dirty="0" smtClean="0">
                <a:solidFill>
                  <a:srgbClr val="008000"/>
                </a:solidFill>
              </a:rPr>
              <a:t>Key problem:</a:t>
            </a:r>
            <a:r>
              <a:rPr lang="en-US" dirty="0" smtClean="0">
                <a:solidFill>
                  <a:srgbClr val="008000"/>
                </a:solidFill>
              </a:rPr>
              <a:t> </a:t>
            </a:r>
            <a:r>
              <a:rPr lang="en-US" dirty="0" smtClean="0"/>
              <a:t>As you merge clusters, how do you represent the “location” of each cluster, to tell which pair of clusters is closest?</a:t>
            </a:r>
          </a:p>
          <a:p>
            <a:r>
              <a:rPr lang="en-US" b="1" dirty="0" smtClean="0">
                <a:solidFill>
                  <a:srgbClr val="008000"/>
                </a:solidFill>
              </a:rPr>
              <a:t>Euclidean case:</a:t>
            </a:r>
            <a:r>
              <a:rPr lang="en-US" dirty="0" smtClean="0">
                <a:solidFill>
                  <a:srgbClr val="0000FF"/>
                </a:solidFill>
              </a:rPr>
              <a:t> </a:t>
            </a:r>
            <a:r>
              <a:rPr lang="en-US" dirty="0"/>
              <a:t>each cluster has </a:t>
            </a:r>
            <a:r>
              <a:rPr lang="en-US" dirty="0" smtClean="0"/>
              <a:t>a </a:t>
            </a:r>
            <a:br>
              <a:rPr lang="en-US" dirty="0" smtClean="0"/>
            </a:br>
            <a:r>
              <a:rPr lang="en-US" b="1" i="1" dirty="0" smtClean="0">
                <a:solidFill>
                  <a:srgbClr val="FF0066"/>
                </a:solidFill>
              </a:rPr>
              <a:t>centroid</a:t>
            </a:r>
            <a:r>
              <a:rPr lang="en-US" dirty="0" smtClean="0">
                <a:solidFill>
                  <a:srgbClr val="FF0066"/>
                </a:solidFill>
              </a:rPr>
              <a:t> </a:t>
            </a:r>
            <a:r>
              <a:rPr lang="en-US" dirty="0"/>
              <a:t>= average of its </a:t>
            </a:r>
            <a:r>
              <a:rPr lang="en-US" dirty="0" smtClean="0"/>
              <a:t>(data)points</a:t>
            </a:r>
          </a:p>
          <a:p>
            <a:r>
              <a:rPr lang="en-US" b="1" dirty="0">
                <a:solidFill>
                  <a:srgbClr val="0000FF"/>
                </a:solidFill>
              </a:rPr>
              <a:t>(</a:t>
            </a:r>
            <a:r>
              <a:rPr lang="en-US" b="1" dirty="0" smtClean="0">
                <a:solidFill>
                  <a:srgbClr val="0000FF"/>
                </a:solidFill>
              </a:rPr>
              <a:t>2</a:t>
            </a:r>
            <a:r>
              <a:rPr lang="en-US" b="1" dirty="0">
                <a:solidFill>
                  <a:srgbClr val="0000FF"/>
                </a:solidFill>
              </a:rPr>
              <a:t>) How </a:t>
            </a:r>
            <a:r>
              <a:rPr lang="en-US" b="1" dirty="0" smtClean="0">
                <a:solidFill>
                  <a:srgbClr val="0000FF"/>
                </a:solidFill>
              </a:rPr>
              <a:t>to determine “</a:t>
            </a:r>
            <a:r>
              <a:rPr lang="en-US" b="1" dirty="0">
                <a:solidFill>
                  <a:srgbClr val="0000FF"/>
                </a:solidFill>
              </a:rPr>
              <a:t>nearness” of clusters?</a:t>
            </a:r>
          </a:p>
          <a:p>
            <a:pPr lvl="1"/>
            <a:r>
              <a:rPr lang="en-US" dirty="0" smtClean="0"/>
              <a:t>Measure cluster </a:t>
            </a:r>
            <a:r>
              <a:rPr lang="en-US" dirty="0"/>
              <a:t>distances by distances of </a:t>
            </a:r>
            <a:r>
              <a:rPr lang="en-US" dirty="0" smtClean="0"/>
              <a:t>centroids</a:t>
            </a: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B3B40D71-7600-4E70-9746-66CD11735245}" type="slidenum">
              <a:rPr lang="en-US"/>
              <a:pPr/>
              <a:t>15</a:t>
            </a:fld>
            <a:endParaRPr lang="en-US"/>
          </a:p>
        </p:txBody>
      </p:sp>
    </p:spTree>
    <p:extLst>
      <p:ext uri="{BB962C8B-B14F-4D97-AF65-F5344CB8AC3E}">
        <p14:creationId xmlns:p14="http://schemas.microsoft.com/office/powerpoint/2010/main" val="35102406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99DB44CA-D531-47DB-9E33-B16569C64FBD}" type="slidenum">
              <a:rPr lang="en-US"/>
              <a:pPr/>
              <a:t>16</a:t>
            </a:fld>
            <a:endParaRPr lang="en-US"/>
          </a:p>
        </p:txBody>
      </p:sp>
      <p:sp>
        <p:nvSpPr>
          <p:cNvPr id="20482" name="Rectangle 2"/>
          <p:cNvSpPr>
            <a:spLocks noGrp="1" noChangeArrowheads="1"/>
          </p:cNvSpPr>
          <p:nvPr>
            <p:ph type="title"/>
          </p:nvPr>
        </p:nvSpPr>
        <p:spPr/>
        <p:txBody>
          <a:bodyPr/>
          <a:lstStyle/>
          <a:p>
            <a:r>
              <a:rPr lang="en-US" dirty="0" smtClean="0"/>
              <a:t>Example: Hierarchical clustering</a:t>
            </a:r>
            <a:endParaRPr lang="en-US" dirty="0"/>
          </a:p>
        </p:txBody>
      </p:sp>
      <p:sp>
        <p:nvSpPr>
          <p:cNvPr id="20483" name="Text Box 3"/>
          <p:cNvSpPr txBox="1">
            <a:spLocks noChangeArrowheads="1"/>
          </p:cNvSpPr>
          <p:nvPr/>
        </p:nvSpPr>
        <p:spPr bwMode="auto">
          <a:xfrm>
            <a:off x="593725" y="1787525"/>
            <a:ext cx="5416868" cy="2585323"/>
          </a:xfrm>
          <a:prstGeom prst="rect">
            <a:avLst/>
          </a:prstGeom>
          <a:noFill/>
          <a:ln w="9525">
            <a:noFill/>
            <a:miter lim="800000"/>
            <a:headEnd/>
            <a:tailEnd/>
          </a:ln>
          <a:effectLst/>
        </p:spPr>
        <p:txBody>
          <a:bodyPr wrap="none">
            <a:spAutoFit/>
          </a:bodyPr>
          <a:lstStyle/>
          <a:p>
            <a:r>
              <a:rPr lang="en-US" dirty="0"/>
              <a:t>					</a:t>
            </a:r>
            <a:r>
              <a:rPr lang="en-US" dirty="0">
                <a:solidFill>
                  <a:schemeClr val="accent3">
                    <a:lumMod val="75000"/>
                  </a:schemeClr>
                </a:solidFill>
              </a:rPr>
              <a:t>  </a:t>
            </a:r>
            <a:r>
              <a:rPr lang="en-US" dirty="0">
                <a:solidFill>
                  <a:schemeClr val="accent3">
                    <a:lumMod val="75000"/>
                  </a:schemeClr>
                </a:solidFill>
                <a:latin typeface="Times New Roman" charset="0"/>
              </a:rPr>
              <a:t>(5,3)</a:t>
            </a:r>
          </a:p>
          <a:p>
            <a:r>
              <a:rPr lang="en-US" dirty="0">
                <a:solidFill>
                  <a:schemeClr val="accent3">
                    <a:lumMod val="75000"/>
                  </a:schemeClr>
                </a:solidFill>
                <a:latin typeface="Times New Roman" charset="0"/>
              </a:rPr>
              <a:t>					o</a:t>
            </a:r>
          </a:p>
          <a:p>
            <a:r>
              <a:rPr lang="en-US" dirty="0">
                <a:latin typeface="Times New Roman" charset="0"/>
              </a:rPr>
              <a:t>	 </a:t>
            </a:r>
            <a:r>
              <a:rPr lang="en-US" dirty="0">
                <a:solidFill>
                  <a:srgbClr val="0070C0"/>
                </a:solidFill>
                <a:latin typeface="Times New Roman" charset="0"/>
              </a:rPr>
              <a:t> (1,2)</a:t>
            </a:r>
          </a:p>
          <a:p>
            <a:r>
              <a:rPr lang="en-US" dirty="0">
                <a:solidFill>
                  <a:srgbClr val="0070C0"/>
                </a:solidFill>
                <a:latin typeface="Times New Roman" charset="0"/>
              </a:rPr>
              <a:t>	o</a:t>
            </a:r>
          </a:p>
          <a:p>
            <a:endParaRPr lang="en-US" dirty="0">
              <a:latin typeface="Times New Roman" charset="0"/>
            </a:endParaRPr>
          </a:p>
          <a:p>
            <a:r>
              <a:rPr lang="en-US" dirty="0">
                <a:latin typeface="Times New Roman" charset="0"/>
              </a:rPr>
              <a:t>		</a:t>
            </a:r>
            <a:r>
              <a:rPr lang="en-US" dirty="0">
                <a:solidFill>
                  <a:srgbClr val="0070C0"/>
                </a:solidFill>
                <a:latin typeface="Times New Roman" charset="0"/>
              </a:rPr>
              <a:t>o  (2,1)	</a:t>
            </a:r>
            <a:r>
              <a:rPr lang="en-US" dirty="0">
                <a:latin typeface="Times New Roman" charset="0"/>
              </a:rPr>
              <a:t>	</a:t>
            </a:r>
            <a:r>
              <a:rPr lang="en-US" dirty="0">
                <a:solidFill>
                  <a:srgbClr val="00B050"/>
                </a:solidFill>
                <a:latin typeface="Times New Roman" charset="0"/>
              </a:rPr>
              <a:t>o  (4,1)</a:t>
            </a:r>
          </a:p>
          <a:p>
            <a:endParaRPr lang="en-US" dirty="0"/>
          </a:p>
          <a:p>
            <a:r>
              <a:rPr lang="en-US" dirty="0" smtClean="0">
                <a:solidFill>
                  <a:srgbClr val="C00000"/>
                </a:solidFill>
                <a:latin typeface="Times New Roman" charset="0"/>
              </a:rPr>
              <a:t>       o  </a:t>
            </a:r>
            <a:r>
              <a:rPr lang="en-US" dirty="0">
                <a:solidFill>
                  <a:srgbClr val="C00000"/>
                </a:solidFill>
                <a:latin typeface="Times New Roman" charset="0"/>
              </a:rPr>
              <a:t>(0,0</a:t>
            </a:r>
            <a:r>
              <a:rPr lang="en-US" dirty="0" smtClean="0">
                <a:solidFill>
                  <a:srgbClr val="C00000"/>
                </a:solidFill>
                <a:latin typeface="Times New Roman" charset="0"/>
              </a:rPr>
              <a:t>)</a:t>
            </a:r>
            <a:r>
              <a:rPr lang="en-US" dirty="0">
                <a:latin typeface="Times New Roman" charset="0"/>
              </a:rPr>
              <a:t>				</a:t>
            </a:r>
            <a:r>
              <a:rPr lang="en-US" dirty="0">
                <a:solidFill>
                  <a:srgbClr val="00B050"/>
                </a:solidFill>
                <a:latin typeface="Times New Roman" charset="0"/>
              </a:rPr>
              <a:t>o (5,0)</a:t>
            </a:r>
          </a:p>
          <a:p>
            <a:r>
              <a:rPr lang="en-US" dirty="0">
                <a:solidFill>
                  <a:srgbClr val="00B050"/>
                </a:solidFill>
                <a:latin typeface="Times New Roman" charset="0"/>
              </a:rPr>
              <a:t>			</a:t>
            </a:r>
            <a:r>
              <a:rPr lang="en-US" dirty="0" smtClean="0">
                <a:solidFill>
                  <a:srgbClr val="00B050"/>
                </a:solidFill>
                <a:latin typeface="Times New Roman" charset="0"/>
              </a:rPr>
              <a:t>		</a:t>
            </a:r>
            <a:endParaRPr lang="en-US" dirty="0">
              <a:solidFill>
                <a:srgbClr val="00B050"/>
              </a:solidFill>
            </a:endParaRPr>
          </a:p>
        </p:txBody>
      </p:sp>
      <p:sp>
        <p:nvSpPr>
          <p:cNvPr id="20489" name="Oval 9"/>
          <p:cNvSpPr>
            <a:spLocks noChangeArrowheads="1"/>
          </p:cNvSpPr>
          <p:nvPr/>
        </p:nvSpPr>
        <p:spPr bwMode="auto">
          <a:xfrm>
            <a:off x="1316515" y="2263966"/>
            <a:ext cx="1676400" cy="1676400"/>
          </a:xfrm>
          <a:prstGeom prst="ellipse">
            <a:avLst/>
          </a:prstGeom>
          <a:noFill/>
          <a:ln w="9525">
            <a:solidFill>
              <a:srgbClr val="0070C0"/>
            </a:solidFill>
            <a:round/>
            <a:headEnd/>
            <a:tailEnd/>
          </a:ln>
          <a:effectLst/>
        </p:spPr>
        <p:txBody>
          <a:bodyPr wrap="none" anchor="ctr"/>
          <a:lstStyle/>
          <a:p>
            <a:pPr algn="ctr"/>
            <a:endParaRPr lang="en-US">
              <a:latin typeface="Times New Roman" charset="0"/>
            </a:endParaRPr>
          </a:p>
        </p:txBody>
      </p:sp>
      <p:sp>
        <p:nvSpPr>
          <p:cNvPr id="20491" name="Text Box 11"/>
          <p:cNvSpPr txBox="1">
            <a:spLocks noChangeArrowheads="1"/>
          </p:cNvSpPr>
          <p:nvPr/>
        </p:nvSpPr>
        <p:spPr bwMode="auto">
          <a:xfrm>
            <a:off x="1944882" y="2863468"/>
            <a:ext cx="1146468" cy="369332"/>
          </a:xfrm>
          <a:prstGeom prst="rect">
            <a:avLst/>
          </a:prstGeom>
          <a:noFill/>
          <a:ln w="9525">
            <a:noFill/>
            <a:miter lim="800000"/>
            <a:headEnd/>
            <a:tailEnd/>
          </a:ln>
          <a:effectLst/>
        </p:spPr>
        <p:txBody>
          <a:bodyPr wrap="none">
            <a:spAutoFit/>
          </a:bodyPr>
          <a:lstStyle/>
          <a:p>
            <a:r>
              <a:rPr lang="en-US" b="1" dirty="0">
                <a:solidFill>
                  <a:srgbClr val="0070C0"/>
                </a:solidFill>
                <a:latin typeface="Times New Roman" charset="0"/>
              </a:rPr>
              <a:t>x</a:t>
            </a:r>
            <a:r>
              <a:rPr lang="en-US" dirty="0">
                <a:solidFill>
                  <a:srgbClr val="0070C0"/>
                </a:solidFill>
                <a:latin typeface="Times New Roman" charset="0"/>
              </a:rPr>
              <a:t> (1.5,1.5)</a:t>
            </a:r>
          </a:p>
        </p:txBody>
      </p:sp>
      <p:sp>
        <p:nvSpPr>
          <p:cNvPr id="20492" name="Oval 12"/>
          <p:cNvSpPr>
            <a:spLocks noChangeArrowheads="1"/>
          </p:cNvSpPr>
          <p:nvPr/>
        </p:nvSpPr>
        <p:spPr bwMode="auto">
          <a:xfrm>
            <a:off x="4114800" y="2971800"/>
            <a:ext cx="1676400" cy="1676400"/>
          </a:xfrm>
          <a:prstGeom prst="ellipse">
            <a:avLst/>
          </a:prstGeom>
          <a:noFill/>
          <a:ln w="9525">
            <a:solidFill>
              <a:srgbClr val="00B050"/>
            </a:solidFill>
            <a:round/>
            <a:headEnd/>
            <a:tailEnd/>
          </a:ln>
          <a:effectLst/>
        </p:spPr>
        <p:txBody>
          <a:bodyPr wrap="none" anchor="ctr"/>
          <a:lstStyle/>
          <a:p>
            <a:endParaRPr lang="en-US"/>
          </a:p>
        </p:txBody>
      </p:sp>
      <p:sp>
        <p:nvSpPr>
          <p:cNvPr id="20493" name="Text Box 13"/>
          <p:cNvSpPr txBox="1">
            <a:spLocks noChangeArrowheads="1"/>
          </p:cNvSpPr>
          <p:nvPr/>
        </p:nvSpPr>
        <p:spPr bwMode="auto">
          <a:xfrm>
            <a:off x="4762315" y="3471169"/>
            <a:ext cx="1146468" cy="369332"/>
          </a:xfrm>
          <a:prstGeom prst="rect">
            <a:avLst/>
          </a:prstGeom>
          <a:noFill/>
          <a:ln w="9525">
            <a:noFill/>
            <a:miter lim="800000"/>
            <a:headEnd/>
            <a:tailEnd/>
          </a:ln>
          <a:effectLst/>
        </p:spPr>
        <p:txBody>
          <a:bodyPr wrap="none">
            <a:spAutoFit/>
          </a:bodyPr>
          <a:lstStyle/>
          <a:p>
            <a:r>
              <a:rPr lang="en-US" b="1" dirty="0">
                <a:solidFill>
                  <a:srgbClr val="00B050"/>
                </a:solidFill>
                <a:latin typeface="Times New Roman" charset="0"/>
              </a:rPr>
              <a:t>x</a:t>
            </a:r>
            <a:r>
              <a:rPr lang="en-US" dirty="0">
                <a:solidFill>
                  <a:srgbClr val="00B050"/>
                </a:solidFill>
                <a:latin typeface="Times New Roman" charset="0"/>
              </a:rPr>
              <a:t> (4.5,0.5)</a:t>
            </a:r>
          </a:p>
        </p:txBody>
      </p:sp>
      <p:sp>
        <p:nvSpPr>
          <p:cNvPr id="20494" name="Oval 14"/>
          <p:cNvSpPr>
            <a:spLocks noChangeArrowheads="1"/>
          </p:cNvSpPr>
          <p:nvPr/>
        </p:nvSpPr>
        <p:spPr bwMode="auto">
          <a:xfrm>
            <a:off x="457200" y="2133600"/>
            <a:ext cx="3048000" cy="2743200"/>
          </a:xfrm>
          <a:prstGeom prst="ellipse">
            <a:avLst/>
          </a:prstGeom>
          <a:noFill/>
          <a:ln w="9525">
            <a:solidFill>
              <a:srgbClr val="C00000"/>
            </a:solidFill>
            <a:round/>
            <a:headEnd/>
            <a:tailEnd/>
          </a:ln>
          <a:effectLst/>
        </p:spPr>
        <p:txBody>
          <a:bodyPr wrap="none" anchor="ctr"/>
          <a:lstStyle/>
          <a:p>
            <a:endParaRPr lang="en-US"/>
          </a:p>
        </p:txBody>
      </p:sp>
      <p:sp>
        <p:nvSpPr>
          <p:cNvPr id="20496" name="Text Box 16"/>
          <p:cNvSpPr txBox="1">
            <a:spLocks noChangeArrowheads="1"/>
          </p:cNvSpPr>
          <p:nvPr/>
        </p:nvSpPr>
        <p:spPr bwMode="auto">
          <a:xfrm>
            <a:off x="1600200" y="3200400"/>
            <a:ext cx="800219" cy="369332"/>
          </a:xfrm>
          <a:prstGeom prst="rect">
            <a:avLst/>
          </a:prstGeom>
          <a:noFill/>
          <a:ln w="9525">
            <a:noFill/>
            <a:miter lim="800000"/>
            <a:headEnd/>
            <a:tailEnd/>
          </a:ln>
          <a:effectLst/>
        </p:spPr>
        <p:txBody>
          <a:bodyPr wrap="none">
            <a:spAutoFit/>
          </a:bodyPr>
          <a:lstStyle/>
          <a:p>
            <a:r>
              <a:rPr lang="en-US" dirty="0">
                <a:solidFill>
                  <a:srgbClr val="C00000"/>
                </a:solidFill>
                <a:latin typeface="Times New Roman" charset="0"/>
              </a:rPr>
              <a:t>x (1,1)</a:t>
            </a:r>
          </a:p>
        </p:txBody>
      </p:sp>
      <p:sp>
        <p:nvSpPr>
          <p:cNvPr id="20497" name="Oval 17"/>
          <p:cNvSpPr>
            <a:spLocks noChangeArrowheads="1"/>
          </p:cNvSpPr>
          <p:nvPr/>
        </p:nvSpPr>
        <p:spPr bwMode="auto">
          <a:xfrm>
            <a:off x="4038600" y="1447800"/>
            <a:ext cx="2286000" cy="3581400"/>
          </a:xfrm>
          <a:prstGeom prst="ellipse">
            <a:avLst/>
          </a:prstGeom>
          <a:noFill/>
          <a:ln w="9525">
            <a:solidFill>
              <a:schemeClr val="accent3">
                <a:lumMod val="75000"/>
              </a:schemeClr>
            </a:solidFill>
            <a:round/>
            <a:headEnd/>
            <a:tailEnd/>
          </a:ln>
          <a:effectLst/>
        </p:spPr>
        <p:txBody>
          <a:bodyPr wrap="none" anchor="ctr"/>
          <a:lstStyle/>
          <a:p>
            <a:endParaRPr lang="en-US"/>
          </a:p>
        </p:txBody>
      </p:sp>
      <p:sp>
        <p:nvSpPr>
          <p:cNvPr id="20498" name="Text Box 18"/>
          <p:cNvSpPr txBox="1">
            <a:spLocks noChangeArrowheads="1"/>
          </p:cNvSpPr>
          <p:nvPr/>
        </p:nvSpPr>
        <p:spPr bwMode="auto">
          <a:xfrm>
            <a:off x="4998353" y="2917567"/>
            <a:ext cx="1146468" cy="369332"/>
          </a:xfrm>
          <a:prstGeom prst="rect">
            <a:avLst/>
          </a:prstGeom>
          <a:noFill/>
          <a:ln w="9525">
            <a:noFill/>
            <a:miter lim="800000"/>
            <a:headEnd/>
            <a:tailEnd/>
          </a:ln>
          <a:effectLst/>
        </p:spPr>
        <p:txBody>
          <a:bodyPr wrap="none">
            <a:spAutoFit/>
          </a:bodyPr>
          <a:lstStyle/>
          <a:p>
            <a:r>
              <a:rPr lang="en-US" b="1" dirty="0">
                <a:solidFill>
                  <a:schemeClr val="accent3">
                    <a:lumMod val="75000"/>
                  </a:schemeClr>
                </a:solidFill>
                <a:latin typeface="Times New Roman" charset="0"/>
              </a:rPr>
              <a:t>x</a:t>
            </a:r>
            <a:r>
              <a:rPr lang="en-US" dirty="0">
                <a:solidFill>
                  <a:schemeClr val="accent3">
                    <a:lumMod val="75000"/>
                  </a:schemeClr>
                </a:solidFill>
                <a:latin typeface="Times New Roman" charset="0"/>
              </a:rPr>
              <a:t> (4.7,1.3)</a:t>
            </a:r>
          </a:p>
        </p:txBody>
      </p:sp>
      <p:sp>
        <p:nvSpPr>
          <p:cNvPr id="13" name="Oval 12"/>
          <p:cNvSpPr/>
          <p:nvPr/>
        </p:nvSpPr>
        <p:spPr>
          <a:xfrm>
            <a:off x="6781800" y="6019801"/>
            <a:ext cx="152400" cy="152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16966" y="6019801"/>
            <a:ext cx="152400" cy="152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400800" y="6019801"/>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099234" y="6019801"/>
            <a:ext cx="152400" cy="152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534400" y="6019801"/>
            <a:ext cx="152400" cy="1524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718234" y="6019801"/>
            <a:ext cx="152400" cy="152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Elbow Connector 25"/>
          <p:cNvCxnSpPr>
            <a:stCxn id="15" idx="0"/>
          </p:cNvCxnSpPr>
          <p:nvPr/>
        </p:nvCxnSpPr>
        <p:spPr>
          <a:xfrm rot="5400000" flipH="1" flipV="1">
            <a:off x="6324600" y="5334001"/>
            <a:ext cx="838200" cy="53340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3" idx="0"/>
          </p:cNvCxnSpPr>
          <p:nvPr/>
        </p:nvCxnSpPr>
        <p:spPr>
          <a:xfrm rot="5400000" flipH="1" flipV="1">
            <a:off x="6705600" y="5715001"/>
            <a:ext cx="457200" cy="152400"/>
          </a:xfrm>
          <a:prstGeom prst="bentConnector3">
            <a:avLst>
              <a:gd name="adj1" fmla="val 4277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4" idx="0"/>
          </p:cNvCxnSpPr>
          <p:nvPr/>
        </p:nvCxnSpPr>
        <p:spPr>
          <a:xfrm rot="16200000" flipV="1">
            <a:off x="6961283" y="5687918"/>
            <a:ext cx="381000" cy="282766"/>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8" idx="0"/>
          </p:cNvCxnSpPr>
          <p:nvPr/>
        </p:nvCxnSpPr>
        <p:spPr>
          <a:xfrm rot="5400000" flipH="1" flipV="1">
            <a:off x="7669117" y="5764118"/>
            <a:ext cx="381000" cy="130366"/>
          </a:xfrm>
          <a:prstGeom prst="bentConnector3">
            <a:avLst>
              <a:gd name="adj1" fmla="val 76024"/>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6" idx="0"/>
          </p:cNvCxnSpPr>
          <p:nvPr/>
        </p:nvCxnSpPr>
        <p:spPr>
          <a:xfrm rot="16200000" flipV="1">
            <a:off x="7745317" y="5589684"/>
            <a:ext cx="609600" cy="250634"/>
          </a:xfrm>
          <a:prstGeom prst="bentConnector3">
            <a:avLst>
              <a:gd name="adj1" fmla="val 4819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7" idx="0"/>
          </p:cNvCxnSpPr>
          <p:nvPr/>
        </p:nvCxnSpPr>
        <p:spPr>
          <a:xfrm rot="16200000" flipV="1">
            <a:off x="7810500" y="5219701"/>
            <a:ext cx="914400" cy="685800"/>
          </a:xfrm>
          <a:prstGeom prst="bentConnector3">
            <a:avLst>
              <a:gd name="adj1" fmla="val 6325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5400000" flipH="1" flipV="1">
            <a:off x="6858000" y="4876801"/>
            <a:ext cx="762000" cy="45720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6200000" flipV="1">
            <a:off x="7391400" y="4800601"/>
            <a:ext cx="609600" cy="457200"/>
          </a:xfrm>
          <a:prstGeom prst="bentConnector3">
            <a:avLst>
              <a:gd name="adj1" fmla="val 37349"/>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154692" y="5562600"/>
            <a:ext cx="1835759" cy="1015663"/>
          </a:xfrm>
          <a:prstGeom prst="rect">
            <a:avLst/>
          </a:prstGeom>
          <a:noFill/>
        </p:spPr>
        <p:txBody>
          <a:bodyPr wrap="none" rtlCol="0">
            <a:spAutoFit/>
          </a:bodyPr>
          <a:lstStyle/>
          <a:p>
            <a:r>
              <a:rPr lang="en-US" sz="2000" b="1" dirty="0" smtClean="0">
                <a:solidFill>
                  <a:srgbClr val="008000"/>
                </a:solidFill>
                <a:latin typeface="Arial" pitchFamily="34" charset="0"/>
                <a:cs typeface="Arial" pitchFamily="34" charset="0"/>
              </a:rPr>
              <a:t>Data:</a:t>
            </a:r>
          </a:p>
          <a:p>
            <a:r>
              <a:rPr lang="en-US" sz="2000" dirty="0">
                <a:solidFill>
                  <a:srgbClr val="008000"/>
                </a:solidFill>
                <a:latin typeface="Times New Roman" pitchFamily="18" charset="0"/>
                <a:cs typeface="Times New Roman" pitchFamily="18" charset="0"/>
              </a:rPr>
              <a:t>o</a:t>
            </a:r>
            <a:r>
              <a:rPr lang="en-US" sz="2000" dirty="0" smtClean="0">
                <a:solidFill>
                  <a:srgbClr val="008000"/>
                </a:solidFill>
                <a:latin typeface="Arial" pitchFamily="34" charset="0"/>
                <a:cs typeface="Arial" pitchFamily="34" charset="0"/>
              </a:rPr>
              <a:t> … data point</a:t>
            </a:r>
          </a:p>
          <a:p>
            <a:r>
              <a:rPr lang="en-US" sz="2000" dirty="0" smtClean="0">
                <a:solidFill>
                  <a:srgbClr val="008000"/>
                </a:solidFill>
                <a:latin typeface="Times New Roman" pitchFamily="18" charset="0"/>
                <a:cs typeface="Times New Roman" pitchFamily="18" charset="0"/>
              </a:rPr>
              <a:t>x</a:t>
            </a:r>
            <a:r>
              <a:rPr lang="en-US" sz="2000" dirty="0" smtClean="0">
                <a:solidFill>
                  <a:srgbClr val="008000"/>
                </a:solidFill>
                <a:latin typeface="Arial" pitchFamily="34" charset="0"/>
                <a:cs typeface="Arial" pitchFamily="34" charset="0"/>
              </a:rPr>
              <a:t> … centroid</a:t>
            </a:r>
            <a:endParaRPr lang="en-US" sz="2000" dirty="0">
              <a:solidFill>
                <a:srgbClr val="008000"/>
              </a:solidFill>
              <a:latin typeface="Arial" pitchFamily="34" charset="0"/>
              <a:cs typeface="Arial" pitchFamily="34" charset="0"/>
            </a:endParaRPr>
          </a:p>
        </p:txBody>
      </p:sp>
      <p:sp>
        <p:nvSpPr>
          <p:cNvPr id="50" name="TextBox 49"/>
          <p:cNvSpPr txBox="1"/>
          <p:nvPr/>
        </p:nvSpPr>
        <p:spPr>
          <a:xfrm>
            <a:off x="6685872" y="6303994"/>
            <a:ext cx="1710725" cy="400110"/>
          </a:xfrm>
          <a:prstGeom prst="rect">
            <a:avLst/>
          </a:prstGeom>
          <a:noFill/>
        </p:spPr>
        <p:txBody>
          <a:bodyPr wrap="none" rtlCol="0">
            <a:spAutoFit/>
          </a:bodyPr>
          <a:lstStyle/>
          <a:p>
            <a:r>
              <a:rPr lang="en-US" sz="2000" b="1" dirty="0" err="1" smtClean="0">
                <a:solidFill>
                  <a:srgbClr val="008000"/>
                </a:solidFill>
                <a:latin typeface="Arial" pitchFamily="34" charset="0"/>
                <a:cs typeface="Arial" pitchFamily="34" charset="0"/>
              </a:rPr>
              <a:t>Dendrogram</a:t>
            </a:r>
            <a:endParaRPr lang="en-US" sz="2000" b="1" dirty="0">
              <a:solidFill>
                <a:srgbClr val="008000"/>
              </a:solidFill>
              <a:latin typeface="Arial" pitchFamily="34" charset="0"/>
              <a:cs typeface="Arial" pitchFamily="34" charset="0"/>
            </a:endParaRPr>
          </a:p>
        </p:txBody>
      </p:sp>
      <p:sp>
        <p:nvSpPr>
          <p:cNvPr id="52" name="Footer Placeholder 51"/>
          <p:cNvSpPr>
            <a:spLocks noGrp="1"/>
          </p:cNvSpPr>
          <p:nvPr>
            <p:ph type="ftr" sz="quarter" idx="11"/>
          </p:nvPr>
        </p:nvSpPr>
        <p:spPr/>
        <p:txBody>
          <a:bodyPr/>
          <a:lstStyle/>
          <a:p>
            <a:r>
              <a:rPr lang="en-US" smtClean="0"/>
              <a:t>J. Leskovec, A. Rajaraman, J. Ullman: Mining of Massive Datasets, http://www.mmds.org</a:t>
            </a:r>
            <a:endParaRPr lang="en-US"/>
          </a:p>
        </p:txBody>
      </p:sp>
      <p:cxnSp>
        <p:nvCxnSpPr>
          <p:cNvPr id="3" name="Straight Connector 2"/>
          <p:cNvCxnSpPr/>
          <p:nvPr/>
        </p:nvCxnSpPr>
        <p:spPr>
          <a:xfrm>
            <a:off x="1676400" y="2819400"/>
            <a:ext cx="914400" cy="565666"/>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4434838" y="3392758"/>
            <a:ext cx="822962" cy="493442"/>
          </a:xfrm>
          <a:prstGeom prst="line">
            <a:avLst/>
          </a:prstGeom>
          <a:ln w="12700">
            <a:solidFill>
              <a:srgbClr val="00B050"/>
            </a:solidFill>
            <a:prstDash val="dash"/>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1676400" y="2863468"/>
            <a:ext cx="76200" cy="529290"/>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H="1">
            <a:off x="1752600" y="3392758"/>
            <a:ext cx="765516" cy="0"/>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H="1">
            <a:off x="1143000" y="3392758"/>
            <a:ext cx="609600" cy="493442"/>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H="1">
            <a:off x="5152398" y="2329739"/>
            <a:ext cx="150755" cy="780316"/>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V="1">
            <a:off x="4434838" y="3128113"/>
            <a:ext cx="717560" cy="224688"/>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flipV="1">
            <a:off x="5152398" y="3128113"/>
            <a:ext cx="183151" cy="712388"/>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43802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9"/>
                                        </p:tgtEl>
                                        <p:attrNameLst>
                                          <p:attrName>style.visibility</p:attrName>
                                        </p:attrNameLst>
                                      </p:cBhvr>
                                      <p:to>
                                        <p:strVal val="visible"/>
                                      </p:to>
                                    </p:set>
                                    <p:anim calcmode="lin" valueType="num">
                                      <p:cBhvr additive="base">
                                        <p:cTn id="7" dur="500" fill="hold"/>
                                        <p:tgtEl>
                                          <p:spTgt spid="20489"/>
                                        </p:tgtEl>
                                        <p:attrNameLst>
                                          <p:attrName>ppt_x</p:attrName>
                                        </p:attrNameLst>
                                      </p:cBhvr>
                                      <p:tavLst>
                                        <p:tav tm="0">
                                          <p:val>
                                            <p:strVal val="#ppt_x"/>
                                          </p:val>
                                        </p:tav>
                                        <p:tav tm="100000">
                                          <p:val>
                                            <p:strVal val="#ppt_x"/>
                                          </p:val>
                                        </p:tav>
                                      </p:tavLst>
                                    </p:anim>
                                    <p:anim calcmode="lin" valueType="num">
                                      <p:cBhvr additive="base">
                                        <p:cTn id="8" dur="500" fill="hold"/>
                                        <p:tgtEl>
                                          <p:spTgt spid="20489"/>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0491"/>
                                        </p:tgtEl>
                                        <p:attrNameLst>
                                          <p:attrName>style.visibility</p:attrName>
                                        </p:attrNameLst>
                                      </p:cBhvr>
                                      <p:to>
                                        <p:strVal val="visible"/>
                                      </p:to>
                                    </p:set>
                                    <p:anim calcmode="lin" valueType="num">
                                      <p:cBhvr additive="base">
                                        <p:cTn id="17" dur="500" fill="hold"/>
                                        <p:tgtEl>
                                          <p:spTgt spid="20491"/>
                                        </p:tgtEl>
                                        <p:attrNameLst>
                                          <p:attrName>ppt_x</p:attrName>
                                        </p:attrNameLst>
                                      </p:cBhvr>
                                      <p:tavLst>
                                        <p:tav tm="0">
                                          <p:val>
                                            <p:strVal val="1+#ppt_w/2"/>
                                          </p:val>
                                        </p:tav>
                                        <p:tav tm="100000">
                                          <p:val>
                                            <p:strVal val="#ppt_x"/>
                                          </p:val>
                                        </p:tav>
                                      </p:tavLst>
                                    </p:anim>
                                    <p:anim calcmode="lin" valueType="num">
                                      <p:cBhvr additive="base">
                                        <p:cTn id="18" dur="500" fill="hold"/>
                                        <p:tgtEl>
                                          <p:spTgt spid="20491"/>
                                        </p:tgtEl>
                                        <p:attrNameLst>
                                          <p:attrName>ppt_y</p:attrName>
                                        </p:attrNameLst>
                                      </p:cBhvr>
                                      <p:tavLst>
                                        <p:tav tm="0">
                                          <p:val>
                                            <p:strVal val="#ppt_y"/>
                                          </p:val>
                                        </p:tav>
                                        <p:tav tm="100000">
                                          <p:val>
                                            <p:strVal val="#ppt_y"/>
                                          </p:val>
                                        </p:tav>
                                      </p:tavLst>
                                    </p:anim>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92"/>
                                        </p:tgtEl>
                                        <p:attrNameLst>
                                          <p:attrName>style.visibility</p:attrName>
                                        </p:attrNameLst>
                                      </p:cBhvr>
                                      <p:to>
                                        <p:strVal val="visible"/>
                                      </p:to>
                                    </p:set>
                                    <p:anim calcmode="lin" valueType="num">
                                      <p:cBhvr additive="base">
                                        <p:cTn id="25" dur="500" fill="hold"/>
                                        <p:tgtEl>
                                          <p:spTgt spid="20492"/>
                                        </p:tgtEl>
                                        <p:attrNameLst>
                                          <p:attrName>ppt_x</p:attrName>
                                        </p:attrNameLst>
                                      </p:cBhvr>
                                      <p:tavLst>
                                        <p:tav tm="0">
                                          <p:val>
                                            <p:strVal val="#ppt_x"/>
                                          </p:val>
                                        </p:tav>
                                        <p:tav tm="100000">
                                          <p:val>
                                            <p:strVal val="#ppt_x"/>
                                          </p:val>
                                        </p:tav>
                                      </p:tavLst>
                                    </p:anim>
                                    <p:anim calcmode="lin" valueType="num">
                                      <p:cBhvr additive="base">
                                        <p:cTn id="26" dur="500" fill="hold"/>
                                        <p:tgtEl>
                                          <p:spTgt spid="20492"/>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0493"/>
                                        </p:tgtEl>
                                        <p:attrNameLst>
                                          <p:attrName>style.visibility</p:attrName>
                                        </p:attrNameLst>
                                      </p:cBhvr>
                                      <p:to>
                                        <p:strVal val="visible"/>
                                      </p:to>
                                    </p:set>
                                    <p:anim calcmode="lin" valueType="num">
                                      <p:cBhvr additive="base">
                                        <p:cTn id="35" dur="500" fill="hold"/>
                                        <p:tgtEl>
                                          <p:spTgt spid="20493"/>
                                        </p:tgtEl>
                                        <p:attrNameLst>
                                          <p:attrName>ppt_x</p:attrName>
                                        </p:attrNameLst>
                                      </p:cBhvr>
                                      <p:tavLst>
                                        <p:tav tm="0">
                                          <p:val>
                                            <p:strVal val="1+#ppt_w/2"/>
                                          </p:val>
                                        </p:tav>
                                        <p:tav tm="100000">
                                          <p:val>
                                            <p:strVal val="#ppt_x"/>
                                          </p:val>
                                        </p:tav>
                                      </p:tavLst>
                                    </p:anim>
                                    <p:anim calcmode="lin" valueType="num">
                                      <p:cBhvr additive="base">
                                        <p:cTn id="36" dur="500" fill="hold"/>
                                        <p:tgtEl>
                                          <p:spTgt spid="20493"/>
                                        </p:tgtEl>
                                        <p:attrNameLst>
                                          <p:attrName>ppt_y</p:attrName>
                                        </p:attrNameLst>
                                      </p:cBhvr>
                                      <p:tavLst>
                                        <p:tav tm="0">
                                          <p:val>
                                            <p:strVal val="#ppt_y"/>
                                          </p:val>
                                        </p:tav>
                                        <p:tav tm="100000">
                                          <p:val>
                                            <p:strVal val="#ppt_y"/>
                                          </p:val>
                                        </p:tav>
                                      </p:tavLst>
                                    </p:anim>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494"/>
                                        </p:tgtEl>
                                        <p:attrNameLst>
                                          <p:attrName>style.visibility</p:attrName>
                                        </p:attrNameLst>
                                      </p:cBhvr>
                                      <p:to>
                                        <p:strVal val="visible"/>
                                      </p:to>
                                    </p:set>
                                    <p:anim calcmode="lin" valueType="num">
                                      <p:cBhvr additive="base">
                                        <p:cTn id="43" dur="500" fill="hold"/>
                                        <p:tgtEl>
                                          <p:spTgt spid="20494"/>
                                        </p:tgtEl>
                                        <p:attrNameLst>
                                          <p:attrName>ppt_x</p:attrName>
                                        </p:attrNameLst>
                                      </p:cBhvr>
                                      <p:tavLst>
                                        <p:tav tm="0">
                                          <p:val>
                                            <p:strVal val="#ppt_x"/>
                                          </p:val>
                                        </p:tav>
                                        <p:tav tm="100000">
                                          <p:val>
                                            <p:strVal val="#ppt_x"/>
                                          </p:val>
                                        </p:tav>
                                      </p:tavLst>
                                    </p:anim>
                                    <p:anim calcmode="lin" valueType="num">
                                      <p:cBhvr additive="base">
                                        <p:cTn id="44" dur="500" fill="hold"/>
                                        <p:tgtEl>
                                          <p:spTgt spid="20494"/>
                                        </p:tgtEl>
                                        <p:attrNameLst>
                                          <p:attrName>ppt_y</p:attrName>
                                        </p:attrNameLst>
                                      </p:cBhvr>
                                      <p:tavLst>
                                        <p:tav tm="0">
                                          <p:val>
                                            <p:strVal val="1+#ppt_h/2"/>
                                          </p:val>
                                        </p:tav>
                                        <p:tav tm="100000">
                                          <p:val>
                                            <p:strVal val="#ppt_y"/>
                                          </p:val>
                                        </p:tav>
                                      </p:tavLst>
                                    </p:anim>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0496"/>
                                        </p:tgtEl>
                                        <p:attrNameLst>
                                          <p:attrName>style.visibility</p:attrName>
                                        </p:attrNameLst>
                                      </p:cBhvr>
                                      <p:to>
                                        <p:strVal val="visible"/>
                                      </p:to>
                                    </p:set>
                                    <p:anim calcmode="lin" valueType="num">
                                      <p:cBhvr additive="base">
                                        <p:cTn id="51" dur="500" fill="hold"/>
                                        <p:tgtEl>
                                          <p:spTgt spid="20496"/>
                                        </p:tgtEl>
                                        <p:attrNameLst>
                                          <p:attrName>ppt_x</p:attrName>
                                        </p:attrNameLst>
                                      </p:cBhvr>
                                      <p:tavLst>
                                        <p:tav tm="0">
                                          <p:val>
                                            <p:strVal val="1+#ppt_w/2"/>
                                          </p:val>
                                        </p:tav>
                                        <p:tav tm="100000">
                                          <p:val>
                                            <p:strVal val="#ppt_x"/>
                                          </p:val>
                                        </p:tav>
                                      </p:tavLst>
                                    </p:anim>
                                    <p:anim calcmode="lin" valueType="num">
                                      <p:cBhvr additive="base">
                                        <p:cTn id="52" dur="500" fill="hold"/>
                                        <p:tgtEl>
                                          <p:spTgt spid="20496"/>
                                        </p:tgtEl>
                                        <p:attrNameLst>
                                          <p:attrName>ppt_y</p:attrName>
                                        </p:attrNameLst>
                                      </p:cBhvr>
                                      <p:tavLst>
                                        <p:tav tm="0">
                                          <p:val>
                                            <p:strVal val="#ppt_y"/>
                                          </p:val>
                                        </p:tav>
                                        <p:tav tm="100000">
                                          <p:val>
                                            <p:strVal val="#ppt_y"/>
                                          </p:val>
                                        </p:tav>
                                      </p:tavLst>
                                    </p:anim>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0497"/>
                                        </p:tgtEl>
                                        <p:attrNameLst>
                                          <p:attrName>style.visibility</p:attrName>
                                        </p:attrNameLst>
                                      </p:cBhvr>
                                      <p:to>
                                        <p:strVal val="visible"/>
                                      </p:to>
                                    </p:set>
                                    <p:anim calcmode="lin" valueType="num">
                                      <p:cBhvr additive="base">
                                        <p:cTn id="63" dur="500" fill="hold"/>
                                        <p:tgtEl>
                                          <p:spTgt spid="20497"/>
                                        </p:tgtEl>
                                        <p:attrNameLst>
                                          <p:attrName>ppt_x</p:attrName>
                                        </p:attrNameLst>
                                      </p:cBhvr>
                                      <p:tavLst>
                                        <p:tav tm="0">
                                          <p:val>
                                            <p:strVal val="#ppt_x"/>
                                          </p:val>
                                        </p:tav>
                                        <p:tav tm="100000">
                                          <p:val>
                                            <p:strVal val="#ppt_x"/>
                                          </p:val>
                                        </p:tav>
                                      </p:tavLst>
                                    </p:anim>
                                    <p:anim calcmode="lin" valueType="num">
                                      <p:cBhvr additive="base">
                                        <p:cTn id="64" dur="500" fill="hold"/>
                                        <p:tgtEl>
                                          <p:spTgt spid="2049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20498"/>
                                        </p:tgtEl>
                                        <p:attrNameLst>
                                          <p:attrName>style.visibility</p:attrName>
                                        </p:attrNameLst>
                                      </p:cBhvr>
                                      <p:to>
                                        <p:strVal val="visible"/>
                                      </p:to>
                                    </p:set>
                                    <p:anim calcmode="lin" valueType="num">
                                      <p:cBhvr additive="base">
                                        <p:cTn id="69" dur="500" fill="hold"/>
                                        <p:tgtEl>
                                          <p:spTgt spid="20498"/>
                                        </p:tgtEl>
                                        <p:attrNameLst>
                                          <p:attrName>ppt_x</p:attrName>
                                        </p:attrNameLst>
                                      </p:cBhvr>
                                      <p:tavLst>
                                        <p:tav tm="0">
                                          <p:val>
                                            <p:strVal val="1+#ppt_w/2"/>
                                          </p:val>
                                        </p:tav>
                                        <p:tav tm="100000">
                                          <p:val>
                                            <p:strVal val="#ppt_x"/>
                                          </p:val>
                                        </p:tav>
                                      </p:tavLst>
                                    </p:anim>
                                    <p:anim calcmode="lin" valueType="num">
                                      <p:cBhvr additive="base">
                                        <p:cTn id="70" dur="500" fill="hold"/>
                                        <p:tgtEl>
                                          <p:spTgt spid="20498"/>
                                        </p:tgtEl>
                                        <p:attrNameLst>
                                          <p:attrName>ppt_y</p:attrName>
                                        </p:attrNameLst>
                                      </p:cBhvr>
                                      <p:tavLst>
                                        <p:tav tm="0">
                                          <p:val>
                                            <p:strVal val="#ppt_y"/>
                                          </p:val>
                                        </p:tav>
                                        <p:tav tm="100000">
                                          <p:val>
                                            <p:strVal val="#ppt_y"/>
                                          </p:val>
                                        </p:tav>
                                      </p:tavLst>
                                    </p:anim>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9" grpId="0" animBg="1" autoUpdateAnimBg="0"/>
      <p:bldP spid="20491" grpId="0" autoUpdateAnimBg="0"/>
      <p:bldP spid="20492" grpId="0" animBg="1"/>
      <p:bldP spid="20493" grpId="0" autoUpdateAnimBg="0"/>
      <p:bldP spid="20494" grpId="0" animBg="1"/>
      <p:bldP spid="20496" grpId="0" autoUpdateAnimBg="0"/>
      <p:bldP spid="20497" grpId="0" animBg="1"/>
      <p:bldP spid="2049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And in the Non-Euclidean Case?</a:t>
            </a:r>
          </a:p>
        </p:txBody>
      </p:sp>
      <p:sp>
        <p:nvSpPr>
          <p:cNvPr id="21507" name="Rectangle 3"/>
          <p:cNvSpPr>
            <a:spLocks noGrp="1" noChangeArrowheads="1"/>
          </p:cNvSpPr>
          <p:nvPr>
            <p:ph idx="1"/>
          </p:nvPr>
        </p:nvSpPr>
        <p:spPr>
          <a:xfrm>
            <a:off x="457200" y="1295400"/>
            <a:ext cx="8458200" cy="5257801"/>
          </a:xfrm>
        </p:spPr>
        <p:txBody>
          <a:bodyPr>
            <a:normAutofit fontScale="92500" lnSpcReduction="20000"/>
          </a:bodyPr>
          <a:lstStyle/>
          <a:p>
            <a:pPr marL="118872" indent="0">
              <a:buNone/>
            </a:pPr>
            <a:r>
              <a:rPr lang="en-US" b="1" dirty="0" smtClean="0">
                <a:solidFill>
                  <a:srgbClr val="0000FF"/>
                </a:solidFill>
              </a:rPr>
              <a:t>What about the Non-Euclidean case?</a:t>
            </a:r>
          </a:p>
          <a:p>
            <a:r>
              <a:rPr lang="en-US" dirty="0" smtClean="0"/>
              <a:t>The </a:t>
            </a:r>
            <a:r>
              <a:rPr lang="en-US" dirty="0"/>
              <a:t>only “locations” we can talk about are the points </a:t>
            </a:r>
            <a:r>
              <a:rPr lang="en-US" dirty="0" smtClean="0"/>
              <a:t>themselves</a:t>
            </a:r>
            <a:endParaRPr lang="en-US" dirty="0"/>
          </a:p>
          <a:p>
            <a:pPr lvl="1"/>
            <a:r>
              <a:rPr lang="en-US" dirty="0" smtClean="0"/>
              <a:t>i.e</a:t>
            </a:r>
            <a:r>
              <a:rPr lang="en-US" dirty="0"/>
              <a:t>., there is no “average” of two </a:t>
            </a:r>
            <a:r>
              <a:rPr lang="en-US" dirty="0" smtClean="0"/>
              <a:t>points</a:t>
            </a:r>
          </a:p>
          <a:p>
            <a:pPr lvl="8"/>
            <a:endParaRPr lang="en-US" dirty="0" smtClean="0"/>
          </a:p>
          <a:p>
            <a:r>
              <a:rPr lang="en-US" b="1" dirty="0" smtClean="0">
                <a:solidFill>
                  <a:srgbClr val="008000"/>
                </a:solidFill>
              </a:rPr>
              <a:t>Approach 1:</a:t>
            </a:r>
          </a:p>
          <a:p>
            <a:pPr lvl="1"/>
            <a:r>
              <a:rPr lang="en-US" b="1" dirty="0">
                <a:solidFill>
                  <a:srgbClr val="0000FF"/>
                </a:solidFill>
              </a:rPr>
              <a:t>(1) How to represent a cluster of many </a:t>
            </a:r>
            <a:r>
              <a:rPr lang="en-US" b="1" dirty="0" smtClean="0">
                <a:solidFill>
                  <a:srgbClr val="0000FF"/>
                </a:solidFill>
              </a:rPr>
              <a:t>points?</a:t>
            </a:r>
            <a:br>
              <a:rPr lang="en-US" b="1" dirty="0" smtClean="0">
                <a:solidFill>
                  <a:srgbClr val="0000FF"/>
                </a:solidFill>
              </a:rPr>
            </a:br>
            <a:r>
              <a:rPr lang="en-US" b="1" i="1" dirty="0" err="1" smtClean="0">
                <a:solidFill>
                  <a:srgbClr val="FF0066"/>
                </a:solidFill>
              </a:rPr>
              <a:t>clustroid</a:t>
            </a:r>
            <a:r>
              <a:rPr lang="en-US" dirty="0" smtClean="0"/>
              <a:t>  </a:t>
            </a:r>
            <a:r>
              <a:rPr lang="en-US" dirty="0"/>
              <a:t>= </a:t>
            </a:r>
            <a:r>
              <a:rPr lang="en-US" dirty="0" smtClean="0"/>
              <a:t>(data)point </a:t>
            </a:r>
            <a:r>
              <a:rPr lang="en-US" dirty="0"/>
              <a:t>“</a:t>
            </a:r>
            <a:r>
              <a:rPr lang="en-US" b="1" i="1" u="sng" dirty="0"/>
              <a:t>closest</a:t>
            </a:r>
            <a:r>
              <a:rPr lang="en-US" dirty="0"/>
              <a:t>” to other </a:t>
            </a:r>
            <a:r>
              <a:rPr lang="en-US" dirty="0" smtClean="0"/>
              <a:t>points</a:t>
            </a:r>
            <a:endParaRPr lang="en-US" dirty="0"/>
          </a:p>
          <a:p>
            <a:pPr lvl="1"/>
            <a:r>
              <a:rPr lang="en-US" b="1" dirty="0" smtClean="0">
                <a:solidFill>
                  <a:srgbClr val="0000FF"/>
                </a:solidFill>
              </a:rPr>
              <a:t>(2</a:t>
            </a:r>
            <a:r>
              <a:rPr lang="en-US" b="1" dirty="0">
                <a:solidFill>
                  <a:srgbClr val="0000FF"/>
                </a:solidFill>
              </a:rPr>
              <a:t>) How do you determine the “nearness” of </a:t>
            </a:r>
            <a:r>
              <a:rPr lang="en-US" b="1" dirty="0" smtClean="0">
                <a:solidFill>
                  <a:srgbClr val="0000FF"/>
                </a:solidFill>
              </a:rPr>
              <a:t>clusters? </a:t>
            </a:r>
            <a:r>
              <a:rPr lang="en-US" dirty="0" smtClean="0"/>
              <a:t>Treat </a:t>
            </a:r>
            <a:r>
              <a:rPr lang="en-US" dirty="0" err="1"/>
              <a:t>clustroid</a:t>
            </a:r>
            <a:r>
              <a:rPr lang="en-US" dirty="0"/>
              <a:t> as if it were centroid, when computing </a:t>
            </a:r>
            <a:r>
              <a:rPr lang="en-US" dirty="0" smtClean="0"/>
              <a:t>inter-cluster distances</a:t>
            </a:r>
            <a:endParaRPr lang="en-US" dirty="0"/>
          </a:p>
        </p:txBody>
      </p:sp>
      <p:sp>
        <p:nvSpPr>
          <p:cNvPr id="4" name="Slide Number Placeholder 5"/>
          <p:cNvSpPr>
            <a:spLocks noGrp="1"/>
          </p:cNvSpPr>
          <p:nvPr>
            <p:ph type="sldNum" sz="quarter" idx="12"/>
          </p:nvPr>
        </p:nvSpPr>
        <p:spPr/>
        <p:txBody>
          <a:bodyPr/>
          <a:lstStyle/>
          <a:p>
            <a:fld id="{E1932BFC-E37F-4B2E-9EB5-847D7F457039}" type="slidenum">
              <a:rPr lang="en-US"/>
              <a:pPr/>
              <a:t>17</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46235955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“Closest” Point?</a:t>
            </a:r>
            <a:endParaRPr lang="en-US"/>
          </a:p>
        </p:txBody>
      </p:sp>
      <p:sp>
        <p:nvSpPr>
          <p:cNvPr id="71683" name="Rectangle 3"/>
          <p:cNvSpPr>
            <a:spLocks noGrp="1" noChangeArrowheads="1"/>
          </p:cNvSpPr>
          <p:nvPr>
            <p:ph type="body" idx="1"/>
          </p:nvPr>
        </p:nvSpPr>
        <p:spPr>
          <a:xfrm>
            <a:off x="457200" y="1295401"/>
            <a:ext cx="8458200" cy="3886200"/>
          </a:xfrm>
        </p:spPr>
        <p:txBody>
          <a:bodyPr>
            <a:normAutofit fontScale="92500" lnSpcReduction="10000"/>
          </a:bodyPr>
          <a:lstStyle/>
          <a:p>
            <a:r>
              <a:rPr lang="en-US" b="1" dirty="0">
                <a:solidFill>
                  <a:srgbClr val="0000FF"/>
                </a:solidFill>
              </a:rPr>
              <a:t>(1) How to represent a cluster of many points?</a:t>
            </a:r>
            <a:br>
              <a:rPr lang="en-US" b="1" dirty="0">
                <a:solidFill>
                  <a:srgbClr val="0000FF"/>
                </a:solidFill>
              </a:rPr>
            </a:br>
            <a:r>
              <a:rPr lang="en-US" b="1" i="1" dirty="0" err="1" smtClean="0">
                <a:solidFill>
                  <a:srgbClr val="FF0066"/>
                </a:solidFill>
              </a:rPr>
              <a:t>clustroid</a:t>
            </a:r>
            <a:r>
              <a:rPr lang="en-US" dirty="0" smtClean="0"/>
              <a:t>  </a:t>
            </a:r>
            <a:r>
              <a:rPr lang="en-US" dirty="0"/>
              <a:t>= point “</a:t>
            </a:r>
            <a:r>
              <a:rPr lang="en-US" b="1" i="1" u="sng" dirty="0"/>
              <a:t>closest</a:t>
            </a:r>
            <a:r>
              <a:rPr lang="en-US" dirty="0"/>
              <a:t>” to other </a:t>
            </a:r>
            <a:r>
              <a:rPr lang="en-US" dirty="0" smtClean="0"/>
              <a:t>points</a:t>
            </a:r>
          </a:p>
          <a:p>
            <a:r>
              <a:rPr lang="en-US" b="1" dirty="0" smtClean="0">
                <a:solidFill>
                  <a:srgbClr val="008000"/>
                </a:solidFill>
              </a:rPr>
              <a:t>Possible meanings of “closest”:</a:t>
            </a:r>
          </a:p>
          <a:p>
            <a:pPr lvl="1"/>
            <a:r>
              <a:rPr lang="en-US" dirty="0" smtClean="0"/>
              <a:t>Smallest maximum distance to other points</a:t>
            </a:r>
          </a:p>
          <a:p>
            <a:pPr lvl="1"/>
            <a:r>
              <a:rPr lang="en-US" dirty="0" smtClean="0"/>
              <a:t>Smallest average distance to other points</a:t>
            </a:r>
          </a:p>
          <a:p>
            <a:pPr lvl="1"/>
            <a:r>
              <a:rPr lang="en-US" dirty="0" smtClean="0"/>
              <a:t>Smallest sum of squares of distances to other points</a:t>
            </a:r>
          </a:p>
          <a:p>
            <a:pPr lvl="2"/>
            <a:r>
              <a:rPr lang="en-US" dirty="0" smtClean="0"/>
              <a:t>For distance metric </a:t>
            </a:r>
            <a:r>
              <a:rPr lang="en-US" b="1" i="1" dirty="0" smtClean="0"/>
              <a:t>d</a:t>
            </a:r>
            <a:r>
              <a:rPr lang="en-US" dirty="0" smtClean="0"/>
              <a:t> </a:t>
            </a:r>
            <a:r>
              <a:rPr lang="en-US" dirty="0" err="1" smtClean="0"/>
              <a:t>clustroid</a:t>
            </a:r>
            <a:r>
              <a:rPr lang="en-US" dirty="0" smtClean="0"/>
              <a:t> </a:t>
            </a:r>
            <a:r>
              <a:rPr lang="en-US" b="1" i="1" dirty="0" smtClean="0"/>
              <a:t>c</a:t>
            </a:r>
            <a:r>
              <a:rPr lang="en-US" dirty="0" smtClean="0"/>
              <a:t> of cluster </a:t>
            </a:r>
            <a:r>
              <a:rPr lang="en-US" b="1" i="1" dirty="0" smtClean="0"/>
              <a:t>C</a:t>
            </a:r>
            <a:r>
              <a:rPr lang="en-US" dirty="0" smtClean="0"/>
              <a:t> is:</a:t>
            </a:r>
          </a:p>
          <a:p>
            <a:pPr lvl="1"/>
            <a:endParaRPr lang="en-US" dirty="0"/>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51895926-0DFA-4D2E-9C2E-D507C4436771}" type="slidenum">
              <a:rPr lang="en-US" smtClean="0"/>
              <a:pPr/>
              <a:t>18</a:t>
            </a:fld>
            <a:endParaRPr lang="en-US"/>
          </a:p>
        </p:txBody>
      </p:sp>
      <p:graphicFrame>
        <p:nvGraphicFramePr>
          <p:cNvPr id="3075" name="Object 3"/>
          <p:cNvGraphicFramePr>
            <a:graphicFrameLocks noChangeAspect="1"/>
          </p:cNvGraphicFramePr>
          <p:nvPr>
            <p:extLst>
              <p:ext uri="{D42A27DB-BD31-4B8C-83A1-F6EECF244321}">
                <p14:modId xmlns:p14="http://schemas.microsoft.com/office/powerpoint/2010/main" val="3767670974"/>
              </p:ext>
            </p:extLst>
          </p:nvPr>
        </p:nvGraphicFramePr>
        <p:xfrm>
          <a:off x="7239000" y="4407520"/>
          <a:ext cx="1785492" cy="642998"/>
        </p:xfrm>
        <a:graphic>
          <a:graphicData uri="http://schemas.openxmlformats.org/presentationml/2006/ole">
            <mc:AlternateContent xmlns:mc="http://schemas.openxmlformats.org/markup-compatibility/2006">
              <mc:Choice xmlns:v="urn:schemas-microsoft-com:vml" Requires="v">
                <p:oleObj spid="_x0000_s1037" name="Equation" r:id="rId3" imgW="952200" imgH="342720" progId="Equation.3">
                  <p:embed/>
                </p:oleObj>
              </mc:Choice>
              <mc:Fallback>
                <p:oleObj name="Equation" r:id="rId3" imgW="952200" imgH="342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4407520"/>
                        <a:ext cx="1785492" cy="642998"/>
                      </a:xfrm>
                      <a:prstGeom prst="rect">
                        <a:avLst/>
                      </a:prstGeom>
                      <a:noFill/>
                      <a:extLst/>
                    </p:spPr>
                  </p:pic>
                </p:oleObj>
              </mc:Fallback>
            </mc:AlternateContent>
          </a:graphicData>
        </a:graphic>
      </p:graphicFrame>
      <p:sp>
        <p:nvSpPr>
          <p:cNvPr id="2" name="TextBox 1"/>
          <p:cNvSpPr txBox="1"/>
          <p:nvPr/>
        </p:nvSpPr>
        <p:spPr>
          <a:xfrm>
            <a:off x="5486400" y="5334000"/>
            <a:ext cx="3657600" cy="1569660"/>
          </a:xfrm>
          <a:prstGeom prst="rect">
            <a:avLst/>
          </a:prstGeom>
          <a:noFill/>
        </p:spPr>
        <p:txBody>
          <a:bodyPr wrap="square" rtlCol="0">
            <a:spAutoFit/>
          </a:bodyPr>
          <a:lstStyle/>
          <a:p>
            <a:r>
              <a:rPr lang="en-US" sz="1600" b="1" dirty="0" smtClean="0">
                <a:solidFill>
                  <a:srgbClr val="008000"/>
                </a:solidFill>
                <a:latin typeface="Arial" pitchFamily="34" charset="0"/>
                <a:cs typeface="Arial" pitchFamily="34" charset="0"/>
              </a:rPr>
              <a:t>Centroid</a:t>
            </a:r>
            <a:r>
              <a:rPr lang="en-US" sz="1600" dirty="0" smtClean="0">
                <a:solidFill>
                  <a:srgbClr val="008000"/>
                </a:solidFill>
                <a:latin typeface="Arial" pitchFamily="34" charset="0"/>
                <a:cs typeface="Arial" pitchFamily="34" charset="0"/>
              </a:rPr>
              <a:t> is the avg. of all (data)points in the cluster. This means centroid is an “artificial” point.</a:t>
            </a:r>
          </a:p>
          <a:p>
            <a:r>
              <a:rPr lang="en-US" sz="1600" b="1" dirty="0" err="1" smtClean="0">
                <a:solidFill>
                  <a:srgbClr val="008000"/>
                </a:solidFill>
                <a:latin typeface="Arial" pitchFamily="34" charset="0"/>
                <a:cs typeface="Arial" pitchFamily="34" charset="0"/>
              </a:rPr>
              <a:t>Clustroid</a:t>
            </a:r>
            <a:r>
              <a:rPr lang="en-US" sz="1600" dirty="0" smtClean="0">
                <a:solidFill>
                  <a:srgbClr val="008000"/>
                </a:solidFill>
                <a:latin typeface="Arial" pitchFamily="34" charset="0"/>
                <a:cs typeface="Arial" pitchFamily="34" charset="0"/>
              </a:rPr>
              <a:t> is an </a:t>
            </a:r>
            <a:r>
              <a:rPr lang="en-US" sz="1600" b="1" dirty="0" smtClean="0">
                <a:solidFill>
                  <a:srgbClr val="008000"/>
                </a:solidFill>
                <a:latin typeface="Arial" pitchFamily="34" charset="0"/>
                <a:cs typeface="Arial" pitchFamily="34" charset="0"/>
              </a:rPr>
              <a:t>existing</a:t>
            </a:r>
            <a:r>
              <a:rPr lang="en-US" sz="1600" dirty="0" smtClean="0">
                <a:solidFill>
                  <a:srgbClr val="008000"/>
                </a:solidFill>
                <a:latin typeface="Arial" pitchFamily="34" charset="0"/>
                <a:cs typeface="Arial" pitchFamily="34" charset="0"/>
              </a:rPr>
              <a:t> (data)point that is “closest” to all other points in the cluster.</a:t>
            </a:r>
          </a:p>
        </p:txBody>
      </p:sp>
      <p:sp>
        <p:nvSpPr>
          <p:cNvPr id="9" name="Oval 8"/>
          <p:cNvSpPr/>
          <p:nvPr/>
        </p:nvSpPr>
        <p:spPr>
          <a:xfrm>
            <a:off x="1524000" y="5246132"/>
            <a:ext cx="1447800" cy="685800"/>
          </a:xfrm>
          <a:prstGeom prst="ellipse">
            <a:avLst/>
          </a:prstGeom>
          <a:solidFill>
            <a:srgbClr val="D60093">
              <a:alpha val="40000"/>
            </a:srgbClr>
          </a:solidFill>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Oval 10"/>
          <p:cNvSpPr/>
          <p:nvPr/>
        </p:nvSpPr>
        <p:spPr>
          <a:xfrm>
            <a:off x="2590800" y="5550932"/>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Oval 15"/>
          <p:cNvSpPr/>
          <p:nvPr/>
        </p:nvSpPr>
        <p:spPr>
          <a:xfrm>
            <a:off x="1981200" y="5627132"/>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Oval 17"/>
          <p:cNvSpPr/>
          <p:nvPr/>
        </p:nvSpPr>
        <p:spPr>
          <a:xfrm>
            <a:off x="1752600" y="5550932"/>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TextBox 2"/>
          <p:cNvSpPr txBox="1"/>
          <p:nvPr/>
        </p:nvSpPr>
        <p:spPr>
          <a:xfrm>
            <a:off x="2074942" y="5438001"/>
            <a:ext cx="287258" cy="276999"/>
          </a:xfrm>
          <a:prstGeom prst="rect">
            <a:avLst/>
          </a:prstGeom>
          <a:noFill/>
        </p:spPr>
        <p:txBody>
          <a:bodyPr wrap="none" rtlCol="0">
            <a:spAutoFit/>
          </a:bodyPr>
          <a:lstStyle/>
          <a:p>
            <a:r>
              <a:rPr lang="en-US" sz="1200" b="1" dirty="0" smtClean="0">
                <a:solidFill>
                  <a:srgbClr val="0000FF"/>
                </a:solidFill>
                <a:latin typeface="Arial" pitchFamily="34" charset="0"/>
                <a:cs typeface="Arial" pitchFamily="34" charset="0"/>
              </a:rPr>
              <a:t>X</a:t>
            </a:r>
          </a:p>
        </p:txBody>
      </p:sp>
      <p:sp>
        <p:nvSpPr>
          <p:cNvPr id="5" name="TextBox 4"/>
          <p:cNvSpPr txBox="1"/>
          <p:nvPr/>
        </p:nvSpPr>
        <p:spPr>
          <a:xfrm>
            <a:off x="1467118" y="6019800"/>
            <a:ext cx="1580882" cy="707886"/>
          </a:xfrm>
          <a:prstGeom prst="rect">
            <a:avLst/>
          </a:prstGeom>
          <a:noFill/>
        </p:spPr>
        <p:txBody>
          <a:bodyPr wrap="none" rtlCol="0">
            <a:spAutoFit/>
          </a:bodyPr>
          <a:lstStyle/>
          <a:p>
            <a:pPr algn="ctr"/>
            <a:r>
              <a:rPr lang="en-US" sz="2000" dirty="0" smtClean="0">
                <a:latin typeface="Arial" pitchFamily="34" charset="0"/>
                <a:cs typeface="Arial" pitchFamily="34" charset="0"/>
              </a:rPr>
              <a:t>Cluster on</a:t>
            </a:r>
            <a:br>
              <a:rPr lang="en-US" sz="2000" dirty="0" smtClean="0">
                <a:latin typeface="Arial" pitchFamily="34" charset="0"/>
                <a:cs typeface="Arial" pitchFamily="34" charset="0"/>
              </a:rPr>
            </a:br>
            <a:r>
              <a:rPr lang="en-US" sz="2000" dirty="0" smtClean="0">
                <a:latin typeface="Arial" pitchFamily="34" charset="0"/>
                <a:cs typeface="Arial" pitchFamily="34" charset="0"/>
              </a:rPr>
              <a:t>3 </a:t>
            </a:r>
            <a:r>
              <a:rPr lang="en-US" sz="2000" dirty="0" err="1" smtClean="0">
                <a:latin typeface="Arial" pitchFamily="34" charset="0"/>
                <a:cs typeface="Arial" pitchFamily="34" charset="0"/>
              </a:rPr>
              <a:t>datapoints</a:t>
            </a:r>
            <a:endParaRPr lang="en-US" sz="2000" dirty="0" smtClean="0">
              <a:latin typeface="Arial" pitchFamily="34" charset="0"/>
              <a:cs typeface="Arial" pitchFamily="34" charset="0"/>
            </a:endParaRPr>
          </a:p>
        </p:txBody>
      </p:sp>
      <p:sp>
        <p:nvSpPr>
          <p:cNvPr id="44" name="TextBox 43"/>
          <p:cNvSpPr txBox="1"/>
          <p:nvPr/>
        </p:nvSpPr>
        <p:spPr>
          <a:xfrm>
            <a:off x="3124200" y="4876800"/>
            <a:ext cx="1133644" cy="369332"/>
          </a:xfrm>
          <a:prstGeom prst="rect">
            <a:avLst/>
          </a:prstGeom>
          <a:noFill/>
        </p:spPr>
        <p:txBody>
          <a:bodyPr wrap="none" rtlCol="0">
            <a:spAutoFit/>
          </a:bodyPr>
          <a:lstStyle/>
          <a:p>
            <a:r>
              <a:rPr lang="en-US" b="1" dirty="0" smtClean="0">
                <a:solidFill>
                  <a:srgbClr val="0000FF"/>
                </a:solidFill>
                <a:latin typeface="Arial" pitchFamily="34" charset="0"/>
                <a:cs typeface="Arial" pitchFamily="34" charset="0"/>
              </a:rPr>
              <a:t>Centroid</a:t>
            </a:r>
          </a:p>
        </p:txBody>
      </p:sp>
      <p:sp>
        <p:nvSpPr>
          <p:cNvPr id="45" name="TextBox 44"/>
          <p:cNvSpPr txBox="1"/>
          <p:nvPr/>
        </p:nvSpPr>
        <p:spPr>
          <a:xfrm>
            <a:off x="2943428" y="5779532"/>
            <a:ext cx="1197764" cy="369332"/>
          </a:xfrm>
          <a:prstGeom prst="rect">
            <a:avLst/>
          </a:prstGeom>
          <a:noFill/>
        </p:spPr>
        <p:txBody>
          <a:bodyPr wrap="none" rtlCol="0">
            <a:spAutoFit/>
          </a:bodyPr>
          <a:lstStyle/>
          <a:p>
            <a:r>
              <a:rPr lang="en-US" b="1" dirty="0" err="1" smtClean="0">
                <a:solidFill>
                  <a:srgbClr val="008000"/>
                </a:solidFill>
                <a:latin typeface="Arial" pitchFamily="34" charset="0"/>
                <a:cs typeface="Arial" pitchFamily="34" charset="0"/>
              </a:rPr>
              <a:t>Clustroid</a:t>
            </a:r>
            <a:endParaRPr lang="en-US" b="1" dirty="0" smtClean="0">
              <a:solidFill>
                <a:srgbClr val="008000"/>
              </a:solidFill>
              <a:latin typeface="Arial" pitchFamily="34" charset="0"/>
              <a:cs typeface="Arial" pitchFamily="34" charset="0"/>
            </a:endParaRPr>
          </a:p>
        </p:txBody>
      </p:sp>
      <p:sp>
        <p:nvSpPr>
          <p:cNvPr id="46" name="TextBox 45"/>
          <p:cNvSpPr txBox="1"/>
          <p:nvPr/>
        </p:nvSpPr>
        <p:spPr>
          <a:xfrm>
            <a:off x="351884" y="4953000"/>
            <a:ext cx="1172116" cy="369332"/>
          </a:xfrm>
          <a:prstGeom prst="rect">
            <a:avLst/>
          </a:prstGeom>
          <a:noFill/>
        </p:spPr>
        <p:txBody>
          <a:bodyPr wrap="none" rtlCol="0">
            <a:spAutoFit/>
          </a:bodyPr>
          <a:lstStyle/>
          <a:p>
            <a:r>
              <a:rPr lang="en-US" dirty="0" err="1" smtClean="0">
                <a:latin typeface="Arial" pitchFamily="34" charset="0"/>
                <a:cs typeface="Arial" pitchFamily="34" charset="0"/>
              </a:rPr>
              <a:t>Datapoint</a:t>
            </a:r>
            <a:endParaRPr lang="en-US" dirty="0" smtClean="0">
              <a:latin typeface="Arial" pitchFamily="34" charset="0"/>
              <a:cs typeface="Arial" pitchFamily="34" charset="0"/>
            </a:endParaRPr>
          </a:p>
        </p:txBody>
      </p:sp>
      <p:cxnSp>
        <p:nvCxnSpPr>
          <p:cNvPr id="20" name="Straight Arrow Connector 19"/>
          <p:cNvCxnSpPr/>
          <p:nvPr/>
        </p:nvCxnSpPr>
        <p:spPr>
          <a:xfrm>
            <a:off x="1143000" y="5246132"/>
            <a:ext cx="609600" cy="290899"/>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a:off x="2257720" y="5109385"/>
            <a:ext cx="901044" cy="424934"/>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H="1" flipV="1">
            <a:off x="2074942" y="5703332"/>
            <a:ext cx="925139" cy="260867"/>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186960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dirty="0" smtClean="0"/>
              <a:t>Defining </a:t>
            </a:r>
            <a:r>
              <a:rPr lang="en-US" dirty="0"/>
              <a:t>“Nearness” of Clusters</a:t>
            </a:r>
          </a:p>
        </p:txBody>
      </p:sp>
      <p:sp>
        <p:nvSpPr>
          <p:cNvPr id="23555" name="Rectangle 3"/>
          <p:cNvSpPr>
            <a:spLocks noGrp="1" noChangeArrowheads="1"/>
          </p:cNvSpPr>
          <p:nvPr>
            <p:ph idx="1"/>
          </p:nvPr>
        </p:nvSpPr>
        <p:spPr/>
        <p:txBody>
          <a:bodyPr>
            <a:normAutofit lnSpcReduction="10000"/>
          </a:bodyPr>
          <a:lstStyle/>
          <a:p>
            <a:r>
              <a:rPr lang="en-US" b="1" dirty="0">
                <a:solidFill>
                  <a:srgbClr val="0000FF"/>
                </a:solidFill>
              </a:rPr>
              <a:t>(2) How do you determine the “nearness” of clusters? </a:t>
            </a:r>
            <a:endParaRPr lang="en-US" b="1" dirty="0" smtClean="0">
              <a:solidFill>
                <a:srgbClr val="0000FF"/>
              </a:solidFill>
            </a:endParaRPr>
          </a:p>
          <a:p>
            <a:pPr lvl="1"/>
            <a:r>
              <a:rPr lang="en-US" b="1" dirty="0" smtClean="0">
                <a:solidFill>
                  <a:srgbClr val="D60093"/>
                </a:solidFill>
              </a:rPr>
              <a:t>Approach 2:</a:t>
            </a:r>
            <a:r>
              <a:rPr lang="en-US" dirty="0" smtClean="0">
                <a:solidFill>
                  <a:srgbClr val="D60093"/>
                </a:solidFill>
              </a:rPr>
              <a:t> </a:t>
            </a:r>
            <a:br>
              <a:rPr lang="en-US" dirty="0" smtClean="0">
                <a:solidFill>
                  <a:srgbClr val="D60093"/>
                </a:solidFill>
              </a:rPr>
            </a:br>
            <a:r>
              <a:rPr lang="en-US" b="1" dirty="0" err="1" smtClean="0"/>
              <a:t>Intercluster</a:t>
            </a:r>
            <a:r>
              <a:rPr lang="en-US" b="1" dirty="0" smtClean="0"/>
              <a:t> </a:t>
            </a:r>
            <a:r>
              <a:rPr lang="en-US" b="1" dirty="0"/>
              <a:t>distance </a:t>
            </a:r>
            <a:r>
              <a:rPr lang="en-US" dirty="0"/>
              <a:t>= minimum of the distances between any two points, one from each </a:t>
            </a:r>
            <a:r>
              <a:rPr lang="en-US" dirty="0" smtClean="0"/>
              <a:t>cluster</a:t>
            </a:r>
          </a:p>
          <a:p>
            <a:pPr lvl="1"/>
            <a:r>
              <a:rPr lang="en-US" b="1" dirty="0" smtClean="0">
                <a:solidFill>
                  <a:srgbClr val="D60093"/>
                </a:solidFill>
              </a:rPr>
              <a:t>Approach 3:</a:t>
            </a:r>
            <a:r>
              <a:rPr lang="en-US" b="1" dirty="0" smtClean="0">
                <a:solidFill>
                  <a:srgbClr val="33CC33"/>
                </a:solidFill>
              </a:rPr>
              <a:t/>
            </a:r>
            <a:br>
              <a:rPr lang="en-US" b="1" dirty="0" smtClean="0">
                <a:solidFill>
                  <a:srgbClr val="33CC33"/>
                </a:solidFill>
              </a:rPr>
            </a:br>
            <a:r>
              <a:rPr lang="en-US" dirty="0" smtClean="0"/>
              <a:t>Pick </a:t>
            </a:r>
            <a:r>
              <a:rPr lang="en-US" dirty="0"/>
              <a:t>a notion of “</a:t>
            </a:r>
            <a:r>
              <a:rPr lang="en-US" b="1" dirty="0">
                <a:solidFill>
                  <a:srgbClr val="008000"/>
                </a:solidFill>
              </a:rPr>
              <a:t>cohesion</a:t>
            </a:r>
            <a:r>
              <a:rPr lang="en-US" dirty="0"/>
              <a:t>” of clusters, </a:t>
            </a:r>
            <a:r>
              <a:rPr lang="en-US" i="1" dirty="0"/>
              <a:t>e.g.</a:t>
            </a:r>
            <a:r>
              <a:rPr lang="en-US" dirty="0"/>
              <a:t>, maximum distance from the </a:t>
            </a:r>
            <a:r>
              <a:rPr lang="en-US" dirty="0" err="1" smtClean="0"/>
              <a:t>clustroid</a:t>
            </a:r>
            <a:endParaRPr lang="en-US" dirty="0"/>
          </a:p>
          <a:p>
            <a:pPr lvl="2"/>
            <a:r>
              <a:rPr lang="en-US" dirty="0"/>
              <a:t>Merge clusters whose </a:t>
            </a:r>
            <a:r>
              <a:rPr lang="en-US" i="1" dirty="0" smtClean="0">
                <a:solidFill>
                  <a:srgbClr val="008000"/>
                </a:solidFill>
              </a:rPr>
              <a:t>union</a:t>
            </a:r>
            <a:r>
              <a:rPr lang="en-US" dirty="0" smtClean="0">
                <a:solidFill>
                  <a:srgbClr val="008000"/>
                </a:solidFill>
              </a:rPr>
              <a:t> </a:t>
            </a:r>
            <a:r>
              <a:rPr lang="en-US" dirty="0"/>
              <a:t>is most </a:t>
            </a:r>
            <a:r>
              <a:rPr lang="en-US" dirty="0" smtClean="0"/>
              <a:t>cohesive</a:t>
            </a:r>
            <a:endParaRPr lang="en-US" dirty="0"/>
          </a:p>
        </p:txBody>
      </p:sp>
      <p:sp>
        <p:nvSpPr>
          <p:cNvPr id="4" name="Slide Number Placeholder 5"/>
          <p:cNvSpPr>
            <a:spLocks noGrp="1"/>
          </p:cNvSpPr>
          <p:nvPr>
            <p:ph type="sldNum" sz="quarter" idx="12"/>
          </p:nvPr>
        </p:nvSpPr>
        <p:spPr/>
        <p:txBody>
          <a:bodyPr/>
          <a:lstStyle/>
          <a:p>
            <a:fld id="{D8A9DFEF-512E-4E3B-A034-6FA75E73CC6B}" type="slidenum">
              <a:rPr lang="en-US"/>
              <a:pPr/>
              <a:t>19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58578147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Dimensional Data</a:t>
            </a:r>
            <a:endParaRPr lang="en-US" dirty="0"/>
          </a:p>
        </p:txBody>
      </p:sp>
      <p:sp>
        <p:nvSpPr>
          <p:cNvPr id="3" name="Content Placeholder 2"/>
          <p:cNvSpPr>
            <a:spLocks noGrp="1"/>
          </p:cNvSpPr>
          <p:nvPr>
            <p:ph idx="1"/>
          </p:nvPr>
        </p:nvSpPr>
        <p:spPr/>
        <p:txBody>
          <a:bodyPr/>
          <a:lstStyle/>
          <a:p>
            <a:r>
              <a:rPr lang="en-US" b="1" dirty="0" smtClean="0">
                <a:solidFill>
                  <a:srgbClr val="FF0066"/>
                </a:solidFill>
              </a:rPr>
              <a:t>Given a cloud of data points we want to understand its structure</a:t>
            </a:r>
            <a:endParaRPr lang="en-US" b="1" dirty="0">
              <a:solidFill>
                <a:srgbClr val="FF0066"/>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pic>
        <p:nvPicPr>
          <p:cNvPr id="28674" name="Picture 2" descr="http://www.cs.toronto.edu/~laurens/drtoronto/Dimensionality_Reduction_@_Toronto_files/shapeimage_2.png"/>
          <p:cNvPicPr>
            <a:picLocks noChangeAspect="1" noChangeArrowheads="1"/>
          </p:cNvPicPr>
          <p:nvPr/>
        </p:nvPicPr>
        <p:blipFill rotWithShape="1">
          <a:blip r:embed="rId2">
            <a:extLst>
              <a:ext uri="{28A0092B-C50C-407E-A947-70E740481C1C}">
                <a14:useLocalDpi xmlns:a14="http://schemas.microsoft.com/office/drawing/2010/main" val="0"/>
              </a:ext>
            </a:extLst>
          </a:blip>
          <a:srcRect l="7047" r="9698"/>
          <a:stretch/>
        </p:blipFill>
        <p:spPr bwMode="auto">
          <a:xfrm>
            <a:off x="533400" y="2361269"/>
            <a:ext cx="8077200" cy="4496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85639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mtClean="0"/>
              <a:t>Cohesion</a:t>
            </a:r>
            <a:endParaRPr lang="en-US" dirty="0"/>
          </a:p>
        </p:txBody>
      </p:sp>
      <p:sp>
        <p:nvSpPr>
          <p:cNvPr id="87043" name="Rectangle 3"/>
          <p:cNvSpPr>
            <a:spLocks noGrp="1" noChangeArrowheads="1"/>
          </p:cNvSpPr>
          <p:nvPr>
            <p:ph idx="1"/>
          </p:nvPr>
        </p:nvSpPr>
        <p:spPr/>
        <p:txBody>
          <a:bodyPr/>
          <a:lstStyle/>
          <a:p>
            <a:r>
              <a:rPr lang="en-US" b="1" dirty="0" smtClean="0">
                <a:solidFill>
                  <a:srgbClr val="D60093"/>
                </a:solidFill>
              </a:rPr>
              <a:t>Approach 3.1:</a:t>
            </a:r>
            <a:r>
              <a:rPr lang="en-US" dirty="0" smtClean="0"/>
              <a:t> Use the </a:t>
            </a:r>
            <a:r>
              <a:rPr lang="en-US" b="1" dirty="0" smtClean="0">
                <a:solidFill>
                  <a:srgbClr val="008000"/>
                </a:solidFill>
              </a:rPr>
              <a:t>diameter</a:t>
            </a:r>
            <a:r>
              <a:rPr lang="en-US" dirty="0" smtClean="0">
                <a:solidFill>
                  <a:srgbClr val="008000"/>
                </a:solidFill>
              </a:rPr>
              <a:t> </a:t>
            </a:r>
            <a:r>
              <a:rPr lang="en-US" dirty="0" smtClean="0"/>
              <a:t>of the merged cluster = maximum distance between points in the cluster</a:t>
            </a:r>
          </a:p>
          <a:p>
            <a:r>
              <a:rPr lang="en-US" b="1" dirty="0" smtClean="0">
                <a:solidFill>
                  <a:srgbClr val="D60093"/>
                </a:solidFill>
              </a:rPr>
              <a:t>Approach 3.2:</a:t>
            </a:r>
            <a:r>
              <a:rPr lang="en-US" dirty="0" smtClean="0"/>
              <a:t> Use the </a:t>
            </a:r>
            <a:r>
              <a:rPr lang="en-US" b="1" dirty="0" smtClean="0">
                <a:solidFill>
                  <a:srgbClr val="008000"/>
                </a:solidFill>
              </a:rPr>
              <a:t>average distance</a:t>
            </a:r>
            <a:r>
              <a:rPr lang="en-US" b="1" dirty="0" smtClean="0"/>
              <a:t> </a:t>
            </a:r>
            <a:r>
              <a:rPr lang="en-US" dirty="0" smtClean="0"/>
              <a:t>between points in the cluster</a:t>
            </a:r>
          </a:p>
          <a:p>
            <a:r>
              <a:rPr lang="en-US" b="1" dirty="0" smtClean="0">
                <a:solidFill>
                  <a:srgbClr val="D60093"/>
                </a:solidFill>
              </a:rPr>
              <a:t>Approach 3.3:</a:t>
            </a:r>
            <a:r>
              <a:rPr lang="en-US" dirty="0" smtClean="0"/>
              <a:t> Use </a:t>
            </a:r>
            <a:r>
              <a:rPr lang="en-US" dirty="0"/>
              <a:t>a</a:t>
            </a:r>
            <a:r>
              <a:rPr lang="en-US" b="1" dirty="0" smtClean="0">
                <a:solidFill>
                  <a:srgbClr val="008000"/>
                </a:solidFill>
              </a:rPr>
              <a:t> density-based approach</a:t>
            </a:r>
          </a:p>
          <a:p>
            <a:pPr lvl="1"/>
            <a:r>
              <a:rPr lang="en-US" dirty="0" smtClean="0"/>
              <a:t>Take the diameter or avg. distance, e.g., and divide by the number of points in the cluster</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254EFAC3-25EC-439B-94C5-007CA8F70EE0}" type="slidenum">
              <a:rPr lang="en-US" smtClean="0"/>
              <a:pPr/>
              <a:t>20</a:t>
            </a:fld>
            <a:endParaRPr lang="en-US"/>
          </a:p>
        </p:txBody>
      </p:sp>
    </p:spTree>
    <p:extLst>
      <p:ext uri="{BB962C8B-B14F-4D97-AF65-F5344CB8AC3E}">
        <p14:creationId xmlns:p14="http://schemas.microsoft.com/office/powerpoint/2010/main" val="294496527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rgbClr val="D60093"/>
                </a:solidFill>
              </a:rPr>
              <a:t>Naïve implementation of hierarchical clustering:</a:t>
            </a:r>
          </a:p>
          <a:p>
            <a:pPr lvl="1"/>
            <a:r>
              <a:rPr lang="en-US" dirty="0" smtClean="0"/>
              <a:t>At each step, compute pairwise distances </a:t>
            </a:r>
            <a:br>
              <a:rPr lang="en-US" dirty="0" smtClean="0"/>
            </a:br>
            <a:r>
              <a:rPr lang="en-US" dirty="0" smtClean="0"/>
              <a:t>between all pairs of clusters, then merge</a:t>
            </a:r>
          </a:p>
          <a:p>
            <a:pPr lvl="1"/>
            <a:r>
              <a:rPr lang="en-US" dirty="0" smtClean="0"/>
              <a:t>O(</a:t>
            </a:r>
            <a:r>
              <a:rPr lang="en-US" i="1" dirty="0" smtClean="0"/>
              <a:t>N</a:t>
            </a:r>
            <a:r>
              <a:rPr lang="en-US" baseline="30000" dirty="0" smtClean="0"/>
              <a:t>3</a:t>
            </a:r>
            <a:r>
              <a:rPr lang="en-US" dirty="0" smtClean="0"/>
              <a:t>)</a:t>
            </a:r>
          </a:p>
          <a:p>
            <a:pPr lvl="8"/>
            <a:endParaRPr lang="en-US" dirty="0" smtClean="0"/>
          </a:p>
          <a:p>
            <a:r>
              <a:rPr lang="en-US" dirty="0" smtClean="0"/>
              <a:t>Careful implementation using priority queue can reduce time to O(</a:t>
            </a:r>
            <a:r>
              <a:rPr lang="en-US" i="1" dirty="0" smtClean="0"/>
              <a:t>N</a:t>
            </a:r>
            <a:r>
              <a:rPr lang="en-US" baseline="30000" dirty="0" smtClean="0"/>
              <a:t>2</a:t>
            </a:r>
            <a:r>
              <a:rPr lang="en-US" dirty="0" smtClean="0"/>
              <a:t> log </a:t>
            </a:r>
            <a:r>
              <a:rPr lang="en-US" i="1" dirty="0" smtClean="0"/>
              <a:t>N</a:t>
            </a:r>
            <a:r>
              <a:rPr lang="en-US" dirty="0" smtClean="0"/>
              <a:t>)</a:t>
            </a:r>
          </a:p>
          <a:p>
            <a:pPr lvl="1"/>
            <a:r>
              <a:rPr lang="en-US" b="1" dirty="0" smtClean="0">
                <a:solidFill>
                  <a:srgbClr val="0000FF"/>
                </a:solidFill>
              </a:rPr>
              <a:t>Still too expensive for really big datasets </a:t>
            </a:r>
            <a:br>
              <a:rPr lang="en-US" b="1" dirty="0" smtClean="0">
                <a:solidFill>
                  <a:srgbClr val="0000FF"/>
                </a:solidFill>
              </a:rPr>
            </a:br>
            <a:r>
              <a:rPr lang="en-US" b="1" dirty="0" smtClean="0">
                <a:solidFill>
                  <a:srgbClr val="0000FF"/>
                </a:solidFill>
              </a:rPr>
              <a:t>that do not fit in memory</a:t>
            </a:r>
            <a:endParaRPr lang="en-US" b="1" dirty="0">
              <a:solidFill>
                <a:srgbClr val="0000FF"/>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21</a:t>
            </a:fld>
            <a:endParaRPr lang="en-US"/>
          </a:p>
        </p:txBody>
      </p:sp>
    </p:spTree>
    <p:extLst>
      <p:ext uri="{BB962C8B-B14F-4D97-AF65-F5344CB8AC3E}">
        <p14:creationId xmlns:p14="http://schemas.microsoft.com/office/powerpoint/2010/main" val="44986944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i="1" dirty="0" smtClean="0"/>
              <a:t>k</a:t>
            </a:r>
            <a:r>
              <a:rPr lang="en-US" dirty="0" smtClean="0"/>
              <a:t>–means </a:t>
            </a:r>
            <a:r>
              <a:rPr lang="en-US" dirty="0"/>
              <a:t>Algorithm(s)</a:t>
            </a:r>
          </a:p>
        </p:txBody>
      </p:sp>
      <p:sp>
        <p:nvSpPr>
          <p:cNvPr id="24579" name="Rectangle 3"/>
          <p:cNvSpPr>
            <a:spLocks noGrp="1" noChangeArrowheads="1"/>
          </p:cNvSpPr>
          <p:nvPr>
            <p:ph idx="1"/>
          </p:nvPr>
        </p:nvSpPr>
        <p:spPr/>
        <p:txBody>
          <a:bodyPr/>
          <a:lstStyle/>
          <a:p>
            <a:r>
              <a:rPr lang="en-US" dirty="0"/>
              <a:t>Assumes Euclidean </a:t>
            </a:r>
            <a:r>
              <a:rPr lang="en-US" dirty="0" smtClean="0"/>
              <a:t>space/distance</a:t>
            </a:r>
          </a:p>
          <a:p>
            <a:pPr lvl="8"/>
            <a:endParaRPr lang="en-US" dirty="0"/>
          </a:p>
          <a:p>
            <a:r>
              <a:rPr lang="en-US" dirty="0"/>
              <a:t>Start by picking </a:t>
            </a:r>
            <a:r>
              <a:rPr lang="en-US" b="1" i="1" dirty="0"/>
              <a:t>k</a:t>
            </a:r>
            <a:r>
              <a:rPr lang="en-US" dirty="0"/>
              <a:t>, the number of </a:t>
            </a:r>
            <a:r>
              <a:rPr lang="en-US" dirty="0" smtClean="0"/>
              <a:t>clusters</a:t>
            </a:r>
          </a:p>
          <a:p>
            <a:pPr lvl="8"/>
            <a:endParaRPr lang="en-US" dirty="0"/>
          </a:p>
          <a:p>
            <a:r>
              <a:rPr lang="en-US" dirty="0"/>
              <a:t>Initialize clusters by picking one point per </a:t>
            </a:r>
            <a:r>
              <a:rPr lang="en-US" dirty="0" smtClean="0"/>
              <a:t>cluster</a:t>
            </a:r>
          </a:p>
          <a:p>
            <a:pPr lvl="1"/>
            <a:r>
              <a:rPr lang="en-US" b="1" dirty="0" smtClean="0">
                <a:solidFill>
                  <a:srgbClr val="008000"/>
                </a:solidFill>
              </a:rPr>
              <a:t>Example:</a:t>
            </a:r>
            <a:r>
              <a:rPr lang="en-US" dirty="0" smtClean="0"/>
              <a:t> Pick </a:t>
            </a:r>
            <a:r>
              <a:rPr lang="en-US" dirty="0"/>
              <a:t>one point at random, then  </a:t>
            </a:r>
            <a:r>
              <a:rPr lang="en-US" b="1" i="1" dirty="0" smtClean="0"/>
              <a:t>k</a:t>
            </a:r>
            <a:r>
              <a:rPr lang="en-US" b="1" dirty="0" smtClean="0"/>
              <a:t>-1 </a:t>
            </a:r>
            <a:r>
              <a:rPr lang="en-US" dirty="0"/>
              <a:t>other points, each as far away as possible from </a:t>
            </a:r>
            <a:r>
              <a:rPr lang="en-US" dirty="0" smtClean="0"/>
              <a:t/>
            </a:r>
            <a:br>
              <a:rPr lang="en-US" dirty="0" smtClean="0"/>
            </a:br>
            <a:r>
              <a:rPr lang="en-US" dirty="0" smtClean="0"/>
              <a:t>the </a:t>
            </a:r>
            <a:r>
              <a:rPr lang="en-US" dirty="0"/>
              <a:t>previous </a:t>
            </a:r>
            <a:r>
              <a:rPr lang="en-US" dirty="0" smtClean="0"/>
              <a:t>points</a:t>
            </a:r>
            <a:endParaRPr lang="en-US" dirty="0"/>
          </a:p>
        </p:txBody>
      </p:sp>
      <p:sp>
        <p:nvSpPr>
          <p:cNvPr id="4" name="Slide Number Placeholder 5"/>
          <p:cNvSpPr>
            <a:spLocks noGrp="1"/>
          </p:cNvSpPr>
          <p:nvPr>
            <p:ph type="sldNum" sz="quarter" idx="12"/>
          </p:nvPr>
        </p:nvSpPr>
        <p:spPr/>
        <p:txBody>
          <a:bodyPr/>
          <a:lstStyle/>
          <a:p>
            <a:fld id="{401B10C8-B221-4207-9C35-A8E660857709}" type="slidenum">
              <a:rPr lang="en-US"/>
              <a:pPr/>
              <a:t>22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35739049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Populating Clusters</a:t>
            </a:r>
            <a:endParaRPr lang="en-US"/>
          </a:p>
        </p:txBody>
      </p:sp>
      <p:sp>
        <p:nvSpPr>
          <p:cNvPr id="25603" name="Rectangle 3"/>
          <p:cNvSpPr>
            <a:spLocks noGrp="1" noChangeArrowheads="1"/>
          </p:cNvSpPr>
          <p:nvPr>
            <p:ph idx="1"/>
          </p:nvPr>
        </p:nvSpPr>
        <p:spPr>
          <a:xfrm>
            <a:off x="457200" y="1295400"/>
            <a:ext cx="8458200" cy="5486400"/>
          </a:xfrm>
        </p:spPr>
        <p:txBody>
          <a:bodyPr>
            <a:normAutofit fontScale="92500" lnSpcReduction="10000"/>
          </a:bodyPr>
          <a:lstStyle/>
          <a:p>
            <a:r>
              <a:rPr lang="en-US" b="1" dirty="0" smtClean="0"/>
              <a:t>1) </a:t>
            </a:r>
            <a:r>
              <a:rPr lang="en-US" dirty="0" smtClean="0"/>
              <a:t>For each point, place it in the cluster whose current centroid it is nearest</a:t>
            </a:r>
          </a:p>
          <a:p>
            <a:pPr lvl="8"/>
            <a:endParaRPr lang="en-US" dirty="0" smtClean="0"/>
          </a:p>
          <a:p>
            <a:r>
              <a:rPr lang="en-US" b="1" dirty="0" smtClean="0"/>
              <a:t>2)</a:t>
            </a:r>
            <a:r>
              <a:rPr lang="en-US" dirty="0" smtClean="0"/>
              <a:t> After all points are assigned, update the locations of centroids of the </a:t>
            </a:r>
            <a:r>
              <a:rPr lang="en-US" b="1" i="1" dirty="0" smtClean="0"/>
              <a:t>k</a:t>
            </a:r>
            <a:r>
              <a:rPr lang="en-US" dirty="0" smtClean="0"/>
              <a:t> clusters</a:t>
            </a:r>
          </a:p>
          <a:p>
            <a:pPr lvl="8"/>
            <a:endParaRPr lang="en-US" dirty="0" smtClean="0"/>
          </a:p>
          <a:p>
            <a:r>
              <a:rPr lang="en-US" b="1" dirty="0" smtClean="0"/>
              <a:t>3) </a:t>
            </a:r>
            <a:r>
              <a:rPr lang="en-US" dirty="0" smtClean="0"/>
              <a:t>Reassign all points to their closest centroid</a:t>
            </a:r>
          </a:p>
          <a:p>
            <a:pPr lvl="1"/>
            <a:r>
              <a:rPr lang="en-US" dirty="0" smtClean="0"/>
              <a:t>Sometimes moves points between clusters</a:t>
            </a:r>
          </a:p>
          <a:p>
            <a:pPr lvl="8"/>
            <a:endParaRPr lang="en-US" dirty="0"/>
          </a:p>
          <a:p>
            <a:r>
              <a:rPr lang="en-US" b="1" dirty="0" smtClean="0">
                <a:solidFill>
                  <a:srgbClr val="008000"/>
                </a:solidFill>
              </a:rPr>
              <a:t>Repeat 2 and 3 until convergence</a:t>
            </a:r>
          </a:p>
          <a:p>
            <a:pPr lvl="1"/>
            <a:r>
              <a:rPr lang="en-US" b="1" dirty="0"/>
              <a:t>Convergence:</a:t>
            </a:r>
            <a:r>
              <a:rPr lang="en-US" dirty="0"/>
              <a:t> Points don’t move </a:t>
            </a:r>
            <a:r>
              <a:rPr lang="en-US" dirty="0" smtClean="0"/>
              <a:t>between clusters and centroids stabilize</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A9141F37-5C2B-4D68-82CE-50CE5D0EBF35}" type="slidenum">
              <a:rPr lang="en-US" smtClean="0"/>
              <a:pPr/>
              <a:t>23</a:t>
            </a:fld>
            <a:endParaRPr lang="en-US"/>
          </a:p>
        </p:txBody>
      </p:sp>
    </p:spTree>
    <p:extLst>
      <p:ext uri="{BB962C8B-B14F-4D97-AF65-F5344CB8AC3E}">
        <p14:creationId xmlns:p14="http://schemas.microsoft.com/office/powerpoint/2010/main" val="417911886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 Example</a:t>
            </a:r>
            <a:endParaRPr lang="en-US" dirty="0"/>
          </a:p>
        </p:txBody>
      </p:sp>
      <p:cxnSp>
        <p:nvCxnSpPr>
          <p:cNvPr id="7" name="Straight Arrow Connector 6"/>
          <p:cNvCxnSpPr/>
          <p:nvPr/>
        </p:nvCxnSpPr>
        <p:spPr>
          <a:xfrm>
            <a:off x="1058091" y="5799908"/>
            <a:ext cx="657061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9" name="Straight Arrow Connector 8"/>
          <p:cNvCxnSpPr/>
          <p:nvPr/>
        </p:nvCxnSpPr>
        <p:spPr>
          <a:xfrm flipV="1">
            <a:off x="1058091" y="1645919"/>
            <a:ext cx="0" cy="415398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1423851" y="5042263"/>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26767" y="4541520"/>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878872" y="5338354"/>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473234" y="5179422"/>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00056" y="2965269"/>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651863" y="2151018"/>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971902" y="2473236"/>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0422" y="2606041"/>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6507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 Example</a:t>
            </a:r>
            <a:endParaRPr lang="en-US" dirty="0"/>
          </a:p>
        </p:txBody>
      </p:sp>
      <p:cxnSp>
        <p:nvCxnSpPr>
          <p:cNvPr id="7" name="Straight Arrow Connector 6"/>
          <p:cNvCxnSpPr/>
          <p:nvPr/>
        </p:nvCxnSpPr>
        <p:spPr>
          <a:xfrm>
            <a:off x="1058091" y="5799908"/>
            <a:ext cx="657061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9" name="Straight Arrow Connector 8"/>
          <p:cNvCxnSpPr/>
          <p:nvPr/>
        </p:nvCxnSpPr>
        <p:spPr>
          <a:xfrm flipV="1">
            <a:off x="1058091" y="1645919"/>
            <a:ext cx="0" cy="415398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1423851" y="5042263"/>
            <a:ext cx="143691" cy="1436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1926767" y="4541520"/>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878872" y="5338354"/>
            <a:ext cx="143691" cy="1436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2473234" y="5179422"/>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00056" y="2965269"/>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651863" y="2151018"/>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971902" y="2473236"/>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0422" y="2606041"/>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9583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 Example</a:t>
            </a:r>
            <a:endParaRPr lang="en-US" dirty="0"/>
          </a:p>
        </p:txBody>
      </p:sp>
      <p:cxnSp>
        <p:nvCxnSpPr>
          <p:cNvPr id="7" name="Straight Arrow Connector 6"/>
          <p:cNvCxnSpPr/>
          <p:nvPr/>
        </p:nvCxnSpPr>
        <p:spPr>
          <a:xfrm>
            <a:off x="1058091" y="5799908"/>
            <a:ext cx="657061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9" name="Straight Arrow Connector 8"/>
          <p:cNvCxnSpPr/>
          <p:nvPr/>
        </p:nvCxnSpPr>
        <p:spPr>
          <a:xfrm flipV="1">
            <a:off x="1058091" y="1645919"/>
            <a:ext cx="0" cy="415398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1423851" y="5042263"/>
            <a:ext cx="143691" cy="1436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1926767" y="4541520"/>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878872" y="5338354"/>
            <a:ext cx="143691" cy="1436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2473234" y="5179422"/>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00056" y="2965269"/>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651863" y="2151018"/>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971902" y="2473236"/>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0422" y="2606041"/>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162594" y="4284617"/>
            <a:ext cx="1136469" cy="1162594"/>
          </a:xfrm>
          <a:custGeom>
            <a:avLst/>
            <a:gdLst>
              <a:gd name="connsiteX0" fmla="*/ 770709 w 1136469"/>
              <a:gd name="connsiteY0" fmla="*/ 39189 h 1162594"/>
              <a:gd name="connsiteX1" fmla="*/ 692332 w 1136469"/>
              <a:gd name="connsiteY1" fmla="*/ 78377 h 1162594"/>
              <a:gd name="connsiteX2" fmla="*/ 653143 w 1136469"/>
              <a:gd name="connsiteY2" fmla="*/ 104503 h 1162594"/>
              <a:gd name="connsiteX3" fmla="*/ 548640 w 1136469"/>
              <a:gd name="connsiteY3" fmla="*/ 143692 h 1162594"/>
              <a:gd name="connsiteX4" fmla="*/ 431075 w 1136469"/>
              <a:gd name="connsiteY4" fmla="*/ 209006 h 1162594"/>
              <a:gd name="connsiteX5" fmla="*/ 352697 w 1136469"/>
              <a:gd name="connsiteY5" fmla="*/ 274320 h 1162594"/>
              <a:gd name="connsiteX6" fmla="*/ 274320 w 1136469"/>
              <a:gd name="connsiteY6" fmla="*/ 339634 h 1162594"/>
              <a:gd name="connsiteX7" fmla="*/ 209006 w 1136469"/>
              <a:gd name="connsiteY7" fmla="*/ 418012 h 1162594"/>
              <a:gd name="connsiteX8" fmla="*/ 130629 w 1136469"/>
              <a:gd name="connsiteY8" fmla="*/ 522514 h 1162594"/>
              <a:gd name="connsiteX9" fmla="*/ 78377 w 1136469"/>
              <a:gd name="connsiteY9" fmla="*/ 600892 h 1162594"/>
              <a:gd name="connsiteX10" fmla="*/ 65315 w 1136469"/>
              <a:gd name="connsiteY10" fmla="*/ 640080 h 1162594"/>
              <a:gd name="connsiteX11" fmla="*/ 39189 w 1136469"/>
              <a:gd name="connsiteY11" fmla="*/ 679269 h 1162594"/>
              <a:gd name="connsiteX12" fmla="*/ 26126 w 1136469"/>
              <a:gd name="connsiteY12" fmla="*/ 731520 h 1162594"/>
              <a:gd name="connsiteX13" fmla="*/ 0 w 1136469"/>
              <a:gd name="connsiteY13" fmla="*/ 809897 h 1162594"/>
              <a:gd name="connsiteX14" fmla="*/ 13063 w 1136469"/>
              <a:gd name="connsiteY14" fmla="*/ 1071154 h 1162594"/>
              <a:gd name="connsiteX15" fmla="*/ 26126 w 1136469"/>
              <a:gd name="connsiteY15" fmla="*/ 1110343 h 1162594"/>
              <a:gd name="connsiteX16" fmla="*/ 104503 w 1136469"/>
              <a:gd name="connsiteY16" fmla="*/ 1149532 h 1162594"/>
              <a:gd name="connsiteX17" fmla="*/ 169817 w 1136469"/>
              <a:gd name="connsiteY17" fmla="*/ 1162594 h 1162594"/>
              <a:gd name="connsiteX18" fmla="*/ 483326 w 1136469"/>
              <a:gd name="connsiteY18" fmla="*/ 1123406 h 1162594"/>
              <a:gd name="connsiteX19" fmla="*/ 561703 w 1136469"/>
              <a:gd name="connsiteY19" fmla="*/ 1071154 h 1162594"/>
              <a:gd name="connsiteX20" fmla="*/ 653143 w 1136469"/>
              <a:gd name="connsiteY20" fmla="*/ 1005840 h 1162594"/>
              <a:gd name="connsiteX21" fmla="*/ 692332 w 1136469"/>
              <a:gd name="connsiteY21" fmla="*/ 966652 h 1162594"/>
              <a:gd name="connsiteX22" fmla="*/ 770709 w 1136469"/>
              <a:gd name="connsiteY22" fmla="*/ 914400 h 1162594"/>
              <a:gd name="connsiteX23" fmla="*/ 849086 w 1136469"/>
              <a:gd name="connsiteY23" fmla="*/ 836023 h 1162594"/>
              <a:gd name="connsiteX24" fmla="*/ 901337 w 1136469"/>
              <a:gd name="connsiteY24" fmla="*/ 796834 h 1162594"/>
              <a:gd name="connsiteX25" fmla="*/ 1018903 w 1136469"/>
              <a:gd name="connsiteY25" fmla="*/ 692332 h 1162594"/>
              <a:gd name="connsiteX26" fmla="*/ 1031966 w 1136469"/>
              <a:gd name="connsiteY26" fmla="*/ 653143 h 1162594"/>
              <a:gd name="connsiteX27" fmla="*/ 1097280 w 1136469"/>
              <a:gd name="connsiteY27" fmla="*/ 535577 h 1162594"/>
              <a:gd name="connsiteX28" fmla="*/ 1110343 w 1136469"/>
              <a:gd name="connsiteY28" fmla="*/ 483326 h 1162594"/>
              <a:gd name="connsiteX29" fmla="*/ 1136469 w 1136469"/>
              <a:gd name="connsiteY29" fmla="*/ 404949 h 1162594"/>
              <a:gd name="connsiteX30" fmla="*/ 1123406 w 1136469"/>
              <a:gd name="connsiteY30" fmla="*/ 143692 h 1162594"/>
              <a:gd name="connsiteX31" fmla="*/ 1097280 w 1136469"/>
              <a:gd name="connsiteY31" fmla="*/ 65314 h 1162594"/>
              <a:gd name="connsiteX32" fmla="*/ 1058092 w 1136469"/>
              <a:gd name="connsiteY32" fmla="*/ 39189 h 1162594"/>
              <a:gd name="connsiteX33" fmla="*/ 927463 w 1136469"/>
              <a:gd name="connsiteY33" fmla="*/ 0 h 1162594"/>
              <a:gd name="connsiteX34" fmla="*/ 640080 w 1136469"/>
              <a:gd name="connsiteY34" fmla="*/ 13063 h 116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36469" h="1162594">
                <a:moveTo>
                  <a:pt x="770709" y="39189"/>
                </a:moveTo>
                <a:cubicBezTo>
                  <a:pt x="744583" y="52252"/>
                  <a:pt x="717866" y="64192"/>
                  <a:pt x="692332" y="78377"/>
                </a:cubicBezTo>
                <a:cubicBezTo>
                  <a:pt x="678608" y="86001"/>
                  <a:pt x="667573" y="98318"/>
                  <a:pt x="653143" y="104503"/>
                </a:cubicBezTo>
                <a:cubicBezTo>
                  <a:pt x="544627" y="151010"/>
                  <a:pt x="657487" y="78384"/>
                  <a:pt x="548640" y="143692"/>
                </a:cubicBezTo>
                <a:cubicBezTo>
                  <a:pt x="436347" y="211067"/>
                  <a:pt x="509900" y="182730"/>
                  <a:pt x="431075" y="209006"/>
                </a:cubicBezTo>
                <a:cubicBezTo>
                  <a:pt x="316567" y="323511"/>
                  <a:pt x="461832" y="183373"/>
                  <a:pt x="352697" y="274320"/>
                </a:cubicBezTo>
                <a:cubicBezTo>
                  <a:pt x="252125" y="358131"/>
                  <a:pt x="371612" y="274775"/>
                  <a:pt x="274320" y="339634"/>
                </a:cubicBezTo>
                <a:cubicBezTo>
                  <a:pt x="203766" y="445469"/>
                  <a:pt x="299518" y="307387"/>
                  <a:pt x="209006" y="418012"/>
                </a:cubicBezTo>
                <a:cubicBezTo>
                  <a:pt x="181433" y="451712"/>
                  <a:pt x="154782" y="486284"/>
                  <a:pt x="130629" y="522514"/>
                </a:cubicBezTo>
                <a:lnTo>
                  <a:pt x="78377" y="600892"/>
                </a:lnTo>
                <a:cubicBezTo>
                  <a:pt x="74023" y="613955"/>
                  <a:pt x="71473" y="627764"/>
                  <a:pt x="65315" y="640080"/>
                </a:cubicBezTo>
                <a:cubicBezTo>
                  <a:pt x="58294" y="654122"/>
                  <a:pt x="45374" y="664839"/>
                  <a:pt x="39189" y="679269"/>
                </a:cubicBezTo>
                <a:cubicBezTo>
                  <a:pt x="32117" y="695770"/>
                  <a:pt x="31285" y="714324"/>
                  <a:pt x="26126" y="731520"/>
                </a:cubicBezTo>
                <a:cubicBezTo>
                  <a:pt x="18213" y="757897"/>
                  <a:pt x="0" y="809897"/>
                  <a:pt x="0" y="809897"/>
                </a:cubicBezTo>
                <a:cubicBezTo>
                  <a:pt x="4354" y="896983"/>
                  <a:pt x="5509" y="984287"/>
                  <a:pt x="13063" y="1071154"/>
                </a:cubicBezTo>
                <a:cubicBezTo>
                  <a:pt x="14256" y="1084872"/>
                  <a:pt x="17524" y="1099591"/>
                  <a:pt x="26126" y="1110343"/>
                </a:cubicBezTo>
                <a:cubicBezTo>
                  <a:pt x="42089" y="1130297"/>
                  <a:pt x="80839" y="1143616"/>
                  <a:pt x="104503" y="1149532"/>
                </a:cubicBezTo>
                <a:cubicBezTo>
                  <a:pt x="126043" y="1154917"/>
                  <a:pt x="148046" y="1158240"/>
                  <a:pt x="169817" y="1162594"/>
                </a:cubicBezTo>
                <a:cubicBezTo>
                  <a:pt x="194803" y="1161206"/>
                  <a:pt x="413850" y="1169724"/>
                  <a:pt x="483326" y="1123406"/>
                </a:cubicBezTo>
                <a:lnTo>
                  <a:pt x="561703" y="1071154"/>
                </a:lnTo>
                <a:cubicBezTo>
                  <a:pt x="592729" y="1050470"/>
                  <a:pt x="624773" y="1030157"/>
                  <a:pt x="653143" y="1005840"/>
                </a:cubicBezTo>
                <a:cubicBezTo>
                  <a:pt x="667169" y="993818"/>
                  <a:pt x="677750" y="977994"/>
                  <a:pt x="692332" y="966652"/>
                </a:cubicBezTo>
                <a:cubicBezTo>
                  <a:pt x="717117" y="947375"/>
                  <a:pt x="748506" y="936603"/>
                  <a:pt x="770709" y="914400"/>
                </a:cubicBezTo>
                <a:cubicBezTo>
                  <a:pt x="796835" y="888274"/>
                  <a:pt x="819528" y="858192"/>
                  <a:pt x="849086" y="836023"/>
                </a:cubicBezTo>
                <a:cubicBezTo>
                  <a:pt x="866503" y="822960"/>
                  <a:pt x="885154" y="811398"/>
                  <a:pt x="901337" y="796834"/>
                </a:cubicBezTo>
                <a:cubicBezTo>
                  <a:pt x="1029158" y="681795"/>
                  <a:pt x="932681" y="749813"/>
                  <a:pt x="1018903" y="692332"/>
                </a:cubicBezTo>
                <a:cubicBezTo>
                  <a:pt x="1023257" y="679269"/>
                  <a:pt x="1025279" y="665180"/>
                  <a:pt x="1031966" y="653143"/>
                </a:cubicBezTo>
                <a:cubicBezTo>
                  <a:pt x="1087004" y="554073"/>
                  <a:pt x="1076415" y="608604"/>
                  <a:pt x="1097280" y="535577"/>
                </a:cubicBezTo>
                <a:cubicBezTo>
                  <a:pt x="1102212" y="518315"/>
                  <a:pt x="1105184" y="500522"/>
                  <a:pt x="1110343" y="483326"/>
                </a:cubicBezTo>
                <a:cubicBezTo>
                  <a:pt x="1118256" y="456949"/>
                  <a:pt x="1136469" y="404949"/>
                  <a:pt x="1136469" y="404949"/>
                </a:cubicBezTo>
                <a:cubicBezTo>
                  <a:pt x="1132115" y="317863"/>
                  <a:pt x="1133401" y="230312"/>
                  <a:pt x="1123406" y="143692"/>
                </a:cubicBezTo>
                <a:cubicBezTo>
                  <a:pt x="1120249" y="116334"/>
                  <a:pt x="1120194" y="80590"/>
                  <a:pt x="1097280" y="65314"/>
                </a:cubicBezTo>
                <a:cubicBezTo>
                  <a:pt x="1084217" y="56606"/>
                  <a:pt x="1072438" y="45565"/>
                  <a:pt x="1058092" y="39189"/>
                </a:cubicBezTo>
                <a:cubicBezTo>
                  <a:pt x="1017200" y="21015"/>
                  <a:pt x="970890" y="10857"/>
                  <a:pt x="927463" y="0"/>
                </a:cubicBezTo>
                <a:cubicBezTo>
                  <a:pt x="648794" y="13270"/>
                  <a:pt x="744687" y="13063"/>
                  <a:pt x="640080" y="1306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1789587" y="2050867"/>
            <a:ext cx="4545899" cy="3683727"/>
          </a:xfrm>
          <a:custGeom>
            <a:avLst/>
            <a:gdLst>
              <a:gd name="connsiteX0" fmla="*/ 457224 w 4545899"/>
              <a:gd name="connsiteY0" fmla="*/ 3618413 h 3683727"/>
              <a:gd name="connsiteX1" fmla="*/ 627042 w 4545899"/>
              <a:gd name="connsiteY1" fmla="*/ 3605350 h 3683727"/>
              <a:gd name="connsiteX2" fmla="*/ 679293 w 4545899"/>
              <a:gd name="connsiteY2" fmla="*/ 3579224 h 3683727"/>
              <a:gd name="connsiteX3" fmla="*/ 862173 w 4545899"/>
              <a:gd name="connsiteY3" fmla="*/ 3540036 h 3683727"/>
              <a:gd name="connsiteX4" fmla="*/ 1018927 w 4545899"/>
              <a:gd name="connsiteY4" fmla="*/ 3500847 h 3683727"/>
              <a:gd name="connsiteX5" fmla="*/ 1110367 w 4545899"/>
              <a:gd name="connsiteY5" fmla="*/ 3474722 h 3683727"/>
              <a:gd name="connsiteX6" fmla="*/ 1188744 w 4545899"/>
              <a:gd name="connsiteY6" fmla="*/ 3461659 h 3683727"/>
              <a:gd name="connsiteX7" fmla="*/ 1345499 w 4545899"/>
              <a:gd name="connsiteY7" fmla="*/ 3422470 h 3683727"/>
              <a:gd name="connsiteX8" fmla="*/ 1410813 w 4545899"/>
              <a:gd name="connsiteY8" fmla="*/ 3396344 h 3683727"/>
              <a:gd name="connsiteX9" fmla="*/ 1463064 w 4545899"/>
              <a:gd name="connsiteY9" fmla="*/ 3383282 h 3683727"/>
              <a:gd name="connsiteX10" fmla="*/ 1515316 w 4545899"/>
              <a:gd name="connsiteY10" fmla="*/ 3357156 h 3683727"/>
              <a:gd name="connsiteX11" fmla="*/ 1606756 w 4545899"/>
              <a:gd name="connsiteY11" fmla="*/ 3331030 h 3683727"/>
              <a:gd name="connsiteX12" fmla="*/ 1698196 w 4545899"/>
              <a:gd name="connsiteY12" fmla="*/ 3278779 h 3683727"/>
              <a:gd name="connsiteX13" fmla="*/ 1737384 w 4545899"/>
              <a:gd name="connsiteY13" fmla="*/ 3265716 h 3683727"/>
              <a:gd name="connsiteX14" fmla="*/ 1828824 w 4545899"/>
              <a:gd name="connsiteY14" fmla="*/ 3200402 h 3683727"/>
              <a:gd name="connsiteX15" fmla="*/ 1868013 w 4545899"/>
              <a:gd name="connsiteY15" fmla="*/ 3174276 h 3683727"/>
              <a:gd name="connsiteX16" fmla="*/ 1933327 w 4545899"/>
              <a:gd name="connsiteY16" fmla="*/ 3148150 h 3683727"/>
              <a:gd name="connsiteX17" fmla="*/ 1985579 w 4545899"/>
              <a:gd name="connsiteY17" fmla="*/ 3108962 h 3683727"/>
              <a:gd name="connsiteX18" fmla="*/ 2024767 w 4545899"/>
              <a:gd name="connsiteY18" fmla="*/ 3069773 h 3683727"/>
              <a:gd name="connsiteX19" fmla="*/ 2090082 w 4545899"/>
              <a:gd name="connsiteY19" fmla="*/ 3043647 h 3683727"/>
              <a:gd name="connsiteX20" fmla="*/ 2246836 w 4545899"/>
              <a:gd name="connsiteY20" fmla="*/ 2926082 h 3683727"/>
              <a:gd name="connsiteX21" fmla="*/ 2286024 w 4545899"/>
              <a:gd name="connsiteY21" fmla="*/ 2899956 h 3683727"/>
              <a:gd name="connsiteX22" fmla="*/ 2351339 w 4545899"/>
              <a:gd name="connsiteY22" fmla="*/ 2860767 h 3683727"/>
              <a:gd name="connsiteX23" fmla="*/ 2468904 w 4545899"/>
              <a:gd name="connsiteY23" fmla="*/ 2769327 h 3683727"/>
              <a:gd name="connsiteX24" fmla="*/ 2521156 w 4545899"/>
              <a:gd name="connsiteY24" fmla="*/ 2730139 h 3683727"/>
              <a:gd name="connsiteX25" fmla="*/ 2586470 w 4545899"/>
              <a:gd name="connsiteY25" fmla="*/ 2677887 h 3683727"/>
              <a:gd name="connsiteX26" fmla="*/ 2782413 w 4545899"/>
              <a:gd name="connsiteY26" fmla="*/ 2573384 h 3683727"/>
              <a:gd name="connsiteX27" fmla="*/ 2886916 w 4545899"/>
              <a:gd name="connsiteY27" fmla="*/ 2495007 h 3683727"/>
              <a:gd name="connsiteX28" fmla="*/ 3056733 w 4545899"/>
              <a:gd name="connsiteY28" fmla="*/ 2390504 h 3683727"/>
              <a:gd name="connsiteX29" fmla="*/ 3148173 w 4545899"/>
              <a:gd name="connsiteY29" fmla="*/ 2325190 h 3683727"/>
              <a:gd name="connsiteX30" fmla="*/ 3200424 w 4545899"/>
              <a:gd name="connsiteY30" fmla="*/ 2299064 h 3683727"/>
              <a:gd name="connsiteX31" fmla="*/ 3239613 w 4545899"/>
              <a:gd name="connsiteY31" fmla="*/ 2259876 h 3683727"/>
              <a:gd name="connsiteX32" fmla="*/ 3331053 w 4545899"/>
              <a:gd name="connsiteY32" fmla="*/ 2207624 h 3683727"/>
              <a:gd name="connsiteX33" fmla="*/ 3370242 w 4545899"/>
              <a:gd name="connsiteY33" fmla="*/ 2168436 h 3683727"/>
              <a:gd name="connsiteX34" fmla="*/ 3409430 w 4545899"/>
              <a:gd name="connsiteY34" fmla="*/ 2155373 h 3683727"/>
              <a:gd name="connsiteX35" fmla="*/ 3487807 w 4545899"/>
              <a:gd name="connsiteY35" fmla="*/ 2103122 h 3683727"/>
              <a:gd name="connsiteX36" fmla="*/ 3526996 w 4545899"/>
              <a:gd name="connsiteY36" fmla="*/ 2076996 h 3683727"/>
              <a:gd name="connsiteX37" fmla="*/ 3696813 w 4545899"/>
              <a:gd name="connsiteY37" fmla="*/ 1946367 h 3683727"/>
              <a:gd name="connsiteX38" fmla="*/ 3788253 w 4545899"/>
              <a:gd name="connsiteY38" fmla="*/ 1854927 h 3683727"/>
              <a:gd name="connsiteX39" fmla="*/ 3814379 w 4545899"/>
              <a:gd name="connsiteY39" fmla="*/ 1815739 h 3683727"/>
              <a:gd name="connsiteX40" fmla="*/ 3853567 w 4545899"/>
              <a:gd name="connsiteY40" fmla="*/ 1789613 h 3683727"/>
              <a:gd name="connsiteX41" fmla="*/ 3892756 w 4545899"/>
              <a:gd name="connsiteY41" fmla="*/ 1737362 h 3683727"/>
              <a:gd name="connsiteX42" fmla="*/ 3931944 w 4545899"/>
              <a:gd name="connsiteY42" fmla="*/ 1711236 h 3683727"/>
              <a:gd name="connsiteX43" fmla="*/ 4049510 w 4545899"/>
              <a:gd name="connsiteY43" fmla="*/ 1541419 h 3683727"/>
              <a:gd name="connsiteX44" fmla="*/ 4101762 w 4545899"/>
              <a:gd name="connsiteY44" fmla="*/ 1476104 h 3683727"/>
              <a:gd name="connsiteX45" fmla="*/ 4114824 w 4545899"/>
              <a:gd name="connsiteY45" fmla="*/ 1436916 h 3683727"/>
              <a:gd name="connsiteX46" fmla="*/ 4140950 w 4545899"/>
              <a:gd name="connsiteY46" fmla="*/ 1397727 h 3683727"/>
              <a:gd name="connsiteX47" fmla="*/ 4219327 w 4545899"/>
              <a:gd name="connsiteY47" fmla="*/ 1293224 h 3683727"/>
              <a:gd name="connsiteX48" fmla="*/ 4258516 w 4545899"/>
              <a:gd name="connsiteY48" fmla="*/ 1240973 h 3683727"/>
              <a:gd name="connsiteX49" fmla="*/ 4323830 w 4545899"/>
              <a:gd name="connsiteY49" fmla="*/ 1136470 h 3683727"/>
              <a:gd name="connsiteX50" fmla="*/ 4376082 w 4545899"/>
              <a:gd name="connsiteY50" fmla="*/ 1031967 h 3683727"/>
              <a:gd name="connsiteX51" fmla="*/ 4415270 w 4545899"/>
              <a:gd name="connsiteY51" fmla="*/ 979716 h 3683727"/>
              <a:gd name="connsiteX52" fmla="*/ 4480584 w 4545899"/>
              <a:gd name="connsiteY52" fmla="*/ 888276 h 3683727"/>
              <a:gd name="connsiteX53" fmla="*/ 4493647 w 4545899"/>
              <a:gd name="connsiteY53" fmla="*/ 849087 h 3683727"/>
              <a:gd name="connsiteX54" fmla="*/ 4519773 w 4545899"/>
              <a:gd name="connsiteY54" fmla="*/ 796836 h 3683727"/>
              <a:gd name="connsiteX55" fmla="*/ 4532836 w 4545899"/>
              <a:gd name="connsiteY55" fmla="*/ 718459 h 3683727"/>
              <a:gd name="connsiteX56" fmla="*/ 4545899 w 4545899"/>
              <a:gd name="connsiteY56" fmla="*/ 679270 h 3683727"/>
              <a:gd name="connsiteX57" fmla="*/ 4532836 w 4545899"/>
              <a:gd name="connsiteY57" fmla="*/ 391887 h 3683727"/>
              <a:gd name="connsiteX58" fmla="*/ 4493647 w 4545899"/>
              <a:gd name="connsiteY58" fmla="*/ 313510 h 3683727"/>
              <a:gd name="connsiteX59" fmla="*/ 4480584 w 4545899"/>
              <a:gd name="connsiteY59" fmla="*/ 274322 h 3683727"/>
              <a:gd name="connsiteX60" fmla="*/ 4441396 w 4545899"/>
              <a:gd name="connsiteY60" fmla="*/ 235133 h 3683727"/>
              <a:gd name="connsiteX61" fmla="*/ 4415270 w 4545899"/>
              <a:gd name="connsiteY61" fmla="*/ 182882 h 3683727"/>
              <a:gd name="connsiteX62" fmla="*/ 4363019 w 4545899"/>
              <a:gd name="connsiteY62" fmla="*/ 143693 h 3683727"/>
              <a:gd name="connsiteX63" fmla="*/ 4336893 w 4545899"/>
              <a:gd name="connsiteY63" fmla="*/ 104504 h 3683727"/>
              <a:gd name="connsiteX64" fmla="*/ 4258516 w 4545899"/>
              <a:gd name="connsiteY64" fmla="*/ 65316 h 3683727"/>
              <a:gd name="connsiteX65" fmla="*/ 4219327 w 4545899"/>
              <a:gd name="connsiteY65" fmla="*/ 39190 h 3683727"/>
              <a:gd name="connsiteX66" fmla="*/ 4088699 w 4545899"/>
              <a:gd name="connsiteY66" fmla="*/ 13064 h 3683727"/>
              <a:gd name="connsiteX67" fmla="*/ 4049510 w 4545899"/>
              <a:gd name="connsiteY67" fmla="*/ 2 h 3683727"/>
              <a:gd name="connsiteX68" fmla="*/ 3905819 w 4545899"/>
              <a:gd name="connsiteY68" fmla="*/ 13064 h 3683727"/>
              <a:gd name="connsiteX69" fmla="*/ 3788253 w 4545899"/>
              <a:gd name="connsiteY69" fmla="*/ 104504 h 3683727"/>
              <a:gd name="connsiteX70" fmla="*/ 3749064 w 4545899"/>
              <a:gd name="connsiteY70" fmla="*/ 130630 h 3683727"/>
              <a:gd name="connsiteX71" fmla="*/ 3709876 w 4545899"/>
              <a:gd name="connsiteY71" fmla="*/ 169819 h 3683727"/>
              <a:gd name="connsiteX72" fmla="*/ 3631499 w 4545899"/>
              <a:gd name="connsiteY72" fmla="*/ 222070 h 3683727"/>
              <a:gd name="connsiteX73" fmla="*/ 3553122 w 4545899"/>
              <a:gd name="connsiteY73" fmla="*/ 300447 h 3683727"/>
              <a:gd name="connsiteX74" fmla="*/ 3461682 w 4545899"/>
              <a:gd name="connsiteY74" fmla="*/ 365762 h 3683727"/>
              <a:gd name="connsiteX75" fmla="*/ 3422493 w 4545899"/>
              <a:gd name="connsiteY75" fmla="*/ 391887 h 3683727"/>
              <a:gd name="connsiteX76" fmla="*/ 3344116 w 4545899"/>
              <a:gd name="connsiteY76" fmla="*/ 470264 h 3683727"/>
              <a:gd name="connsiteX77" fmla="*/ 3252676 w 4545899"/>
              <a:gd name="connsiteY77" fmla="*/ 561704 h 3683727"/>
              <a:gd name="connsiteX78" fmla="*/ 3213487 w 4545899"/>
              <a:gd name="connsiteY78" fmla="*/ 600893 h 3683727"/>
              <a:gd name="connsiteX79" fmla="*/ 3161236 w 4545899"/>
              <a:gd name="connsiteY79" fmla="*/ 640082 h 3683727"/>
              <a:gd name="connsiteX80" fmla="*/ 3122047 w 4545899"/>
              <a:gd name="connsiteY80" fmla="*/ 692333 h 3683727"/>
              <a:gd name="connsiteX81" fmla="*/ 3095922 w 4545899"/>
              <a:gd name="connsiteY81" fmla="*/ 731522 h 3683727"/>
              <a:gd name="connsiteX82" fmla="*/ 3043670 w 4545899"/>
              <a:gd name="connsiteY82" fmla="*/ 770710 h 3683727"/>
              <a:gd name="connsiteX83" fmla="*/ 2965293 w 4545899"/>
              <a:gd name="connsiteY83" fmla="*/ 875213 h 3683727"/>
              <a:gd name="connsiteX84" fmla="*/ 2899979 w 4545899"/>
              <a:gd name="connsiteY84" fmla="*/ 927464 h 3683727"/>
              <a:gd name="connsiteX85" fmla="*/ 2860790 w 4545899"/>
              <a:gd name="connsiteY85" fmla="*/ 979716 h 3683727"/>
              <a:gd name="connsiteX86" fmla="*/ 2821602 w 4545899"/>
              <a:gd name="connsiteY86" fmla="*/ 1005842 h 3683727"/>
              <a:gd name="connsiteX87" fmla="*/ 2769350 w 4545899"/>
              <a:gd name="connsiteY87" fmla="*/ 1071156 h 3683727"/>
              <a:gd name="connsiteX88" fmla="*/ 2743224 w 4545899"/>
              <a:gd name="connsiteY88" fmla="*/ 1110344 h 3683727"/>
              <a:gd name="connsiteX89" fmla="*/ 2704036 w 4545899"/>
              <a:gd name="connsiteY89" fmla="*/ 1136470 h 3683727"/>
              <a:gd name="connsiteX90" fmla="*/ 2599533 w 4545899"/>
              <a:gd name="connsiteY90" fmla="*/ 1227910 h 3683727"/>
              <a:gd name="connsiteX91" fmla="*/ 2573407 w 4545899"/>
              <a:gd name="connsiteY91" fmla="*/ 1267099 h 3683727"/>
              <a:gd name="connsiteX92" fmla="*/ 2534219 w 4545899"/>
              <a:gd name="connsiteY92" fmla="*/ 1280162 h 3683727"/>
              <a:gd name="connsiteX93" fmla="*/ 2481967 w 4545899"/>
              <a:gd name="connsiteY93" fmla="*/ 1332413 h 3683727"/>
              <a:gd name="connsiteX94" fmla="*/ 2455842 w 4545899"/>
              <a:gd name="connsiteY94" fmla="*/ 1371602 h 3683727"/>
              <a:gd name="connsiteX95" fmla="*/ 2364402 w 4545899"/>
              <a:gd name="connsiteY95" fmla="*/ 1423853 h 3683727"/>
              <a:gd name="connsiteX96" fmla="*/ 2312150 w 4545899"/>
              <a:gd name="connsiteY96" fmla="*/ 1476104 h 3683727"/>
              <a:gd name="connsiteX97" fmla="*/ 2259899 w 4545899"/>
              <a:gd name="connsiteY97" fmla="*/ 1541419 h 3683727"/>
              <a:gd name="connsiteX98" fmla="*/ 2155396 w 4545899"/>
              <a:gd name="connsiteY98" fmla="*/ 1619796 h 3683727"/>
              <a:gd name="connsiteX99" fmla="*/ 1998642 w 4545899"/>
              <a:gd name="connsiteY99" fmla="*/ 1737362 h 3683727"/>
              <a:gd name="connsiteX100" fmla="*/ 1946390 w 4545899"/>
              <a:gd name="connsiteY100" fmla="*/ 1776550 h 3683727"/>
              <a:gd name="connsiteX101" fmla="*/ 1907202 w 4545899"/>
              <a:gd name="connsiteY101" fmla="*/ 1802676 h 3683727"/>
              <a:gd name="connsiteX102" fmla="*/ 1828824 w 4545899"/>
              <a:gd name="connsiteY102" fmla="*/ 1867990 h 3683727"/>
              <a:gd name="connsiteX103" fmla="*/ 1776573 w 4545899"/>
              <a:gd name="connsiteY103" fmla="*/ 1907179 h 3683727"/>
              <a:gd name="connsiteX104" fmla="*/ 1737384 w 4545899"/>
              <a:gd name="connsiteY104" fmla="*/ 1933304 h 3683727"/>
              <a:gd name="connsiteX105" fmla="*/ 1619819 w 4545899"/>
              <a:gd name="connsiteY105" fmla="*/ 2024744 h 3683727"/>
              <a:gd name="connsiteX106" fmla="*/ 1554504 w 4545899"/>
              <a:gd name="connsiteY106" fmla="*/ 2076996 h 3683727"/>
              <a:gd name="connsiteX107" fmla="*/ 1515316 w 4545899"/>
              <a:gd name="connsiteY107" fmla="*/ 2116184 h 3683727"/>
              <a:gd name="connsiteX108" fmla="*/ 1463064 w 4545899"/>
              <a:gd name="connsiteY108" fmla="*/ 2129247 h 3683727"/>
              <a:gd name="connsiteX109" fmla="*/ 1384687 w 4545899"/>
              <a:gd name="connsiteY109" fmla="*/ 2207624 h 3683727"/>
              <a:gd name="connsiteX110" fmla="*/ 1293247 w 4545899"/>
              <a:gd name="connsiteY110" fmla="*/ 2272939 h 3683727"/>
              <a:gd name="connsiteX111" fmla="*/ 1254059 w 4545899"/>
              <a:gd name="connsiteY111" fmla="*/ 2312127 h 3683727"/>
              <a:gd name="connsiteX112" fmla="*/ 1201807 w 4545899"/>
              <a:gd name="connsiteY112" fmla="*/ 2351316 h 3683727"/>
              <a:gd name="connsiteX113" fmla="*/ 1123430 w 4545899"/>
              <a:gd name="connsiteY113" fmla="*/ 2416630 h 3683727"/>
              <a:gd name="connsiteX114" fmla="*/ 1071179 w 4545899"/>
              <a:gd name="connsiteY114" fmla="*/ 2455819 h 3683727"/>
              <a:gd name="connsiteX115" fmla="*/ 992802 w 4545899"/>
              <a:gd name="connsiteY115" fmla="*/ 2534196 h 3683727"/>
              <a:gd name="connsiteX116" fmla="*/ 953613 w 4545899"/>
              <a:gd name="connsiteY116" fmla="*/ 2547259 h 3683727"/>
              <a:gd name="connsiteX117" fmla="*/ 927487 w 4545899"/>
              <a:gd name="connsiteY117" fmla="*/ 2586447 h 3683727"/>
              <a:gd name="connsiteX118" fmla="*/ 836047 w 4545899"/>
              <a:gd name="connsiteY118" fmla="*/ 2651762 h 3683727"/>
              <a:gd name="connsiteX119" fmla="*/ 796859 w 4545899"/>
              <a:gd name="connsiteY119" fmla="*/ 2690950 h 3683727"/>
              <a:gd name="connsiteX120" fmla="*/ 718482 w 4545899"/>
              <a:gd name="connsiteY120" fmla="*/ 2743202 h 3683727"/>
              <a:gd name="connsiteX121" fmla="*/ 679293 w 4545899"/>
              <a:gd name="connsiteY121" fmla="*/ 2769327 h 3683727"/>
              <a:gd name="connsiteX122" fmla="*/ 600916 w 4545899"/>
              <a:gd name="connsiteY122" fmla="*/ 2834642 h 3683727"/>
              <a:gd name="connsiteX123" fmla="*/ 522539 w 4545899"/>
              <a:gd name="connsiteY123" fmla="*/ 2913019 h 3683727"/>
              <a:gd name="connsiteX124" fmla="*/ 483350 w 4545899"/>
              <a:gd name="connsiteY124" fmla="*/ 2952207 h 3683727"/>
              <a:gd name="connsiteX125" fmla="*/ 404973 w 4545899"/>
              <a:gd name="connsiteY125" fmla="*/ 3017522 h 3683727"/>
              <a:gd name="connsiteX126" fmla="*/ 365784 w 4545899"/>
              <a:gd name="connsiteY126" fmla="*/ 3043647 h 3683727"/>
              <a:gd name="connsiteX127" fmla="*/ 326596 w 4545899"/>
              <a:gd name="connsiteY127" fmla="*/ 3082836 h 3683727"/>
              <a:gd name="connsiteX128" fmla="*/ 300470 w 4545899"/>
              <a:gd name="connsiteY128" fmla="*/ 3122024 h 3683727"/>
              <a:gd name="connsiteX129" fmla="*/ 261282 w 4545899"/>
              <a:gd name="connsiteY129" fmla="*/ 3135087 h 3683727"/>
              <a:gd name="connsiteX130" fmla="*/ 222093 w 4545899"/>
              <a:gd name="connsiteY130" fmla="*/ 3174276 h 3683727"/>
              <a:gd name="connsiteX131" fmla="*/ 143716 w 4545899"/>
              <a:gd name="connsiteY131" fmla="*/ 3226527 h 3683727"/>
              <a:gd name="connsiteX132" fmla="*/ 104527 w 4545899"/>
              <a:gd name="connsiteY132" fmla="*/ 3265716 h 3683727"/>
              <a:gd name="connsiteX133" fmla="*/ 26150 w 4545899"/>
              <a:gd name="connsiteY133" fmla="*/ 3317967 h 3683727"/>
              <a:gd name="connsiteX134" fmla="*/ 24 w 4545899"/>
              <a:gd name="connsiteY134" fmla="*/ 3357156 h 3683727"/>
              <a:gd name="connsiteX135" fmla="*/ 26150 w 4545899"/>
              <a:gd name="connsiteY135" fmla="*/ 3474722 h 3683727"/>
              <a:gd name="connsiteX136" fmla="*/ 104527 w 4545899"/>
              <a:gd name="connsiteY136" fmla="*/ 3540036 h 3683727"/>
              <a:gd name="connsiteX137" fmla="*/ 130653 w 4545899"/>
              <a:gd name="connsiteY137" fmla="*/ 3579224 h 3683727"/>
              <a:gd name="connsiteX138" fmla="*/ 248219 w 4545899"/>
              <a:gd name="connsiteY138" fmla="*/ 3644539 h 3683727"/>
              <a:gd name="connsiteX139" fmla="*/ 300470 w 4545899"/>
              <a:gd name="connsiteY139" fmla="*/ 3670664 h 3683727"/>
              <a:gd name="connsiteX140" fmla="*/ 470287 w 4545899"/>
              <a:gd name="connsiteY140" fmla="*/ 3683727 h 3683727"/>
              <a:gd name="connsiteX141" fmla="*/ 587853 w 4545899"/>
              <a:gd name="connsiteY141" fmla="*/ 3670664 h 3683727"/>
              <a:gd name="connsiteX142" fmla="*/ 627042 w 4545899"/>
              <a:gd name="connsiteY142" fmla="*/ 3657602 h 3683727"/>
              <a:gd name="connsiteX143" fmla="*/ 705419 w 4545899"/>
              <a:gd name="connsiteY143" fmla="*/ 3644539 h 3683727"/>
              <a:gd name="connsiteX144" fmla="*/ 770733 w 4545899"/>
              <a:gd name="connsiteY144" fmla="*/ 3618413 h 3683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545899" h="3683727">
                <a:moveTo>
                  <a:pt x="457224" y="3618413"/>
                </a:moveTo>
                <a:cubicBezTo>
                  <a:pt x="513830" y="3614059"/>
                  <a:pt x="571133" y="3615216"/>
                  <a:pt x="627042" y="3605350"/>
                </a:cubicBezTo>
                <a:cubicBezTo>
                  <a:pt x="646219" y="3601966"/>
                  <a:pt x="660993" y="3585879"/>
                  <a:pt x="679293" y="3579224"/>
                </a:cubicBezTo>
                <a:cubicBezTo>
                  <a:pt x="757612" y="3550744"/>
                  <a:pt x="780851" y="3551654"/>
                  <a:pt x="862173" y="3540036"/>
                </a:cubicBezTo>
                <a:cubicBezTo>
                  <a:pt x="1034252" y="3482676"/>
                  <a:pt x="847433" y="3540422"/>
                  <a:pt x="1018927" y="3500847"/>
                </a:cubicBezTo>
                <a:cubicBezTo>
                  <a:pt x="1049815" y="3493719"/>
                  <a:pt x="1079479" y="3481850"/>
                  <a:pt x="1110367" y="3474722"/>
                </a:cubicBezTo>
                <a:cubicBezTo>
                  <a:pt x="1136175" y="3468766"/>
                  <a:pt x="1163049" y="3468083"/>
                  <a:pt x="1188744" y="3461659"/>
                </a:cubicBezTo>
                <a:cubicBezTo>
                  <a:pt x="1395752" y="3409907"/>
                  <a:pt x="1140412" y="3456652"/>
                  <a:pt x="1345499" y="3422470"/>
                </a:cubicBezTo>
                <a:cubicBezTo>
                  <a:pt x="1367270" y="3413761"/>
                  <a:pt x="1388568" y="3403759"/>
                  <a:pt x="1410813" y="3396344"/>
                </a:cubicBezTo>
                <a:cubicBezTo>
                  <a:pt x="1427845" y="3390667"/>
                  <a:pt x="1446254" y="3389586"/>
                  <a:pt x="1463064" y="3383282"/>
                </a:cubicBezTo>
                <a:cubicBezTo>
                  <a:pt x="1481297" y="3376445"/>
                  <a:pt x="1497417" y="3364827"/>
                  <a:pt x="1515316" y="3357156"/>
                </a:cubicBezTo>
                <a:cubicBezTo>
                  <a:pt x="1541554" y="3345911"/>
                  <a:pt x="1580238" y="3337659"/>
                  <a:pt x="1606756" y="3331030"/>
                </a:cubicBezTo>
                <a:cubicBezTo>
                  <a:pt x="1646117" y="3304789"/>
                  <a:pt x="1651785" y="3298669"/>
                  <a:pt x="1698196" y="3278779"/>
                </a:cubicBezTo>
                <a:cubicBezTo>
                  <a:pt x="1710852" y="3273355"/>
                  <a:pt x="1725068" y="3271874"/>
                  <a:pt x="1737384" y="3265716"/>
                </a:cubicBezTo>
                <a:cubicBezTo>
                  <a:pt x="1757907" y="3255454"/>
                  <a:pt x="1815017" y="3210264"/>
                  <a:pt x="1828824" y="3200402"/>
                </a:cubicBezTo>
                <a:cubicBezTo>
                  <a:pt x="1841599" y="3191277"/>
                  <a:pt x="1853971" y="3181297"/>
                  <a:pt x="1868013" y="3174276"/>
                </a:cubicBezTo>
                <a:cubicBezTo>
                  <a:pt x="1888986" y="3163789"/>
                  <a:pt x="1912829" y="3159538"/>
                  <a:pt x="1933327" y="3148150"/>
                </a:cubicBezTo>
                <a:cubicBezTo>
                  <a:pt x="1952359" y="3137577"/>
                  <a:pt x="1969049" y="3123131"/>
                  <a:pt x="1985579" y="3108962"/>
                </a:cubicBezTo>
                <a:cubicBezTo>
                  <a:pt x="1999605" y="3096940"/>
                  <a:pt x="2009101" y="3079564"/>
                  <a:pt x="2024767" y="3069773"/>
                </a:cubicBezTo>
                <a:cubicBezTo>
                  <a:pt x="2044651" y="3057345"/>
                  <a:pt x="2070112" y="3055936"/>
                  <a:pt x="2090082" y="3043647"/>
                </a:cubicBezTo>
                <a:cubicBezTo>
                  <a:pt x="2174872" y="2991468"/>
                  <a:pt x="2178314" y="2971764"/>
                  <a:pt x="2246836" y="2926082"/>
                </a:cubicBezTo>
                <a:cubicBezTo>
                  <a:pt x="2259899" y="2917373"/>
                  <a:pt x="2272711" y="2908277"/>
                  <a:pt x="2286024" y="2899956"/>
                </a:cubicBezTo>
                <a:cubicBezTo>
                  <a:pt x="2307555" y="2886499"/>
                  <a:pt x="2330678" y="2875525"/>
                  <a:pt x="2351339" y="2860767"/>
                </a:cubicBezTo>
                <a:cubicBezTo>
                  <a:pt x="2391738" y="2831911"/>
                  <a:pt x="2429553" y="2799597"/>
                  <a:pt x="2468904" y="2769327"/>
                </a:cubicBezTo>
                <a:cubicBezTo>
                  <a:pt x="2486161" y="2756053"/>
                  <a:pt x="2503971" y="2743505"/>
                  <a:pt x="2521156" y="2730139"/>
                </a:cubicBezTo>
                <a:cubicBezTo>
                  <a:pt x="2543164" y="2713022"/>
                  <a:pt x="2560583" y="2688242"/>
                  <a:pt x="2586470" y="2677887"/>
                </a:cubicBezTo>
                <a:cubicBezTo>
                  <a:pt x="2664131" y="2646823"/>
                  <a:pt x="2707041" y="2633681"/>
                  <a:pt x="2782413" y="2573384"/>
                </a:cubicBezTo>
                <a:cubicBezTo>
                  <a:pt x="2833605" y="2532430"/>
                  <a:pt x="2839384" y="2524714"/>
                  <a:pt x="2886916" y="2495007"/>
                </a:cubicBezTo>
                <a:cubicBezTo>
                  <a:pt x="2929673" y="2468284"/>
                  <a:pt x="3024187" y="2414913"/>
                  <a:pt x="3056733" y="2390504"/>
                </a:cubicBezTo>
                <a:cubicBezTo>
                  <a:pt x="3079163" y="2373682"/>
                  <a:pt x="3121431" y="2340471"/>
                  <a:pt x="3148173" y="2325190"/>
                </a:cubicBezTo>
                <a:cubicBezTo>
                  <a:pt x="3165080" y="2315529"/>
                  <a:pt x="3184578" y="2310382"/>
                  <a:pt x="3200424" y="2299064"/>
                </a:cubicBezTo>
                <a:cubicBezTo>
                  <a:pt x="3215457" y="2288326"/>
                  <a:pt x="3224580" y="2270614"/>
                  <a:pt x="3239613" y="2259876"/>
                </a:cubicBezTo>
                <a:cubicBezTo>
                  <a:pt x="3329051" y="2195992"/>
                  <a:pt x="3257001" y="2269333"/>
                  <a:pt x="3331053" y="2207624"/>
                </a:cubicBezTo>
                <a:cubicBezTo>
                  <a:pt x="3345245" y="2195798"/>
                  <a:pt x="3354871" y="2178683"/>
                  <a:pt x="3370242" y="2168436"/>
                </a:cubicBezTo>
                <a:cubicBezTo>
                  <a:pt x="3381699" y="2160798"/>
                  <a:pt x="3397393" y="2162060"/>
                  <a:pt x="3409430" y="2155373"/>
                </a:cubicBezTo>
                <a:cubicBezTo>
                  <a:pt x="3436878" y="2140124"/>
                  <a:pt x="3461681" y="2120539"/>
                  <a:pt x="3487807" y="2103122"/>
                </a:cubicBezTo>
                <a:cubicBezTo>
                  <a:pt x="3500870" y="2094413"/>
                  <a:pt x="3514737" y="2086804"/>
                  <a:pt x="3526996" y="2076996"/>
                </a:cubicBezTo>
                <a:cubicBezTo>
                  <a:pt x="3669883" y="1962685"/>
                  <a:pt x="3611227" y="2003424"/>
                  <a:pt x="3696813" y="1946367"/>
                </a:cubicBezTo>
                <a:cubicBezTo>
                  <a:pt x="3755877" y="1857773"/>
                  <a:pt x="3679650" y="1963530"/>
                  <a:pt x="3788253" y="1854927"/>
                </a:cubicBezTo>
                <a:cubicBezTo>
                  <a:pt x="3799354" y="1843826"/>
                  <a:pt x="3803278" y="1826840"/>
                  <a:pt x="3814379" y="1815739"/>
                </a:cubicBezTo>
                <a:cubicBezTo>
                  <a:pt x="3825480" y="1804638"/>
                  <a:pt x="3842466" y="1800714"/>
                  <a:pt x="3853567" y="1789613"/>
                </a:cubicBezTo>
                <a:cubicBezTo>
                  <a:pt x="3868962" y="1774218"/>
                  <a:pt x="3877361" y="1752757"/>
                  <a:pt x="3892756" y="1737362"/>
                </a:cubicBezTo>
                <a:cubicBezTo>
                  <a:pt x="3903857" y="1726261"/>
                  <a:pt x="3921442" y="1722905"/>
                  <a:pt x="3931944" y="1711236"/>
                </a:cubicBezTo>
                <a:cubicBezTo>
                  <a:pt x="4039257" y="1592000"/>
                  <a:pt x="3979931" y="1640818"/>
                  <a:pt x="4049510" y="1541419"/>
                </a:cubicBezTo>
                <a:cubicBezTo>
                  <a:pt x="4065499" y="1518578"/>
                  <a:pt x="4084345" y="1497876"/>
                  <a:pt x="4101762" y="1476104"/>
                </a:cubicBezTo>
                <a:cubicBezTo>
                  <a:pt x="4106116" y="1463041"/>
                  <a:pt x="4108666" y="1449232"/>
                  <a:pt x="4114824" y="1436916"/>
                </a:cubicBezTo>
                <a:cubicBezTo>
                  <a:pt x="4121845" y="1422874"/>
                  <a:pt x="4131716" y="1410424"/>
                  <a:pt x="4140950" y="1397727"/>
                </a:cubicBezTo>
                <a:cubicBezTo>
                  <a:pt x="4166561" y="1362512"/>
                  <a:pt x="4193201" y="1328058"/>
                  <a:pt x="4219327" y="1293224"/>
                </a:cubicBezTo>
                <a:cubicBezTo>
                  <a:pt x="4232390" y="1275807"/>
                  <a:pt x="4248779" y="1260446"/>
                  <a:pt x="4258516" y="1240973"/>
                </a:cubicBezTo>
                <a:cubicBezTo>
                  <a:pt x="4355052" y="1047905"/>
                  <a:pt x="4205123" y="1339968"/>
                  <a:pt x="4323830" y="1136470"/>
                </a:cubicBezTo>
                <a:cubicBezTo>
                  <a:pt x="4343454" y="1102829"/>
                  <a:pt x="4352714" y="1063124"/>
                  <a:pt x="4376082" y="1031967"/>
                </a:cubicBezTo>
                <a:cubicBezTo>
                  <a:pt x="4389145" y="1014550"/>
                  <a:pt x="4403731" y="998178"/>
                  <a:pt x="4415270" y="979716"/>
                </a:cubicBezTo>
                <a:cubicBezTo>
                  <a:pt x="4472582" y="888017"/>
                  <a:pt x="4405879" y="962981"/>
                  <a:pt x="4480584" y="888276"/>
                </a:cubicBezTo>
                <a:cubicBezTo>
                  <a:pt x="4484938" y="875213"/>
                  <a:pt x="4488223" y="861743"/>
                  <a:pt x="4493647" y="849087"/>
                </a:cubicBezTo>
                <a:cubicBezTo>
                  <a:pt x="4501318" y="831189"/>
                  <a:pt x="4514177" y="815488"/>
                  <a:pt x="4519773" y="796836"/>
                </a:cubicBezTo>
                <a:cubicBezTo>
                  <a:pt x="4527384" y="771467"/>
                  <a:pt x="4527090" y="744314"/>
                  <a:pt x="4532836" y="718459"/>
                </a:cubicBezTo>
                <a:cubicBezTo>
                  <a:pt x="4535823" y="705017"/>
                  <a:pt x="4541545" y="692333"/>
                  <a:pt x="4545899" y="679270"/>
                </a:cubicBezTo>
                <a:cubicBezTo>
                  <a:pt x="4541545" y="583476"/>
                  <a:pt x="4540483" y="487475"/>
                  <a:pt x="4532836" y="391887"/>
                </a:cubicBezTo>
                <a:cubicBezTo>
                  <a:pt x="4529709" y="352801"/>
                  <a:pt x="4510421" y="347057"/>
                  <a:pt x="4493647" y="313510"/>
                </a:cubicBezTo>
                <a:cubicBezTo>
                  <a:pt x="4487489" y="301194"/>
                  <a:pt x="4488222" y="285779"/>
                  <a:pt x="4480584" y="274322"/>
                </a:cubicBezTo>
                <a:cubicBezTo>
                  <a:pt x="4470337" y="258951"/>
                  <a:pt x="4452134" y="250166"/>
                  <a:pt x="4441396" y="235133"/>
                </a:cubicBezTo>
                <a:cubicBezTo>
                  <a:pt x="4430078" y="219287"/>
                  <a:pt x="4427943" y="197667"/>
                  <a:pt x="4415270" y="182882"/>
                </a:cubicBezTo>
                <a:cubicBezTo>
                  <a:pt x="4401101" y="166352"/>
                  <a:pt x="4378414" y="159088"/>
                  <a:pt x="4363019" y="143693"/>
                </a:cubicBezTo>
                <a:cubicBezTo>
                  <a:pt x="4351918" y="132592"/>
                  <a:pt x="4347995" y="115605"/>
                  <a:pt x="4336893" y="104504"/>
                </a:cubicBezTo>
                <a:cubicBezTo>
                  <a:pt x="4299458" y="67070"/>
                  <a:pt x="4301011" y="86564"/>
                  <a:pt x="4258516" y="65316"/>
                </a:cubicBezTo>
                <a:cubicBezTo>
                  <a:pt x="4244474" y="58295"/>
                  <a:pt x="4233369" y="46211"/>
                  <a:pt x="4219327" y="39190"/>
                </a:cubicBezTo>
                <a:cubicBezTo>
                  <a:pt x="4182848" y="20950"/>
                  <a:pt x="4122398" y="17878"/>
                  <a:pt x="4088699" y="13064"/>
                </a:cubicBezTo>
                <a:cubicBezTo>
                  <a:pt x="4075636" y="8710"/>
                  <a:pt x="4063280" y="2"/>
                  <a:pt x="4049510" y="2"/>
                </a:cubicBezTo>
                <a:cubicBezTo>
                  <a:pt x="4001416" y="2"/>
                  <a:pt x="3951959" y="-507"/>
                  <a:pt x="3905819" y="13064"/>
                </a:cubicBezTo>
                <a:cubicBezTo>
                  <a:pt x="3844595" y="31071"/>
                  <a:pt x="3830510" y="69290"/>
                  <a:pt x="3788253" y="104504"/>
                </a:cubicBezTo>
                <a:cubicBezTo>
                  <a:pt x="3776192" y="114555"/>
                  <a:pt x="3761125" y="120579"/>
                  <a:pt x="3749064" y="130630"/>
                </a:cubicBezTo>
                <a:cubicBezTo>
                  <a:pt x="3734872" y="142457"/>
                  <a:pt x="3724458" y="158477"/>
                  <a:pt x="3709876" y="169819"/>
                </a:cubicBezTo>
                <a:cubicBezTo>
                  <a:pt x="3685091" y="189096"/>
                  <a:pt x="3653702" y="199867"/>
                  <a:pt x="3631499" y="222070"/>
                </a:cubicBezTo>
                <a:cubicBezTo>
                  <a:pt x="3605373" y="248196"/>
                  <a:pt x="3583864" y="279952"/>
                  <a:pt x="3553122" y="300447"/>
                </a:cubicBezTo>
                <a:cubicBezTo>
                  <a:pt x="3460746" y="362031"/>
                  <a:pt x="3575128" y="284730"/>
                  <a:pt x="3461682" y="365762"/>
                </a:cubicBezTo>
                <a:cubicBezTo>
                  <a:pt x="3448907" y="374887"/>
                  <a:pt x="3434227" y="381457"/>
                  <a:pt x="3422493" y="391887"/>
                </a:cubicBezTo>
                <a:cubicBezTo>
                  <a:pt x="3394878" y="416433"/>
                  <a:pt x="3370242" y="444138"/>
                  <a:pt x="3344116" y="470264"/>
                </a:cubicBezTo>
                <a:lnTo>
                  <a:pt x="3252676" y="561704"/>
                </a:lnTo>
                <a:cubicBezTo>
                  <a:pt x="3239613" y="574767"/>
                  <a:pt x="3228266" y="589809"/>
                  <a:pt x="3213487" y="600893"/>
                </a:cubicBezTo>
                <a:cubicBezTo>
                  <a:pt x="3196070" y="613956"/>
                  <a:pt x="3176631" y="624687"/>
                  <a:pt x="3161236" y="640082"/>
                </a:cubicBezTo>
                <a:cubicBezTo>
                  <a:pt x="3145841" y="655477"/>
                  <a:pt x="3134701" y="674617"/>
                  <a:pt x="3122047" y="692333"/>
                </a:cubicBezTo>
                <a:cubicBezTo>
                  <a:pt x="3112922" y="705108"/>
                  <a:pt x="3107023" y="720421"/>
                  <a:pt x="3095922" y="731522"/>
                </a:cubicBezTo>
                <a:cubicBezTo>
                  <a:pt x="3080527" y="746917"/>
                  <a:pt x="3061087" y="757647"/>
                  <a:pt x="3043670" y="770710"/>
                </a:cubicBezTo>
                <a:cubicBezTo>
                  <a:pt x="3019551" y="806888"/>
                  <a:pt x="2996322" y="844184"/>
                  <a:pt x="2965293" y="875213"/>
                </a:cubicBezTo>
                <a:cubicBezTo>
                  <a:pt x="2945578" y="894928"/>
                  <a:pt x="2919694" y="907749"/>
                  <a:pt x="2899979" y="927464"/>
                </a:cubicBezTo>
                <a:cubicBezTo>
                  <a:pt x="2884584" y="942859"/>
                  <a:pt x="2876185" y="964321"/>
                  <a:pt x="2860790" y="979716"/>
                </a:cubicBezTo>
                <a:cubicBezTo>
                  <a:pt x="2849689" y="990817"/>
                  <a:pt x="2832703" y="994741"/>
                  <a:pt x="2821602" y="1005842"/>
                </a:cubicBezTo>
                <a:cubicBezTo>
                  <a:pt x="2801887" y="1025557"/>
                  <a:pt x="2786079" y="1048851"/>
                  <a:pt x="2769350" y="1071156"/>
                </a:cubicBezTo>
                <a:cubicBezTo>
                  <a:pt x="2759930" y="1083716"/>
                  <a:pt x="2754325" y="1099243"/>
                  <a:pt x="2743224" y="1110344"/>
                </a:cubicBezTo>
                <a:cubicBezTo>
                  <a:pt x="2732123" y="1121445"/>
                  <a:pt x="2715137" y="1125369"/>
                  <a:pt x="2704036" y="1136470"/>
                </a:cubicBezTo>
                <a:cubicBezTo>
                  <a:pt x="2607413" y="1233093"/>
                  <a:pt x="2699215" y="1178068"/>
                  <a:pt x="2599533" y="1227910"/>
                </a:cubicBezTo>
                <a:cubicBezTo>
                  <a:pt x="2590824" y="1240973"/>
                  <a:pt x="2585666" y="1257291"/>
                  <a:pt x="2573407" y="1267099"/>
                </a:cubicBezTo>
                <a:cubicBezTo>
                  <a:pt x="2562655" y="1275701"/>
                  <a:pt x="2543955" y="1270426"/>
                  <a:pt x="2534219" y="1280162"/>
                </a:cubicBezTo>
                <a:cubicBezTo>
                  <a:pt x="2464551" y="1349830"/>
                  <a:pt x="2586470" y="1297579"/>
                  <a:pt x="2481967" y="1332413"/>
                </a:cubicBezTo>
                <a:cubicBezTo>
                  <a:pt x="2473259" y="1345476"/>
                  <a:pt x="2466943" y="1360501"/>
                  <a:pt x="2455842" y="1371602"/>
                </a:cubicBezTo>
                <a:cubicBezTo>
                  <a:pt x="2416302" y="1411142"/>
                  <a:pt x="2409238" y="1408907"/>
                  <a:pt x="2364402" y="1423853"/>
                </a:cubicBezTo>
                <a:cubicBezTo>
                  <a:pt x="2346985" y="1441270"/>
                  <a:pt x="2328514" y="1457694"/>
                  <a:pt x="2312150" y="1476104"/>
                </a:cubicBezTo>
                <a:cubicBezTo>
                  <a:pt x="2293627" y="1496943"/>
                  <a:pt x="2280452" y="1522579"/>
                  <a:pt x="2259899" y="1541419"/>
                </a:cubicBezTo>
                <a:cubicBezTo>
                  <a:pt x="2227801" y="1570842"/>
                  <a:pt x="2190230" y="1593670"/>
                  <a:pt x="2155396" y="1619796"/>
                </a:cubicBezTo>
                <a:lnTo>
                  <a:pt x="1998642" y="1737362"/>
                </a:lnTo>
                <a:cubicBezTo>
                  <a:pt x="1981225" y="1750425"/>
                  <a:pt x="1964505" y="1764473"/>
                  <a:pt x="1946390" y="1776550"/>
                </a:cubicBezTo>
                <a:cubicBezTo>
                  <a:pt x="1933327" y="1785259"/>
                  <a:pt x="1918303" y="1791575"/>
                  <a:pt x="1907202" y="1802676"/>
                </a:cubicBezTo>
                <a:cubicBezTo>
                  <a:pt x="1836028" y="1873850"/>
                  <a:pt x="1903671" y="1843041"/>
                  <a:pt x="1828824" y="1867990"/>
                </a:cubicBezTo>
                <a:cubicBezTo>
                  <a:pt x="1811407" y="1881053"/>
                  <a:pt x="1794289" y="1894525"/>
                  <a:pt x="1776573" y="1907179"/>
                </a:cubicBezTo>
                <a:cubicBezTo>
                  <a:pt x="1763798" y="1916304"/>
                  <a:pt x="1749944" y="1923884"/>
                  <a:pt x="1737384" y="1933304"/>
                </a:cubicBezTo>
                <a:cubicBezTo>
                  <a:pt x="1697667" y="1963092"/>
                  <a:pt x="1658857" y="1994071"/>
                  <a:pt x="1619819" y="2024744"/>
                </a:cubicBezTo>
                <a:cubicBezTo>
                  <a:pt x="1597895" y="2041970"/>
                  <a:pt x="1574219" y="2057281"/>
                  <a:pt x="1554504" y="2076996"/>
                </a:cubicBezTo>
                <a:cubicBezTo>
                  <a:pt x="1541441" y="2090059"/>
                  <a:pt x="1531355" y="2107019"/>
                  <a:pt x="1515316" y="2116184"/>
                </a:cubicBezTo>
                <a:cubicBezTo>
                  <a:pt x="1499728" y="2125091"/>
                  <a:pt x="1480481" y="2124893"/>
                  <a:pt x="1463064" y="2129247"/>
                </a:cubicBezTo>
                <a:cubicBezTo>
                  <a:pt x="1436938" y="2155373"/>
                  <a:pt x="1415429" y="2187129"/>
                  <a:pt x="1384687" y="2207624"/>
                </a:cubicBezTo>
                <a:cubicBezTo>
                  <a:pt x="1353675" y="2228299"/>
                  <a:pt x="1321599" y="2248637"/>
                  <a:pt x="1293247" y="2272939"/>
                </a:cubicBezTo>
                <a:cubicBezTo>
                  <a:pt x="1279221" y="2284961"/>
                  <a:pt x="1268085" y="2300105"/>
                  <a:pt x="1254059" y="2312127"/>
                </a:cubicBezTo>
                <a:cubicBezTo>
                  <a:pt x="1237529" y="2326296"/>
                  <a:pt x="1218337" y="2337147"/>
                  <a:pt x="1201807" y="2351316"/>
                </a:cubicBezTo>
                <a:cubicBezTo>
                  <a:pt x="1079820" y="2455876"/>
                  <a:pt x="1238923" y="2334134"/>
                  <a:pt x="1123430" y="2416630"/>
                </a:cubicBezTo>
                <a:cubicBezTo>
                  <a:pt x="1105714" y="2429284"/>
                  <a:pt x="1087362" y="2441255"/>
                  <a:pt x="1071179" y="2455819"/>
                </a:cubicBezTo>
                <a:cubicBezTo>
                  <a:pt x="1043716" y="2480536"/>
                  <a:pt x="1027853" y="2522512"/>
                  <a:pt x="992802" y="2534196"/>
                </a:cubicBezTo>
                <a:lnTo>
                  <a:pt x="953613" y="2547259"/>
                </a:lnTo>
                <a:cubicBezTo>
                  <a:pt x="944904" y="2560322"/>
                  <a:pt x="938588" y="2575346"/>
                  <a:pt x="927487" y="2586447"/>
                </a:cubicBezTo>
                <a:cubicBezTo>
                  <a:pt x="880422" y="2633512"/>
                  <a:pt x="880554" y="2614673"/>
                  <a:pt x="836047" y="2651762"/>
                </a:cubicBezTo>
                <a:cubicBezTo>
                  <a:pt x="821855" y="2663588"/>
                  <a:pt x="811441" y="2679608"/>
                  <a:pt x="796859" y="2690950"/>
                </a:cubicBezTo>
                <a:cubicBezTo>
                  <a:pt x="772074" y="2710227"/>
                  <a:pt x="744608" y="2725785"/>
                  <a:pt x="718482" y="2743202"/>
                </a:cubicBezTo>
                <a:lnTo>
                  <a:pt x="679293" y="2769327"/>
                </a:lnTo>
                <a:cubicBezTo>
                  <a:pt x="619459" y="2859078"/>
                  <a:pt x="695620" y="2758878"/>
                  <a:pt x="600916" y="2834642"/>
                </a:cubicBezTo>
                <a:cubicBezTo>
                  <a:pt x="572065" y="2857723"/>
                  <a:pt x="548665" y="2886893"/>
                  <a:pt x="522539" y="2913019"/>
                </a:cubicBezTo>
                <a:cubicBezTo>
                  <a:pt x="509476" y="2926082"/>
                  <a:pt x="498721" y="2941959"/>
                  <a:pt x="483350" y="2952207"/>
                </a:cubicBezTo>
                <a:cubicBezTo>
                  <a:pt x="386042" y="3017080"/>
                  <a:pt x="505566" y="2933696"/>
                  <a:pt x="404973" y="3017522"/>
                </a:cubicBezTo>
                <a:cubicBezTo>
                  <a:pt x="392912" y="3027573"/>
                  <a:pt x="377845" y="3033596"/>
                  <a:pt x="365784" y="3043647"/>
                </a:cubicBezTo>
                <a:cubicBezTo>
                  <a:pt x="351592" y="3055474"/>
                  <a:pt x="338423" y="3068644"/>
                  <a:pt x="326596" y="3082836"/>
                </a:cubicBezTo>
                <a:cubicBezTo>
                  <a:pt x="316545" y="3094897"/>
                  <a:pt x="312729" y="3112217"/>
                  <a:pt x="300470" y="3122024"/>
                </a:cubicBezTo>
                <a:cubicBezTo>
                  <a:pt x="289718" y="3130626"/>
                  <a:pt x="274345" y="3130733"/>
                  <a:pt x="261282" y="3135087"/>
                </a:cubicBezTo>
                <a:cubicBezTo>
                  <a:pt x="248219" y="3148150"/>
                  <a:pt x="236675" y="3162934"/>
                  <a:pt x="222093" y="3174276"/>
                </a:cubicBezTo>
                <a:cubicBezTo>
                  <a:pt x="197308" y="3193553"/>
                  <a:pt x="165919" y="3204324"/>
                  <a:pt x="143716" y="3226527"/>
                </a:cubicBezTo>
                <a:cubicBezTo>
                  <a:pt x="130653" y="3239590"/>
                  <a:pt x="119109" y="3254374"/>
                  <a:pt x="104527" y="3265716"/>
                </a:cubicBezTo>
                <a:cubicBezTo>
                  <a:pt x="79742" y="3284993"/>
                  <a:pt x="26150" y="3317967"/>
                  <a:pt x="26150" y="3317967"/>
                </a:cubicBezTo>
                <a:cubicBezTo>
                  <a:pt x="17441" y="3331030"/>
                  <a:pt x="1758" y="3341552"/>
                  <a:pt x="24" y="3357156"/>
                </a:cubicBezTo>
                <a:cubicBezTo>
                  <a:pt x="-653" y="3363252"/>
                  <a:pt x="13032" y="3455045"/>
                  <a:pt x="26150" y="3474722"/>
                </a:cubicBezTo>
                <a:cubicBezTo>
                  <a:pt x="46264" y="3504893"/>
                  <a:pt x="75613" y="3520759"/>
                  <a:pt x="104527" y="3540036"/>
                </a:cubicBezTo>
                <a:cubicBezTo>
                  <a:pt x="113236" y="3553099"/>
                  <a:pt x="118838" y="3568886"/>
                  <a:pt x="130653" y="3579224"/>
                </a:cubicBezTo>
                <a:cubicBezTo>
                  <a:pt x="212120" y="3650507"/>
                  <a:pt x="182911" y="3616550"/>
                  <a:pt x="248219" y="3644539"/>
                </a:cubicBezTo>
                <a:cubicBezTo>
                  <a:pt x="266117" y="3652210"/>
                  <a:pt x="281294" y="3667280"/>
                  <a:pt x="300470" y="3670664"/>
                </a:cubicBezTo>
                <a:cubicBezTo>
                  <a:pt x="356379" y="3680530"/>
                  <a:pt x="413681" y="3679373"/>
                  <a:pt x="470287" y="3683727"/>
                </a:cubicBezTo>
                <a:cubicBezTo>
                  <a:pt x="509476" y="3679373"/>
                  <a:pt x="548960" y="3677146"/>
                  <a:pt x="587853" y="3670664"/>
                </a:cubicBezTo>
                <a:cubicBezTo>
                  <a:pt x="601435" y="3668400"/>
                  <a:pt x="613600" y="3660589"/>
                  <a:pt x="627042" y="3657602"/>
                </a:cubicBezTo>
                <a:cubicBezTo>
                  <a:pt x="652897" y="3651857"/>
                  <a:pt x="679293" y="3648893"/>
                  <a:pt x="705419" y="3644539"/>
                </a:cubicBezTo>
                <a:cubicBezTo>
                  <a:pt x="753844" y="3628397"/>
                  <a:pt x="732291" y="3637634"/>
                  <a:pt x="770733" y="361841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0774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 </a:t>
            </a:r>
            <a:r>
              <a:rPr lang="en-US" dirty="0" smtClean="0"/>
              <a:t>Example</a:t>
            </a:r>
            <a:endParaRPr lang="en-US" dirty="0"/>
          </a:p>
        </p:txBody>
      </p:sp>
      <p:cxnSp>
        <p:nvCxnSpPr>
          <p:cNvPr id="7" name="Straight Arrow Connector 6"/>
          <p:cNvCxnSpPr/>
          <p:nvPr/>
        </p:nvCxnSpPr>
        <p:spPr>
          <a:xfrm>
            <a:off x="1058091" y="5799908"/>
            <a:ext cx="657061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9" name="Straight Arrow Connector 8"/>
          <p:cNvCxnSpPr/>
          <p:nvPr/>
        </p:nvCxnSpPr>
        <p:spPr>
          <a:xfrm flipV="1">
            <a:off x="1058091" y="1645919"/>
            <a:ext cx="0" cy="415398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1423851" y="5042263"/>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26767" y="4541520"/>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878872" y="5338354"/>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473234" y="5179422"/>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00056" y="2965269"/>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651863" y="2151018"/>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971902" y="2473236"/>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0422" y="2606041"/>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162594" y="4284617"/>
            <a:ext cx="1136469" cy="1162594"/>
          </a:xfrm>
          <a:custGeom>
            <a:avLst/>
            <a:gdLst>
              <a:gd name="connsiteX0" fmla="*/ 770709 w 1136469"/>
              <a:gd name="connsiteY0" fmla="*/ 39189 h 1162594"/>
              <a:gd name="connsiteX1" fmla="*/ 692332 w 1136469"/>
              <a:gd name="connsiteY1" fmla="*/ 78377 h 1162594"/>
              <a:gd name="connsiteX2" fmla="*/ 653143 w 1136469"/>
              <a:gd name="connsiteY2" fmla="*/ 104503 h 1162594"/>
              <a:gd name="connsiteX3" fmla="*/ 548640 w 1136469"/>
              <a:gd name="connsiteY3" fmla="*/ 143692 h 1162594"/>
              <a:gd name="connsiteX4" fmla="*/ 431075 w 1136469"/>
              <a:gd name="connsiteY4" fmla="*/ 209006 h 1162594"/>
              <a:gd name="connsiteX5" fmla="*/ 352697 w 1136469"/>
              <a:gd name="connsiteY5" fmla="*/ 274320 h 1162594"/>
              <a:gd name="connsiteX6" fmla="*/ 274320 w 1136469"/>
              <a:gd name="connsiteY6" fmla="*/ 339634 h 1162594"/>
              <a:gd name="connsiteX7" fmla="*/ 209006 w 1136469"/>
              <a:gd name="connsiteY7" fmla="*/ 418012 h 1162594"/>
              <a:gd name="connsiteX8" fmla="*/ 130629 w 1136469"/>
              <a:gd name="connsiteY8" fmla="*/ 522514 h 1162594"/>
              <a:gd name="connsiteX9" fmla="*/ 78377 w 1136469"/>
              <a:gd name="connsiteY9" fmla="*/ 600892 h 1162594"/>
              <a:gd name="connsiteX10" fmla="*/ 65315 w 1136469"/>
              <a:gd name="connsiteY10" fmla="*/ 640080 h 1162594"/>
              <a:gd name="connsiteX11" fmla="*/ 39189 w 1136469"/>
              <a:gd name="connsiteY11" fmla="*/ 679269 h 1162594"/>
              <a:gd name="connsiteX12" fmla="*/ 26126 w 1136469"/>
              <a:gd name="connsiteY12" fmla="*/ 731520 h 1162594"/>
              <a:gd name="connsiteX13" fmla="*/ 0 w 1136469"/>
              <a:gd name="connsiteY13" fmla="*/ 809897 h 1162594"/>
              <a:gd name="connsiteX14" fmla="*/ 13063 w 1136469"/>
              <a:gd name="connsiteY14" fmla="*/ 1071154 h 1162594"/>
              <a:gd name="connsiteX15" fmla="*/ 26126 w 1136469"/>
              <a:gd name="connsiteY15" fmla="*/ 1110343 h 1162594"/>
              <a:gd name="connsiteX16" fmla="*/ 104503 w 1136469"/>
              <a:gd name="connsiteY16" fmla="*/ 1149532 h 1162594"/>
              <a:gd name="connsiteX17" fmla="*/ 169817 w 1136469"/>
              <a:gd name="connsiteY17" fmla="*/ 1162594 h 1162594"/>
              <a:gd name="connsiteX18" fmla="*/ 483326 w 1136469"/>
              <a:gd name="connsiteY18" fmla="*/ 1123406 h 1162594"/>
              <a:gd name="connsiteX19" fmla="*/ 561703 w 1136469"/>
              <a:gd name="connsiteY19" fmla="*/ 1071154 h 1162594"/>
              <a:gd name="connsiteX20" fmla="*/ 653143 w 1136469"/>
              <a:gd name="connsiteY20" fmla="*/ 1005840 h 1162594"/>
              <a:gd name="connsiteX21" fmla="*/ 692332 w 1136469"/>
              <a:gd name="connsiteY21" fmla="*/ 966652 h 1162594"/>
              <a:gd name="connsiteX22" fmla="*/ 770709 w 1136469"/>
              <a:gd name="connsiteY22" fmla="*/ 914400 h 1162594"/>
              <a:gd name="connsiteX23" fmla="*/ 849086 w 1136469"/>
              <a:gd name="connsiteY23" fmla="*/ 836023 h 1162594"/>
              <a:gd name="connsiteX24" fmla="*/ 901337 w 1136469"/>
              <a:gd name="connsiteY24" fmla="*/ 796834 h 1162594"/>
              <a:gd name="connsiteX25" fmla="*/ 1018903 w 1136469"/>
              <a:gd name="connsiteY25" fmla="*/ 692332 h 1162594"/>
              <a:gd name="connsiteX26" fmla="*/ 1031966 w 1136469"/>
              <a:gd name="connsiteY26" fmla="*/ 653143 h 1162594"/>
              <a:gd name="connsiteX27" fmla="*/ 1097280 w 1136469"/>
              <a:gd name="connsiteY27" fmla="*/ 535577 h 1162594"/>
              <a:gd name="connsiteX28" fmla="*/ 1110343 w 1136469"/>
              <a:gd name="connsiteY28" fmla="*/ 483326 h 1162594"/>
              <a:gd name="connsiteX29" fmla="*/ 1136469 w 1136469"/>
              <a:gd name="connsiteY29" fmla="*/ 404949 h 1162594"/>
              <a:gd name="connsiteX30" fmla="*/ 1123406 w 1136469"/>
              <a:gd name="connsiteY30" fmla="*/ 143692 h 1162594"/>
              <a:gd name="connsiteX31" fmla="*/ 1097280 w 1136469"/>
              <a:gd name="connsiteY31" fmla="*/ 65314 h 1162594"/>
              <a:gd name="connsiteX32" fmla="*/ 1058092 w 1136469"/>
              <a:gd name="connsiteY32" fmla="*/ 39189 h 1162594"/>
              <a:gd name="connsiteX33" fmla="*/ 927463 w 1136469"/>
              <a:gd name="connsiteY33" fmla="*/ 0 h 1162594"/>
              <a:gd name="connsiteX34" fmla="*/ 640080 w 1136469"/>
              <a:gd name="connsiteY34" fmla="*/ 13063 h 116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36469" h="1162594">
                <a:moveTo>
                  <a:pt x="770709" y="39189"/>
                </a:moveTo>
                <a:cubicBezTo>
                  <a:pt x="744583" y="52252"/>
                  <a:pt x="717866" y="64192"/>
                  <a:pt x="692332" y="78377"/>
                </a:cubicBezTo>
                <a:cubicBezTo>
                  <a:pt x="678608" y="86001"/>
                  <a:pt x="667573" y="98318"/>
                  <a:pt x="653143" y="104503"/>
                </a:cubicBezTo>
                <a:cubicBezTo>
                  <a:pt x="544627" y="151010"/>
                  <a:pt x="657487" y="78384"/>
                  <a:pt x="548640" y="143692"/>
                </a:cubicBezTo>
                <a:cubicBezTo>
                  <a:pt x="436347" y="211067"/>
                  <a:pt x="509900" y="182730"/>
                  <a:pt x="431075" y="209006"/>
                </a:cubicBezTo>
                <a:cubicBezTo>
                  <a:pt x="316567" y="323511"/>
                  <a:pt x="461832" y="183373"/>
                  <a:pt x="352697" y="274320"/>
                </a:cubicBezTo>
                <a:cubicBezTo>
                  <a:pt x="252125" y="358131"/>
                  <a:pt x="371612" y="274775"/>
                  <a:pt x="274320" y="339634"/>
                </a:cubicBezTo>
                <a:cubicBezTo>
                  <a:pt x="203766" y="445469"/>
                  <a:pt x="299518" y="307387"/>
                  <a:pt x="209006" y="418012"/>
                </a:cubicBezTo>
                <a:cubicBezTo>
                  <a:pt x="181433" y="451712"/>
                  <a:pt x="154782" y="486284"/>
                  <a:pt x="130629" y="522514"/>
                </a:cubicBezTo>
                <a:lnTo>
                  <a:pt x="78377" y="600892"/>
                </a:lnTo>
                <a:cubicBezTo>
                  <a:pt x="74023" y="613955"/>
                  <a:pt x="71473" y="627764"/>
                  <a:pt x="65315" y="640080"/>
                </a:cubicBezTo>
                <a:cubicBezTo>
                  <a:pt x="58294" y="654122"/>
                  <a:pt x="45374" y="664839"/>
                  <a:pt x="39189" y="679269"/>
                </a:cubicBezTo>
                <a:cubicBezTo>
                  <a:pt x="32117" y="695770"/>
                  <a:pt x="31285" y="714324"/>
                  <a:pt x="26126" y="731520"/>
                </a:cubicBezTo>
                <a:cubicBezTo>
                  <a:pt x="18213" y="757897"/>
                  <a:pt x="0" y="809897"/>
                  <a:pt x="0" y="809897"/>
                </a:cubicBezTo>
                <a:cubicBezTo>
                  <a:pt x="4354" y="896983"/>
                  <a:pt x="5509" y="984287"/>
                  <a:pt x="13063" y="1071154"/>
                </a:cubicBezTo>
                <a:cubicBezTo>
                  <a:pt x="14256" y="1084872"/>
                  <a:pt x="17524" y="1099591"/>
                  <a:pt x="26126" y="1110343"/>
                </a:cubicBezTo>
                <a:cubicBezTo>
                  <a:pt x="42089" y="1130297"/>
                  <a:pt x="80839" y="1143616"/>
                  <a:pt x="104503" y="1149532"/>
                </a:cubicBezTo>
                <a:cubicBezTo>
                  <a:pt x="126043" y="1154917"/>
                  <a:pt x="148046" y="1158240"/>
                  <a:pt x="169817" y="1162594"/>
                </a:cubicBezTo>
                <a:cubicBezTo>
                  <a:pt x="194803" y="1161206"/>
                  <a:pt x="413850" y="1169724"/>
                  <a:pt x="483326" y="1123406"/>
                </a:cubicBezTo>
                <a:lnTo>
                  <a:pt x="561703" y="1071154"/>
                </a:lnTo>
                <a:cubicBezTo>
                  <a:pt x="592729" y="1050470"/>
                  <a:pt x="624773" y="1030157"/>
                  <a:pt x="653143" y="1005840"/>
                </a:cubicBezTo>
                <a:cubicBezTo>
                  <a:pt x="667169" y="993818"/>
                  <a:pt x="677750" y="977994"/>
                  <a:pt x="692332" y="966652"/>
                </a:cubicBezTo>
                <a:cubicBezTo>
                  <a:pt x="717117" y="947375"/>
                  <a:pt x="748506" y="936603"/>
                  <a:pt x="770709" y="914400"/>
                </a:cubicBezTo>
                <a:cubicBezTo>
                  <a:pt x="796835" y="888274"/>
                  <a:pt x="819528" y="858192"/>
                  <a:pt x="849086" y="836023"/>
                </a:cubicBezTo>
                <a:cubicBezTo>
                  <a:pt x="866503" y="822960"/>
                  <a:pt x="885154" y="811398"/>
                  <a:pt x="901337" y="796834"/>
                </a:cubicBezTo>
                <a:cubicBezTo>
                  <a:pt x="1029158" y="681795"/>
                  <a:pt x="932681" y="749813"/>
                  <a:pt x="1018903" y="692332"/>
                </a:cubicBezTo>
                <a:cubicBezTo>
                  <a:pt x="1023257" y="679269"/>
                  <a:pt x="1025279" y="665180"/>
                  <a:pt x="1031966" y="653143"/>
                </a:cubicBezTo>
                <a:cubicBezTo>
                  <a:pt x="1087004" y="554073"/>
                  <a:pt x="1076415" y="608604"/>
                  <a:pt x="1097280" y="535577"/>
                </a:cubicBezTo>
                <a:cubicBezTo>
                  <a:pt x="1102212" y="518315"/>
                  <a:pt x="1105184" y="500522"/>
                  <a:pt x="1110343" y="483326"/>
                </a:cubicBezTo>
                <a:cubicBezTo>
                  <a:pt x="1118256" y="456949"/>
                  <a:pt x="1136469" y="404949"/>
                  <a:pt x="1136469" y="404949"/>
                </a:cubicBezTo>
                <a:cubicBezTo>
                  <a:pt x="1132115" y="317863"/>
                  <a:pt x="1133401" y="230312"/>
                  <a:pt x="1123406" y="143692"/>
                </a:cubicBezTo>
                <a:cubicBezTo>
                  <a:pt x="1120249" y="116334"/>
                  <a:pt x="1120194" y="80590"/>
                  <a:pt x="1097280" y="65314"/>
                </a:cubicBezTo>
                <a:cubicBezTo>
                  <a:pt x="1084217" y="56606"/>
                  <a:pt x="1072438" y="45565"/>
                  <a:pt x="1058092" y="39189"/>
                </a:cubicBezTo>
                <a:cubicBezTo>
                  <a:pt x="1017200" y="21015"/>
                  <a:pt x="970890" y="10857"/>
                  <a:pt x="927463" y="0"/>
                </a:cubicBezTo>
                <a:cubicBezTo>
                  <a:pt x="648794" y="13270"/>
                  <a:pt x="744687" y="13063"/>
                  <a:pt x="640080" y="1306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1789587" y="2050867"/>
            <a:ext cx="4545899" cy="3683727"/>
          </a:xfrm>
          <a:custGeom>
            <a:avLst/>
            <a:gdLst>
              <a:gd name="connsiteX0" fmla="*/ 457224 w 4545899"/>
              <a:gd name="connsiteY0" fmla="*/ 3618413 h 3683727"/>
              <a:gd name="connsiteX1" fmla="*/ 627042 w 4545899"/>
              <a:gd name="connsiteY1" fmla="*/ 3605350 h 3683727"/>
              <a:gd name="connsiteX2" fmla="*/ 679293 w 4545899"/>
              <a:gd name="connsiteY2" fmla="*/ 3579224 h 3683727"/>
              <a:gd name="connsiteX3" fmla="*/ 862173 w 4545899"/>
              <a:gd name="connsiteY3" fmla="*/ 3540036 h 3683727"/>
              <a:gd name="connsiteX4" fmla="*/ 1018927 w 4545899"/>
              <a:gd name="connsiteY4" fmla="*/ 3500847 h 3683727"/>
              <a:gd name="connsiteX5" fmla="*/ 1110367 w 4545899"/>
              <a:gd name="connsiteY5" fmla="*/ 3474722 h 3683727"/>
              <a:gd name="connsiteX6" fmla="*/ 1188744 w 4545899"/>
              <a:gd name="connsiteY6" fmla="*/ 3461659 h 3683727"/>
              <a:gd name="connsiteX7" fmla="*/ 1345499 w 4545899"/>
              <a:gd name="connsiteY7" fmla="*/ 3422470 h 3683727"/>
              <a:gd name="connsiteX8" fmla="*/ 1410813 w 4545899"/>
              <a:gd name="connsiteY8" fmla="*/ 3396344 h 3683727"/>
              <a:gd name="connsiteX9" fmla="*/ 1463064 w 4545899"/>
              <a:gd name="connsiteY9" fmla="*/ 3383282 h 3683727"/>
              <a:gd name="connsiteX10" fmla="*/ 1515316 w 4545899"/>
              <a:gd name="connsiteY10" fmla="*/ 3357156 h 3683727"/>
              <a:gd name="connsiteX11" fmla="*/ 1606756 w 4545899"/>
              <a:gd name="connsiteY11" fmla="*/ 3331030 h 3683727"/>
              <a:gd name="connsiteX12" fmla="*/ 1698196 w 4545899"/>
              <a:gd name="connsiteY12" fmla="*/ 3278779 h 3683727"/>
              <a:gd name="connsiteX13" fmla="*/ 1737384 w 4545899"/>
              <a:gd name="connsiteY13" fmla="*/ 3265716 h 3683727"/>
              <a:gd name="connsiteX14" fmla="*/ 1828824 w 4545899"/>
              <a:gd name="connsiteY14" fmla="*/ 3200402 h 3683727"/>
              <a:gd name="connsiteX15" fmla="*/ 1868013 w 4545899"/>
              <a:gd name="connsiteY15" fmla="*/ 3174276 h 3683727"/>
              <a:gd name="connsiteX16" fmla="*/ 1933327 w 4545899"/>
              <a:gd name="connsiteY16" fmla="*/ 3148150 h 3683727"/>
              <a:gd name="connsiteX17" fmla="*/ 1985579 w 4545899"/>
              <a:gd name="connsiteY17" fmla="*/ 3108962 h 3683727"/>
              <a:gd name="connsiteX18" fmla="*/ 2024767 w 4545899"/>
              <a:gd name="connsiteY18" fmla="*/ 3069773 h 3683727"/>
              <a:gd name="connsiteX19" fmla="*/ 2090082 w 4545899"/>
              <a:gd name="connsiteY19" fmla="*/ 3043647 h 3683727"/>
              <a:gd name="connsiteX20" fmla="*/ 2246836 w 4545899"/>
              <a:gd name="connsiteY20" fmla="*/ 2926082 h 3683727"/>
              <a:gd name="connsiteX21" fmla="*/ 2286024 w 4545899"/>
              <a:gd name="connsiteY21" fmla="*/ 2899956 h 3683727"/>
              <a:gd name="connsiteX22" fmla="*/ 2351339 w 4545899"/>
              <a:gd name="connsiteY22" fmla="*/ 2860767 h 3683727"/>
              <a:gd name="connsiteX23" fmla="*/ 2468904 w 4545899"/>
              <a:gd name="connsiteY23" fmla="*/ 2769327 h 3683727"/>
              <a:gd name="connsiteX24" fmla="*/ 2521156 w 4545899"/>
              <a:gd name="connsiteY24" fmla="*/ 2730139 h 3683727"/>
              <a:gd name="connsiteX25" fmla="*/ 2586470 w 4545899"/>
              <a:gd name="connsiteY25" fmla="*/ 2677887 h 3683727"/>
              <a:gd name="connsiteX26" fmla="*/ 2782413 w 4545899"/>
              <a:gd name="connsiteY26" fmla="*/ 2573384 h 3683727"/>
              <a:gd name="connsiteX27" fmla="*/ 2886916 w 4545899"/>
              <a:gd name="connsiteY27" fmla="*/ 2495007 h 3683727"/>
              <a:gd name="connsiteX28" fmla="*/ 3056733 w 4545899"/>
              <a:gd name="connsiteY28" fmla="*/ 2390504 h 3683727"/>
              <a:gd name="connsiteX29" fmla="*/ 3148173 w 4545899"/>
              <a:gd name="connsiteY29" fmla="*/ 2325190 h 3683727"/>
              <a:gd name="connsiteX30" fmla="*/ 3200424 w 4545899"/>
              <a:gd name="connsiteY30" fmla="*/ 2299064 h 3683727"/>
              <a:gd name="connsiteX31" fmla="*/ 3239613 w 4545899"/>
              <a:gd name="connsiteY31" fmla="*/ 2259876 h 3683727"/>
              <a:gd name="connsiteX32" fmla="*/ 3331053 w 4545899"/>
              <a:gd name="connsiteY32" fmla="*/ 2207624 h 3683727"/>
              <a:gd name="connsiteX33" fmla="*/ 3370242 w 4545899"/>
              <a:gd name="connsiteY33" fmla="*/ 2168436 h 3683727"/>
              <a:gd name="connsiteX34" fmla="*/ 3409430 w 4545899"/>
              <a:gd name="connsiteY34" fmla="*/ 2155373 h 3683727"/>
              <a:gd name="connsiteX35" fmla="*/ 3487807 w 4545899"/>
              <a:gd name="connsiteY35" fmla="*/ 2103122 h 3683727"/>
              <a:gd name="connsiteX36" fmla="*/ 3526996 w 4545899"/>
              <a:gd name="connsiteY36" fmla="*/ 2076996 h 3683727"/>
              <a:gd name="connsiteX37" fmla="*/ 3696813 w 4545899"/>
              <a:gd name="connsiteY37" fmla="*/ 1946367 h 3683727"/>
              <a:gd name="connsiteX38" fmla="*/ 3788253 w 4545899"/>
              <a:gd name="connsiteY38" fmla="*/ 1854927 h 3683727"/>
              <a:gd name="connsiteX39" fmla="*/ 3814379 w 4545899"/>
              <a:gd name="connsiteY39" fmla="*/ 1815739 h 3683727"/>
              <a:gd name="connsiteX40" fmla="*/ 3853567 w 4545899"/>
              <a:gd name="connsiteY40" fmla="*/ 1789613 h 3683727"/>
              <a:gd name="connsiteX41" fmla="*/ 3892756 w 4545899"/>
              <a:gd name="connsiteY41" fmla="*/ 1737362 h 3683727"/>
              <a:gd name="connsiteX42" fmla="*/ 3931944 w 4545899"/>
              <a:gd name="connsiteY42" fmla="*/ 1711236 h 3683727"/>
              <a:gd name="connsiteX43" fmla="*/ 4049510 w 4545899"/>
              <a:gd name="connsiteY43" fmla="*/ 1541419 h 3683727"/>
              <a:gd name="connsiteX44" fmla="*/ 4101762 w 4545899"/>
              <a:gd name="connsiteY44" fmla="*/ 1476104 h 3683727"/>
              <a:gd name="connsiteX45" fmla="*/ 4114824 w 4545899"/>
              <a:gd name="connsiteY45" fmla="*/ 1436916 h 3683727"/>
              <a:gd name="connsiteX46" fmla="*/ 4140950 w 4545899"/>
              <a:gd name="connsiteY46" fmla="*/ 1397727 h 3683727"/>
              <a:gd name="connsiteX47" fmla="*/ 4219327 w 4545899"/>
              <a:gd name="connsiteY47" fmla="*/ 1293224 h 3683727"/>
              <a:gd name="connsiteX48" fmla="*/ 4258516 w 4545899"/>
              <a:gd name="connsiteY48" fmla="*/ 1240973 h 3683727"/>
              <a:gd name="connsiteX49" fmla="*/ 4323830 w 4545899"/>
              <a:gd name="connsiteY49" fmla="*/ 1136470 h 3683727"/>
              <a:gd name="connsiteX50" fmla="*/ 4376082 w 4545899"/>
              <a:gd name="connsiteY50" fmla="*/ 1031967 h 3683727"/>
              <a:gd name="connsiteX51" fmla="*/ 4415270 w 4545899"/>
              <a:gd name="connsiteY51" fmla="*/ 979716 h 3683727"/>
              <a:gd name="connsiteX52" fmla="*/ 4480584 w 4545899"/>
              <a:gd name="connsiteY52" fmla="*/ 888276 h 3683727"/>
              <a:gd name="connsiteX53" fmla="*/ 4493647 w 4545899"/>
              <a:gd name="connsiteY53" fmla="*/ 849087 h 3683727"/>
              <a:gd name="connsiteX54" fmla="*/ 4519773 w 4545899"/>
              <a:gd name="connsiteY54" fmla="*/ 796836 h 3683727"/>
              <a:gd name="connsiteX55" fmla="*/ 4532836 w 4545899"/>
              <a:gd name="connsiteY55" fmla="*/ 718459 h 3683727"/>
              <a:gd name="connsiteX56" fmla="*/ 4545899 w 4545899"/>
              <a:gd name="connsiteY56" fmla="*/ 679270 h 3683727"/>
              <a:gd name="connsiteX57" fmla="*/ 4532836 w 4545899"/>
              <a:gd name="connsiteY57" fmla="*/ 391887 h 3683727"/>
              <a:gd name="connsiteX58" fmla="*/ 4493647 w 4545899"/>
              <a:gd name="connsiteY58" fmla="*/ 313510 h 3683727"/>
              <a:gd name="connsiteX59" fmla="*/ 4480584 w 4545899"/>
              <a:gd name="connsiteY59" fmla="*/ 274322 h 3683727"/>
              <a:gd name="connsiteX60" fmla="*/ 4441396 w 4545899"/>
              <a:gd name="connsiteY60" fmla="*/ 235133 h 3683727"/>
              <a:gd name="connsiteX61" fmla="*/ 4415270 w 4545899"/>
              <a:gd name="connsiteY61" fmla="*/ 182882 h 3683727"/>
              <a:gd name="connsiteX62" fmla="*/ 4363019 w 4545899"/>
              <a:gd name="connsiteY62" fmla="*/ 143693 h 3683727"/>
              <a:gd name="connsiteX63" fmla="*/ 4336893 w 4545899"/>
              <a:gd name="connsiteY63" fmla="*/ 104504 h 3683727"/>
              <a:gd name="connsiteX64" fmla="*/ 4258516 w 4545899"/>
              <a:gd name="connsiteY64" fmla="*/ 65316 h 3683727"/>
              <a:gd name="connsiteX65" fmla="*/ 4219327 w 4545899"/>
              <a:gd name="connsiteY65" fmla="*/ 39190 h 3683727"/>
              <a:gd name="connsiteX66" fmla="*/ 4088699 w 4545899"/>
              <a:gd name="connsiteY66" fmla="*/ 13064 h 3683727"/>
              <a:gd name="connsiteX67" fmla="*/ 4049510 w 4545899"/>
              <a:gd name="connsiteY67" fmla="*/ 2 h 3683727"/>
              <a:gd name="connsiteX68" fmla="*/ 3905819 w 4545899"/>
              <a:gd name="connsiteY68" fmla="*/ 13064 h 3683727"/>
              <a:gd name="connsiteX69" fmla="*/ 3788253 w 4545899"/>
              <a:gd name="connsiteY69" fmla="*/ 104504 h 3683727"/>
              <a:gd name="connsiteX70" fmla="*/ 3749064 w 4545899"/>
              <a:gd name="connsiteY70" fmla="*/ 130630 h 3683727"/>
              <a:gd name="connsiteX71" fmla="*/ 3709876 w 4545899"/>
              <a:gd name="connsiteY71" fmla="*/ 169819 h 3683727"/>
              <a:gd name="connsiteX72" fmla="*/ 3631499 w 4545899"/>
              <a:gd name="connsiteY72" fmla="*/ 222070 h 3683727"/>
              <a:gd name="connsiteX73" fmla="*/ 3553122 w 4545899"/>
              <a:gd name="connsiteY73" fmla="*/ 300447 h 3683727"/>
              <a:gd name="connsiteX74" fmla="*/ 3461682 w 4545899"/>
              <a:gd name="connsiteY74" fmla="*/ 365762 h 3683727"/>
              <a:gd name="connsiteX75" fmla="*/ 3422493 w 4545899"/>
              <a:gd name="connsiteY75" fmla="*/ 391887 h 3683727"/>
              <a:gd name="connsiteX76" fmla="*/ 3344116 w 4545899"/>
              <a:gd name="connsiteY76" fmla="*/ 470264 h 3683727"/>
              <a:gd name="connsiteX77" fmla="*/ 3252676 w 4545899"/>
              <a:gd name="connsiteY77" fmla="*/ 561704 h 3683727"/>
              <a:gd name="connsiteX78" fmla="*/ 3213487 w 4545899"/>
              <a:gd name="connsiteY78" fmla="*/ 600893 h 3683727"/>
              <a:gd name="connsiteX79" fmla="*/ 3161236 w 4545899"/>
              <a:gd name="connsiteY79" fmla="*/ 640082 h 3683727"/>
              <a:gd name="connsiteX80" fmla="*/ 3122047 w 4545899"/>
              <a:gd name="connsiteY80" fmla="*/ 692333 h 3683727"/>
              <a:gd name="connsiteX81" fmla="*/ 3095922 w 4545899"/>
              <a:gd name="connsiteY81" fmla="*/ 731522 h 3683727"/>
              <a:gd name="connsiteX82" fmla="*/ 3043670 w 4545899"/>
              <a:gd name="connsiteY82" fmla="*/ 770710 h 3683727"/>
              <a:gd name="connsiteX83" fmla="*/ 2965293 w 4545899"/>
              <a:gd name="connsiteY83" fmla="*/ 875213 h 3683727"/>
              <a:gd name="connsiteX84" fmla="*/ 2899979 w 4545899"/>
              <a:gd name="connsiteY84" fmla="*/ 927464 h 3683727"/>
              <a:gd name="connsiteX85" fmla="*/ 2860790 w 4545899"/>
              <a:gd name="connsiteY85" fmla="*/ 979716 h 3683727"/>
              <a:gd name="connsiteX86" fmla="*/ 2821602 w 4545899"/>
              <a:gd name="connsiteY86" fmla="*/ 1005842 h 3683727"/>
              <a:gd name="connsiteX87" fmla="*/ 2769350 w 4545899"/>
              <a:gd name="connsiteY87" fmla="*/ 1071156 h 3683727"/>
              <a:gd name="connsiteX88" fmla="*/ 2743224 w 4545899"/>
              <a:gd name="connsiteY88" fmla="*/ 1110344 h 3683727"/>
              <a:gd name="connsiteX89" fmla="*/ 2704036 w 4545899"/>
              <a:gd name="connsiteY89" fmla="*/ 1136470 h 3683727"/>
              <a:gd name="connsiteX90" fmla="*/ 2599533 w 4545899"/>
              <a:gd name="connsiteY90" fmla="*/ 1227910 h 3683727"/>
              <a:gd name="connsiteX91" fmla="*/ 2573407 w 4545899"/>
              <a:gd name="connsiteY91" fmla="*/ 1267099 h 3683727"/>
              <a:gd name="connsiteX92" fmla="*/ 2534219 w 4545899"/>
              <a:gd name="connsiteY92" fmla="*/ 1280162 h 3683727"/>
              <a:gd name="connsiteX93" fmla="*/ 2481967 w 4545899"/>
              <a:gd name="connsiteY93" fmla="*/ 1332413 h 3683727"/>
              <a:gd name="connsiteX94" fmla="*/ 2455842 w 4545899"/>
              <a:gd name="connsiteY94" fmla="*/ 1371602 h 3683727"/>
              <a:gd name="connsiteX95" fmla="*/ 2364402 w 4545899"/>
              <a:gd name="connsiteY95" fmla="*/ 1423853 h 3683727"/>
              <a:gd name="connsiteX96" fmla="*/ 2312150 w 4545899"/>
              <a:gd name="connsiteY96" fmla="*/ 1476104 h 3683727"/>
              <a:gd name="connsiteX97" fmla="*/ 2259899 w 4545899"/>
              <a:gd name="connsiteY97" fmla="*/ 1541419 h 3683727"/>
              <a:gd name="connsiteX98" fmla="*/ 2155396 w 4545899"/>
              <a:gd name="connsiteY98" fmla="*/ 1619796 h 3683727"/>
              <a:gd name="connsiteX99" fmla="*/ 1998642 w 4545899"/>
              <a:gd name="connsiteY99" fmla="*/ 1737362 h 3683727"/>
              <a:gd name="connsiteX100" fmla="*/ 1946390 w 4545899"/>
              <a:gd name="connsiteY100" fmla="*/ 1776550 h 3683727"/>
              <a:gd name="connsiteX101" fmla="*/ 1907202 w 4545899"/>
              <a:gd name="connsiteY101" fmla="*/ 1802676 h 3683727"/>
              <a:gd name="connsiteX102" fmla="*/ 1828824 w 4545899"/>
              <a:gd name="connsiteY102" fmla="*/ 1867990 h 3683727"/>
              <a:gd name="connsiteX103" fmla="*/ 1776573 w 4545899"/>
              <a:gd name="connsiteY103" fmla="*/ 1907179 h 3683727"/>
              <a:gd name="connsiteX104" fmla="*/ 1737384 w 4545899"/>
              <a:gd name="connsiteY104" fmla="*/ 1933304 h 3683727"/>
              <a:gd name="connsiteX105" fmla="*/ 1619819 w 4545899"/>
              <a:gd name="connsiteY105" fmla="*/ 2024744 h 3683727"/>
              <a:gd name="connsiteX106" fmla="*/ 1554504 w 4545899"/>
              <a:gd name="connsiteY106" fmla="*/ 2076996 h 3683727"/>
              <a:gd name="connsiteX107" fmla="*/ 1515316 w 4545899"/>
              <a:gd name="connsiteY107" fmla="*/ 2116184 h 3683727"/>
              <a:gd name="connsiteX108" fmla="*/ 1463064 w 4545899"/>
              <a:gd name="connsiteY108" fmla="*/ 2129247 h 3683727"/>
              <a:gd name="connsiteX109" fmla="*/ 1384687 w 4545899"/>
              <a:gd name="connsiteY109" fmla="*/ 2207624 h 3683727"/>
              <a:gd name="connsiteX110" fmla="*/ 1293247 w 4545899"/>
              <a:gd name="connsiteY110" fmla="*/ 2272939 h 3683727"/>
              <a:gd name="connsiteX111" fmla="*/ 1254059 w 4545899"/>
              <a:gd name="connsiteY111" fmla="*/ 2312127 h 3683727"/>
              <a:gd name="connsiteX112" fmla="*/ 1201807 w 4545899"/>
              <a:gd name="connsiteY112" fmla="*/ 2351316 h 3683727"/>
              <a:gd name="connsiteX113" fmla="*/ 1123430 w 4545899"/>
              <a:gd name="connsiteY113" fmla="*/ 2416630 h 3683727"/>
              <a:gd name="connsiteX114" fmla="*/ 1071179 w 4545899"/>
              <a:gd name="connsiteY114" fmla="*/ 2455819 h 3683727"/>
              <a:gd name="connsiteX115" fmla="*/ 992802 w 4545899"/>
              <a:gd name="connsiteY115" fmla="*/ 2534196 h 3683727"/>
              <a:gd name="connsiteX116" fmla="*/ 953613 w 4545899"/>
              <a:gd name="connsiteY116" fmla="*/ 2547259 h 3683727"/>
              <a:gd name="connsiteX117" fmla="*/ 927487 w 4545899"/>
              <a:gd name="connsiteY117" fmla="*/ 2586447 h 3683727"/>
              <a:gd name="connsiteX118" fmla="*/ 836047 w 4545899"/>
              <a:gd name="connsiteY118" fmla="*/ 2651762 h 3683727"/>
              <a:gd name="connsiteX119" fmla="*/ 796859 w 4545899"/>
              <a:gd name="connsiteY119" fmla="*/ 2690950 h 3683727"/>
              <a:gd name="connsiteX120" fmla="*/ 718482 w 4545899"/>
              <a:gd name="connsiteY120" fmla="*/ 2743202 h 3683727"/>
              <a:gd name="connsiteX121" fmla="*/ 679293 w 4545899"/>
              <a:gd name="connsiteY121" fmla="*/ 2769327 h 3683727"/>
              <a:gd name="connsiteX122" fmla="*/ 600916 w 4545899"/>
              <a:gd name="connsiteY122" fmla="*/ 2834642 h 3683727"/>
              <a:gd name="connsiteX123" fmla="*/ 522539 w 4545899"/>
              <a:gd name="connsiteY123" fmla="*/ 2913019 h 3683727"/>
              <a:gd name="connsiteX124" fmla="*/ 483350 w 4545899"/>
              <a:gd name="connsiteY124" fmla="*/ 2952207 h 3683727"/>
              <a:gd name="connsiteX125" fmla="*/ 404973 w 4545899"/>
              <a:gd name="connsiteY125" fmla="*/ 3017522 h 3683727"/>
              <a:gd name="connsiteX126" fmla="*/ 365784 w 4545899"/>
              <a:gd name="connsiteY126" fmla="*/ 3043647 h 3683727"/>
              <a:gd name="connsiteX127" fmla="*/ 326596 w 4545899"/>
              <a:gd name="connsiteY127" fmla="*/ 3082836 h 3683727"/>
              <a:gd name="connsiteX128" fmla="*/ 300470 w 4545899"/>
              <a:gd name="connsiteY128" fmla="*/ 3122024 h 3683727"/>
              <a:gd name="connsiteX129" fmla="*/ 261282 w 4545899"/>
              <a:gd name="connsiteY129" fmla="*/ 3135087 h 3683727"/>
              <a:gd name="connsiteX130" fmla="*/ 222093 w 4545899"/>
              <a:gd name="connsiteY130" fmla="*/ 3174276 h 3683727"/>
              <a:gd name="connsiteX131" fmla="*/ 143716 w 4545899"/>
              <a:gd name="connsiteY131" fmla="*/ 3226527 h 3683727"/>
              <a:gd name="connsiteX132" fmla="*/ 104527 w 4545899"/>
              <a:gd name="connsiteY132" fmla="*/ 3265716 h 3683727"/>
              <a:gd name="connsiteX133" fmla="*/ 26150 w 4545899"/>
              <a:gd name="connsiteY133" fmla="*/ 3317967 h 3683727"/>
              <a:gd name="connsiteX134" fmla="*/ 24 w 4545899"/>
              <a:gd name="connsiteY134" fmla="*/ 3357156 h 3683727"/>
              <a:gd name="connsiteX135" fmla="*/ 26150 w 4545899"/>
              <a:gd name="connsiteY135" fmla="*/ 3474722 h 3683727"/>
              <a:gd name="connsiteX136" fmla="*/ 104527 w 4545899"/>
              <a:gd name="connsiteY136" fmla="*/ 3540036 h 3683727"/>
              <a:gd name="connsiteX137" fmla="*/ 130653 w 4545899"/>
              <a:gd name="connsiteY137" fmla="*/ 3579224 h 3683727"/>
              <a:gd name="connsiteX138" fmla="*/ 248219 w 4545899"/>
              <a:gd name="connsiteY138" fmla="*/ 3644539 h 3683727"/>
              <a:gd name="connsiteX139" fmla="*/ 300470 w 4545899"/>
              <a:gd name="connsiteY139" fmla="*/ 3670664 h 3683727"/>
              <a:gd name="connsiteX140" fmla="*/ 470287 w 4545899"/>
              <a:gd name="connsiteY140" fmla="*/ 3683727 h 3683727"/>
              <a:gd name="connsiteX141" fmla="*/ 587853 w 4545899"/>
              <a:gd name="connsiteY141" fmla="*/ 3670664 h 3683727"/>
              <a:gd name="connsiteX142" fmla="*/ 627042 w 4545899"/>
              <a:gd name="connsiteY142" fmla="*/ 3657602 h 3683727"/>
              <a:gd name="connsiteX143" fmla="*/ 705419 w 4545899"/>
              <a:gd name="connsiteY143" fmla="*/ 3644539 h 3683727"/>
              <a:gd name="connsiteX144" fmla="*/ 770733 w 4545899"/>
              <a:gd name="connsiteY144" fmla="*/ 3618413 h 3683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545899" h="3683727">
                <a:moveTo>
                  <a:pt x="457224" y="3618413"/>
                </a:moveTo>
                <a:cubicBezTo>
                  <a:pt x="513830" y="3614059"/>
                  <a:pt x="571133" y="3615216"/>
                  <a:pt x="627042" y="3605350"/>
                </a:cubicBezTo>
                <a:cubicBezTo>
                  <a:pt x="646219" y="3601966"/>
                  <a:pt x="660993" y="3585879"/>
                  <a:pt x="679293" y="3579224"/>
                </a:cubicBezTo>
                <a:cubicBezTo>
                  <a:pt x="757612" y="3550744"/>
                  <a:pt x="780851" y="3551654"/>
                  <a:pt x="862173" y="3540036"/>
                </a:cubicBezTo>
                <a:cubicBezTo>
                  <a:pt x="1034252" y="3482676"/>
                  <a:pt x="847433" y="3540422"/>
                  <a:pt x="1018927" y="3500847"/>
                </a:cubicBezTo>
                <a:cubicBezTo>
                  <a:pt x="1049815" y="3493719"/>
                  <a:pt x="1079479" y="3481850"/>
                  <a:pt x="1110367" y="3474722"/>
                </a:cubicBezTo>
                <a:cubicBezTo>
                  <a:pt x="1136175" y="3468766"/>
                  <a:pt x="1163049" y="3468083"/>
                  <a:pt x="1188744" y="3461659"/>
                </a:cubicBezTo>
                <a:cubicBezTo>
                  <a:pt x="1395752" y="3409907"/>
                  <a:pt x="1140412" y="3456652"/>
                  <a:pt x="1345499" y="3422470"/>
                </a:cubicBezTo>
                <a:cubicBezTo>
                  <a:pt x="1367270" y="3413761"/>
                  <a:pt x="1388568" y="3403759"/>
                  <a:pt x="1410813" y="3396344"/>
                </a:cubicBezTo>
                <a:cubicBezTo>
                  <a:pt x="1427845" y="3390667"/>
                  <a:pt x="1446254" y="3389586"/>
                  <a:pt x="1463064" y="3383282"/>
                </a:cubicBezTo>
                <a:cubicBezTo>
                  <a:pt x="1481297" y="3376445"/>
                  <a:pt x="1497417" y="3364827"/>
                  <a:pt x="1515316" y="3357156"/>
                </a:cubicBezTo>
                <a:cubicBezTo>
                  <a:pt x="1541554" y="3345911"/>
                  <a:pt x="1580238" y="3337659"/>
                  <a:pt x="1606756" y="3331030"/>
                </a:cubicBezTo>
                <a:cubicBezTo>
                  <a:pt x="1646117" y="3304789"/>
                  <a:pt x="1651785" y="3298669"/>
                  <a:pt x="1698196" y="3278779"/>
                </a:cubicBezTo>
                <a:cubicBezTo>
                  <a:pt x="1710852" y="3273355"/>
                  <a:pt x="1725068" y="3271874"/>
                  <a:pt x="1737384" y="3265716"/>
                </a:cubicBezTo>
                <a:cubicBezTo>
                  <a:pt x="1757907" y="3255454"/>
                  <a:pt x="1815017" y="3210264"/>
                  <a:pt x="1828824" y="3200402"/>
                </a:cubicBezTo>
                <a:cubicBezTo>
                  <a:pt x="1841599" y="3191277"/>
                  <a:pt x="1853971" y="3181297"/>
                  <a:pt x="1868013" y="3174276"/>
                </a:cubicBezTo>
                <a:cubicBezTo>
                  <a:pt x="1888986" y="3163789"/>
                  <a:pt x="1912829" y="3159538"/>
                  <a:pt x="1933327" y="3148150"/>
                </a:cubicBezTo>
                <a:cubicBezTo>
                  <a:pt x="1952359" y="3137577"/>
                  <a:pt x="1969049" y="3123131"/>
                  <a:pt x="1985579" y="3108962"/>
                </a:cubicBezTo>
                <a:cubicBezTo>
                  <a:pt x="1999605" y="3096940"/>
                  <a:pt x="2009101" y="3079564"/>
                  <a:pt x="2024767" y="3069773"/>
                </a:cubicBezTo>
                <a:cubicBezTo>
                  <a:pt x="2044651" y="3057345"/>
                  <a:pt x="2070112" y="3055936"/>
                  <a:pt x="2090082" y="3043647"/>
                </a:cubicBezTo>
                <a:cubicBezTo>
                  <a:pt x="2174872" y="2991468"/>
                  <a:pt x="2178314" y="2971764"/>
                  <a:pt x="2246836" y="2926082"/>
                </a:cubicBezTo>
                <a:cubicBezTo>
                  <a:pt x="2259899" y="2917373"/>
                  <a:pt x="2272711" y="2908277"/>
                  <a:pt x="2286024" y="2899956"/>
                </a:cubicBezTo>
                <a:cubicBezTo>
                  <a:pt x="2307555" y="2886499"/>
                  <a:pt x="2330678" y="2875525"/>
                  <a:pt x="2351339" y="2860767"/>
                </a:cubicBezTo>
                <a:cubicBezTo>
                  <a:pt x="2391738" y="2831911"/>
                  <a:pt x="2429553" y="2799597"/>
                  <a:pt x="2468904" y="2769327"/>
                </a:cubicBezTo>
                <a:cubicBezTo>
                  <a:pt x="2486161" y="2756053"/>
                  <a:pt x="2503971" y="2743505"/>
                  <a:pt x="2521156" y="2730139"/>
                </a:cubicBezTo>
                <a:cubicBezTo>
                  <a:pt x="2543164" y="2713022"/>
                  <a:pt x="2560583" y="2688242"/>
                  <a:pt x="2586470" y="2677887"/>
                </a:cubicBezTo>
                <a:cubicBezTo>
                  <a:pt x="2664131" y="2646823"/>
                  <a:pt x="2707041" y="2633681"/>
                  <a:pt x="2782413" y="2573384"/>
                </a:cubicBezTo>
                <a:cubicBezTo>
                  <a:pt x="2833605" y="2532430"/>
                  <a:pt x="2839384" y="2524714"/>
                  <a:pt x="2886916" y="2495007"/>
                </a:cubicBezTo>
                <a:cubicBezTo>
                  <a:pt x="2929673" y="2468284"/>
                  <a:pt x="3024187" y="2414913"/>
                  <a:pt x="3056733" y="2390504"/>
                </a:cubicBezTo>
                <a:cubicBezTo>
                  <a:pt x="3079163" y="2373682"/>
                  <a:pt x="3121431" y="2340471"/>
                  <a:pt x="3148173" y="2325190"/>
                </a:cubicBezTo>
                <a:cubicBezTo>
                  <a:pt x="3165080" y="2315529"/>
                  <a:pt x="3184578" y="2310382"/>
                  <a:pt x="3200424" y="2299064"/>
                </a:cubicBezTo>
                <a:cubicBezTo>
                  <a:pt x="3215457" y="2288326"/>
                  <a:pt x="3224580" y="2270614"/>
                  <a:pt x="3239613" y="2259876"/>
                </a:cubicBezTo>
                <a:cubicBezTo>
                  <a:pt x="3329051" y="2195992"/>
                  <a:pt x="3257001" y="2269333"/>
                  <a:pt x="3331053" y="2207624"/>
                </a:cubicBezTo>
                <a:cubicBezTo>
                  <a:pt x="3345245" y="2195798"/>
                  <a:pt x="3354871" y="2178683"/>
                  <a:pt x="3370242" y="2168436"/>
                </a:cubicBezTo>
                <a:cubicBezTo>
                  <a:pt x="3381699" y="2160798"/>
                  <a:pt x="3397393" y="2162060"/>
                  <a:pt x="3409430" y="2155373"/>
                </a:cubicBezTo>
                <a:cubicBezTo>
                  <a:pt x="3436878" y="2140124"/>
                  <a:pt x="3461681" y="2120539"/>
                  <a:pt x="3487807" y="2103122"/>
                </a:cubicBezTo>
                <a:cubicBezTo>
                  <a:pt x="3500870" y="2094413"/>
                  <a:pt x="3514737" y="2086804"/>
                  <a:pt x="3526996" y="2076996"/>
                </a:cubicBezTo>
                <a:cubicBezTo>
                  <a:pt x="3669883" y="1962685"/>
                  <a:pt x="3611227" y="2003424"/>
                  <a:pt x="3696813" y="1946367"/>
                </a:cubicBezTo>
                <a:cubicBezTo>
                  <a:pt x="3755877" y="1857773"/>
                  <a:pt x="3679650" y="1963530"/>
                  <a:pt x="3788253" y="1854927"/>
                </a:cubicBezTo>
                <a:cubicBezTo>
                  <a:pt x="3799354" y="1843826"/>
                  <a:pt x="3803278" y="1826840"/>
                  <a:pt x="3814379" y="1815739"/>
                </a:cubicBezTo>
                <a:cubicBezTo>
                  <a:pt x="3825480" y="1804638"/>
                  <a:pt x="3842466" y="1800714"/>
                  <a:pt x="3853567" y="1789613"/>
                </a:cubicBezTo>
                <a:cubicBezTo>
                  <a:pt x="3868962" y="1774218"/>
                  <a:pt x="3877361" y="1752757"/>
                  <a:pt x="3892756" y="1737362"/>
                </a:cubicBezTo>
                <a:cubicBezTo>
                  <a:pt x="3903857" y="1726261"/>
                  <a:pt x="3921442" y="1722905"/>
                  <a:pt x="3931944" y="1711236"/>
                </a:cubicBezTo>
                <a:cubicBezTo>
                  <a:pt x="4039257" y="1592000"/>
                  <a:pt x="3979931" y="1640818"/>
                  <a:pt x="4049510" y="1541419"/>
                </a:cubicBezTo>
                <a:cubicBezTo>
                  <a:pt x="4065499" y="1518578"/>
                  <a:pt x="4084345" y="1497876"/>
                  <a:pt x="4101762" y="1476104"/>
                </a:cubicBezTo>
                <a:cubicBezTo>
                  <a:pt x="4106116" y="1463041"/>
                  <a:pt x="4108666" y="1449232"/>
                  <a:pt x="4114824" y="1436916"/>
                </a:cubicBezTo>
                <a:cubicBezTo>
                  <a:pt x="4121845" y="1422874"/>
                  <a:pt x="4131716" y="1410424"/>
                  <a:pt x="4140950" y="1397727"/>
                </a:cubicBezTo>
                <a:cubicBezTo>
                  <a:pt x="4166561" y="1362512"/>
                  <a:pt x="4193201" y="1328058"/>
                  <a:pt x="4219327" y="1293224"/>
                </a:cubicBezTo>
                <a:cubicBezTo>
                  <a:pt x="4232390" y="1275807"/>
                  <a:pt x="4248779" y="1260446"/>
                  <a:pt x="4258516" y="1240973"/>
                </a:cubicBezTo>
                <a:cubicBezTo>
                  <a:pt x="4355052" y="1047905"/>
                  <a:pt x="4205123" y="1339968"/>
                  <a:pt x="4323830" y="1136470"/>
                </a:cubicBezTo>
                <a:cubicBezTo>
                  <a:pt x="4343454" y="1102829"/>
                  <a:pt x="4352714" y="1063124"/>
                  <a:pt x="4376082" y="1031967"/>
                </a:cubicBezTo>
                <a:cubicBezTo>
                  <a:pt x="4389145" y="1014550"/>
                  <a:pt x="4403731" y="998178"/>
                  <a:pt x="4415270" y="979716"/>
                </a:cubicBezTo>
                <a:cubicBezTo>
                  <a:pt x="4472582" y="888017"/>
                  <a:pt x="4405879" y="962981"/>
                  <a:pt x="4480584" y="888276"/>
                </a:cubicBezTo>
                <a:cubicBezTo>
                  <a:pt x="4484938" y="875213"/>
                  <a:pt x="4488223" y="861743"/>
                  <a:pt x="4493647" y="849087"/>
                </a:cubicBezTo>
                <a:cubicBezTo>
                  <a:pt x="4501318" y="831189"/>
                  <a:pt x="4514177" y="815488"/>
                  <a:pt x="4519773" y="796836"/>
                </a:cubicBezTo>
                <a:cubicBezTo>
                  <a:pt x="4527384" y="771467"/>
                  <a:pt x="4527090" y="744314"/>
                  <a:pt x="4532836" y="718459"/>
                </a:cubicBezTo>
                <a:cubicBezTo>
                  <a:pt x="4535823" y="705017"/>
                  <a:pt x="4541545" y="692333"/>
                  <a:pt x="4545899" y="679270"/>
                </a:cubicBezTo>
                <a:cubicBezTo>
                  <a:pt x="4541545" y="583476"/>
                  <a:pt x="4540483" y="487475"/>
                  <a:pt x="4532836" y="391887"/>
                </a:cubicBezTo>
                <a:cubicBezTo>
                  <a:pt x="4529709" y="352801"/>
                  <a:pt x="4510421" y="347057"/>
                  <a:pt x="4493647" y="313510"/>
                </a:cubicBezTo>
                <a:cubicBezTo>
                  <a:pt x="4487489" y="301194"/>
                  <a:pt x="4488222" y="285779"/>
                  <a:pt x="4480584" y="274322"/>
                </a:cubicBezTo>
                <a:cubicBezTo>
                  <a:pt x="4470337" y="258951"/>
                  <a:pt x="4452134" y="250166"/>
                  <a:pt x="4441396" y="235133"/>
                </a:cubicBezTo>
                <a:cubicBezTo>
                  <a:pt x="4430078" y="219287"/>
                  <a:pt x="4427943" y="197667"/>
                  <a:pt x="4415270" y="182882"/>
                </a:cubicBezTo>
                <a:cubicBezTo>
                  <a:pt x="4401101" y="166352"/>
                  <a:pt x="4378414" y="159088"/>
                  <a:pt x="4363019" y="143693"/>
                </a:cubicBezTo>
                <a:cubicBezTo>
                  <a:pt x="4351918" y="132592"/>
                  <a:pt x="4347995" y="115605"/>
                  <a:pt x="4336893" y="104504"/>
                </a:cubicBezTo>
                <a:cubicBezTo>
                  <a:pt x="4299458" y="67070"/>
                  <a:pt x="4301011" y="86564"/>
                  <a:pt x="4258516" y="65316"/>
                </a:cubicBezTo>
                <a:cubicBezTo>
                  <a:pt x="4244474" y="58295"/>
                  <a:pt x="4233369" y="46211"/>
                  <a:pt x="4219327" y="39190"/>
                </a:cubicBezTo>
                <a:cubicBezTo>
                  <a:pt x="4182848" y="20950"/>
                  <a:pt x="4122398" y="17878"/>
                  <a:pt x="4088699" y="13064"/>
                </a:cubicBezTo>
                <a:cubicBezTo>
                  <a:pt x="4075636" y="8710"/>
                  <a:pt x="4063280" y="2"/>
                  <a:pt x="4049510" y="2"/>
                </a:cubicBezTo>
                <a:cubicBezTo>
                  <a:pt x="4001416" y="2"/>
                  <a:pt x="3951959" y="-507"/>
                  <a:pt x="3905819" y="13064"/>
                </a:cubicBezTo>
                <a:cubicBezTo>
                  <a:pt x="3844595" y="31071"/>
                  <a:pt x="3830510" y="69290"/>
                  <a:pt x="3788253" y="104504"/>
                </a:cubicBezTo>
                <a:cubicBezTo>
                  <a:pt x="3776192" y="114555"/>
                  <a:pt x="3761125" y="120579"/>
                  <a:pt x="3749064" y="130630"/>
                </a:cubicBezTo>
                <a:cubicBezTo>
                  <a:pt x="3734872" y="142457"/>
                  <a:pt x="3724458" y="158477"/>
                  <a:pt x="3709876" y="169819"/>
                </a:cubicBezTo>
                <a:cubicBezTo>
                  <a:pt x="3685091" y="189096"/>
                  <a:pt x="3653702" y="199867"/>
                  <a:pt x="3631499" y="222070"/>
                </a:cubicBezTo>
                <a:cubicBezTo>
                  <a:pt x="3605373" y="248196"/>
                  <a:pt x="3583864" y="279952"/>
                  <a:pt x="3553122" y="300447"/>
                </a:cubicBezTo>
                <a:cubicBezTo>
                  <a:pt x="3460746" y="362031"/>
                  <a:pt x="3575128" y="284730"/>
                  <a:pt x="3461682" y="365762"/>
                </a:cubicBezTo>
                <a:cubicBezTo>
                  <a:pt x="3448907" y="374887"/>
                  <a:pt x="3434227" y="381457"/>
                  <a:pt x="3422493" y="391887"/>
                </a:cubicBezTo>
                <a:cubicBezTo>
                  <a:pt x="3394878" y="416433"/>
                  <a:pt x="3370242" y="444138"/>
                  <a:pt x="3344116" y="470264"/>
                </a:cubicBezTo>
                <a:lnTo>
                  <a:pt x="3252676" y="561704"/>
                </a:lnTo>
                <a:cubicBezTo>
                  <a:pt x="3239613" y="574767"/>
                  <a:pt x="3228266" y="589809"/>
                  <a:pt x="3213487" y="600893"/>
                </a:cubicBezTo>
                <a:cubicBezTo>
                  <a:pt x="3196070" y="613956"/>
                  <a:pt x="3176631" y="624687"/>
                  <a:pt x="3161236" y="640082"/>
                </a:cubicBezTo>
                <a:cubicBezTo>
                  <a:pt x="3145841" y="655477"/>
                  <a:pt x="3134701" y="674617"/>
                  <a:pt x="3122047" y="692333"/>
                </a:cubicBezTo>
                <a:cubicBezTo>
                  <a:pt x="3112922" y="705108"/>
                  <a:pt x="3107023" y="720421"/>
                  <a:pt x="3095922" y="731522"/>
                </a:cubicBezTo>
                <a:cubicBezTo>
                  <a:pt x="3080527" y="746917"/>
                  <a:pt x="3061087" y="757647"/>
                  <a:pt x="3043670" y="770710"/>
                </a:cubicBezTo>
                <a:cubicBezTo>
                  <a:pt x="3019551" y="806888"/>
                  <a:pt x="2996322" y="844184"/>
                  <a:pt x="2965293" y="875213"/>
                </a:cubicBezTo>
                <a:cubicBezTo>
                  <a:pt x="2945578" y="894928"/>
                  <a:pt x="2919694" y="907749"/>
                  <a:pt x="2899979" y="927464"/>
                </a:cubicBezTo>
                <a:cubicBezTo>
                  <a:pt x="2884584" y="942859"/>
                  <a:pt x="2876185" y="964321"/>
                  <a:pt x="2860790" y="979716"/>
                </a:cubicBezTo>
                <a:cubicBezTo>
                  <a:pt x="2849689" y="990817"/>
                  <a:pt x="2832703" y="994741"/>
                  <a:pt x="2821602" y="1005842"/>
                </a:cubicBezTo>
                <a:cubicBezTo>
                  <a:pt x="2801887" y="1025557"/>
                  <a:pt x="2786079" y="1048851"/>
                  <a:pt x="2769350" y="1071156"/>
                </a:cubicBezTo>
                <a:cubicBezTo>
                  <a:pt x="2759930" y="1083716"/>
                  <a:pt x="2754325" y="1099243"/>
                  <a:pt x="2743224" y="1110344"/>
                </a:cubicBezTo>
                <a:cubicBezTo>
                  <a:pt x="2732123" y="1121445"/>
                  <a:pt x="2715137" y="1125369"/>
                  <a:pt x="2704036" y="1136470"/>
                </a:cubicBezTo>
                <a:cubicBezTo>
                  <a:pt x="2607413" y="1233093"/>
                  <a:pt x="2699215" y="1178068"/>
                  <a:pt x="2599533" y="1227910"/>
                </a:cubicBezTo>
                <a:cubicBezTo>
                  <a:pt x="2590824" y="1240973"/>
                  <a:pt x="2585666" y="1257291"/>
                  <a:pt x="2573407" y="1267099"/>
                </a:cubicBezTo>
                <a:cubicBezTo>
                  <a:pt x="2562655" y="1275701"/>
                  <a:pt x="2543955" y="1270426"/>
                  <a:pt x="2534219" y="1280162"/>
                </a:cubicBezTo>
                <a:cubicBezTo>
                  <a:pt x="2464551" y="1349830"/>
                  <a:pt x="2586470" y="1297579"/>
                  <a:pt x="2481967" y="1332413"/>
                </a:cubicBezTo>
                <a:cubicBezTo>
                  <a:pt x="2473259" y="1345476"/>
                  <a:pt x="2466943" y="1360501"/>
                  <a:pt x="2455842" y="1371602"/>
                </a:cubicBezTo>
                <a:cubicBezTo>
                  <a:pt x="2416302" y="1411142"/>
                  <a:pt x="2409238" y="1408907"/>
                  <a:pt x="2364402" y="1423853"/>
                </a:cubicBezTo>
                <a:cubicBezTo>
                  <a:pt x="2346985" y="1441270"/>
                  <a:pt x="2328514" y="1457694"/>
                  <a:pt x="2312150" y="1476104"/>
                </a:cubicBezTo>
                <a:cubicBezTo>
                  <a:pt x="2293627" y="1496943"/>
                  <a:pt x="2280452" y="1522579"/>
                  <a:pt x="2259899" y="1541419"/>
                </a:cubicBezTo>
                <a:cubicBezTo>
                  <a:pt x="2227801" y="1570842"/>
                  <a:pt x="2190230" y="1593670"/>
                  <a:pt x="2155396" y="1619796"/>
                </a:cubicBezTo>
                <a:lnTo>
                  <a:pt x="1998642" y="1737362"/>
                </a:lnTo>
                <a:cubicBezTo>
                  <a:pt x="1981225" y="1750425"/>
                  <a:pt x="1964505" y="1764473"/>
                  <a:pt x="1946390" y="1776550"/>
                </a:cubicBezTo>
                <a:cubicBezTo>
                  <a:pt x="1933327" y="1785259"/>
                  <a:pt x="1918303" y="1791575"/>
                  <a:pt x="1907202" y="1802676"/>
                </a:cubicBezTo>
                <a:cubicBezTo>
                  <a:pt x="1836028" y="1873850"/>
                  <a:pt x="1903671" y="1843041"/>
                  <a:pt x="1828824" y="1867990"/>
                </a:cubicBezTo>
                <a:cubicBezTo>
                  <a:pt x="1811407" y="1881053"/>
                  <a:pt x="1794289" y="1894525"/>
                  <a:pt x="1776573" y="1907179"/>
                </a:cubicBezTo>
                <a:cubicBezTo>
                  <a:pt x="1763798" y="1916304"/>
                  <a:pt x="1749944" y="1923884"/>
                  <a:pt x="1737384" y="1933304"/>
                </a:cubicBezTo>
                <a:cubicBezTo>
                  <a:pt x="1697667" y="1963092"/>
                  <a:pt x="1658857" y="1994071"/>
                  <a:pt x="1619819" y="2024744"/>
                </a:cubicBezTo>
                <a:cubicBezTo>
                  <a:pt x="1597895" y="2041970"/>
                  <a:pt x="1574219" y="2057281"/>
                  <a:pt x="1554504" y="2076996"/>
                </a:cubicBezTo>
                <a:cubicBezTo>
                  <a:pt x="1541441" y="2090059"/>
                  <a:pt x="1531355" y="2107019"/>
                  <a:pt x="1515316" y="2116184"/>
                </a:cubicBezTo>
                <a:cubicBezTo>
                  <a:pt x="1499728" y="2125091"/>
                  <a:pt x="1480481" y="2124893"/>
                  <a:pt x="1463064" y="2129247"/>
                </a:cubicBezTo>
                <a:cubicBezTo>
                  <a:pt x="1436938" y="2155373"/>
                  <a:pt x="1415429" y="2187129"/>
                  <a:pt x="1384687" y="2207624"/>
                </a:cubicBezTo>
                <a:cubicBezTo>
                  <a:pt x="1353675" y="2228299"/>
                  <a:pt x="1321599" y="2248637"/>
                  <a:pt x="1293247" y="2272939"/>
                </a:cubicBezTo>
                <a:cubicBezTo>
                  <a:pt x="1279221" y="2284961"/>
                  <a:pt x="1268085" y="2300105"/>
                  <a:pt x="1254059" y="2312127"/>
                </a:cubicBezTo>
                <a:cubicBezTo>
                  <a:pt x="1237529" y="2326296"/>
                  <a:pt x="1218337" y="2337147"/>
                  <a:pt x="1201807" y="2351316"/>
                </a:cubicBezTo>
                <a:cubicBezTo>
                  <a:pt x="1079820" y="2455876"/>
                  <a:pt x="1238923" y="2334134"/>
                  <a:pt x="1123430" y="2416630"/>
                </a:cubicBezTo>
                <a:cubicBezTo>
                  <a:pt x="1105714" y="2429284"/>
                  <a:pt x="1087362" y="2441255"/>
                  <a:pt x="1071179" y="2455819"/>
                </a:cubicBezTo>
                <a:cubicBezTo>
                  <a:pt x="1043716" y="2480536"/>
                  <a:pt x="1027853" y="2522512"/>
                  <a:pt x="992802" y="2534196"/>
                </a:cubicBezTo>
                <a:lnTo>
                  <a:pt x="953613" y="2547259"/>
                </a:lnTo>
                <a:cubicBezTo>
                  <a:pt x="944904" y="2560322"/>
                  <a:pt x="938588" y="2575346"/>
                  <a:pt x="927487" y="2586447"/>
                </a:cubicBezTo>
                <a:cubicBezTo>
                  <a:pt x="880422" y="2633512"/>
                  <a:pt x="880554" y="2614673"/>
                  <a:pt x="836047" y="2651762"/>
                </a:cubicBezTo>
                <a:cubicBezTo>
                  <a:pt x="821855" y="2663588"/>
                  <a:pt x="811441" y="2679608"/>
                  <a:pt x="796859" y="2690950"/>
                </a:cubicBezTo>
                <a:cubicBezTo>
                  <a:pt x="772074" y="2710227"/>
                  <a:pt x="744608" y="2725785"/>
                  <a:pt x="718482" y="2743202"/>
                </a:cubicBezTo>
                <a:lnTo>
                  <a:pt x="679293" y="2769327"/>
                </a:lnTo>
                <a:cubicBezTo>
                  <a:pt x="619459" y="2859078"/>
                  <a:pt x="695620" y="2758878"/>
                  <a:pt x="600916" y="2834642"/>
                </a:cubicBezTo>
                <a:cubicBezTo>
                  <a:pt x="572065" y="2857723"/>
                  <a:pt x="548665" y="2886893"/>
                  <a:pt x="522539" y="2913019"/>
                </a:cubicBezTo>
                <a:cubicBezTo>
                  <a:pt x="509476" y="2926082"/>
                  <a:pt x="498721" y="2941959"/>
                  <a:pt x="483350" y="2952207"/>
                </a:cubicBezTo>
                <a:cubicBezTo>
                  <a:pt x="386042" y="3017080"/>
                  <a:pt x="505566" y="2933696"/>
                  <a:pt x="404973" y="3017522"/>
                </a:cubicBezTo>
                <a:cubicBezTo>
                  <a:pt x="392912" y="3027573"/>
                  <a:pt x="377845" y="3033596"/>
                  <a:pt x="365784" y="3043647"/>
                </a:cubicBezTo>
                <a:cubicBezTo>
                  <a:pt x="351592" y="3055474"/>
                  <a:pt x="338423" y="3068644"/>
                  <a:pt x="326596" y="3082836"/>
                </a:cubicBezTo>
                <a:cubicBezTo>
                  <a:pt x="316545" y="3094897"/>
                  <a:pt x="312729" y="3112217"/>
                  <a:pt x="300470" y="3122024"/>
                </a:cubicBezTo>
                <a:cubicBezTo>
                  <a:pt x="289718" y="3130626"/>
                  <a:pt x="274345" y="3130733"/>
                  <a:pt x="261282" y="3135087"/>
                </a:cubicBezTo>
                <a:cubicBezTo>
                  <a:pt x="248219" y="3148150"/>
                  <a:pt x="236675" y="3162934"/>
                  <a:pt x="222093" y="3174276"/>
                </a:cubicBezTo>
                <a:cubicBezTo>
                  <a:pt x="197308" y="3193553"/>
                  <a:pt x="165919" y="3204324"/>
                  <a:pt x="143716" y="3226527"/>
                </a:cubicBezTo>
                <a:cubicBezTo>
                  <a:pt x="130653" y="3239590"/>
                  <a:pt x="119109" y="3254374"/>
                  <a:pt x="104527" y="3265716"/>
                </a:cubicBezTo>
                <a:cubicBezTo>
                  <a:pt x="79742" y="3284993"/>
                  <a:pt x="26150" y="3317967"/>
                  <a:pt x="26150" y="3317967"/>
                </a:cubicBezTo>
                <a:cubicBezTo>
                  <a:pt x="17441" y="3331030"/>
                  <a:pt x="1758" y="3341552"/>
                  <a:pt x="24" y="3357156"/>
                </a:cubicBezTo>
                <a:cubicBezTo>
                  <a:pt x="-653" y="3363252"/>
                  <a:pt x="13032" y="3455045"/>
                  <a:pt x="26150" y="3474722"/>
                </a:cubicBezTo>
                <a:cubicBezTo>
                  <a:pt x="46264" y="3504893"/>
                  <a:pt x="75613" y="3520759"/>
                  <a:pt x="104527" y="3540036"/>
                </a:cubicBezTo>
                <a:cubicBezTo>
                  <a:pt x="113236" y="3553099"/>
                  <a:pt x="118838" y="3568886"/>
                  <a:pt x="130653" y="3579224"/>
                </a:cubicBezTo>
                <a:cubicBezTo>
                  <a:pt x="212120" y="3650507"/>
                  <a:pt x="182911" y="3616550"/>
                  <a:pt x="248219" y="3644539"/>
                </a:cubicBezTo>
                <a:cubicBezTo>
                  <a:pt x="266117" y="3652210"/>
                  <a:pt x="281294" y="3667280"/>
                  <a:pt x="300470" y="3670664"/>
                </a:cubicBezTo>
                <a:cubicBezTo>
                  <a:pt x="356379" y="3680530"/>
                  <a:pt x="413681" y="3679373"/>
                  <a:pt x="470287" y="3683727"/>
                </a:cubicBezTo>
                <a:cubicBezTo>
                  <a:pt x="509476" y="3679373"/>
                  <a:pt x="548960" y="3677146"/>
                  <a:pt x="587853" y="3670664"/>
                </a:cubicBezTo>
                <a:cubicBezTo>
                  <a:pt x="601435" y="3668400"/>
                  <a:pt x="613600" y="3660589"/>
                  <a:pt x="627042" y="3657602"/>
                </a:cubicBezTo>
                <a:cubicBezTo>
                  <a:pt x="652897" y="3651857"/>
                  <a:pt x="679293" y="3648893"/>
                  <a:pt x="705419" y="3644539"/>
                </a:cubicBezTo>
                <a:cubicBezTo>
                  <a:pt x="753844" y="3628397"/>
                  <a:pt x="732291" y="3637634"/>
                  <a:pt x="770733" y="361841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658982" y="4794068"/>
            <a:ext cx="143691" cy="1436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5074918" y="3333205"/>
            <a:ext cx="143691" cy="1436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925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 </a:t>
            </a:r>
            <a:r>
              <a:rPr lang="en-US" dirty="0" smtClean="0"/>
              <a:t>Example</a:t>
            </a:r>
            <a:endParaRPr lang="en-US" dirty="0"/>
          </a:p>
        </p:txBody>
      </p:sp>
      <p:cxnSp>
        <p:nvCxnSpPr>
          <p:cNvPr id="7" name="Straight Arrow Connector 6"/>
          <p:cNvCxnSpPr/>
          <p:nvPr/>
        </p:nvCxnSpPr>
        <p:spPr>
          <a:xfrm>
            <a:off x="1058091" y="5799908"/>
            <a:ext cx="657061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9" name="Straight Arrow Connector 8"/>
          <p:cNvCxnSpPr/>
          <p:nvPr/>
        </p:nvCxnSpPr>
        <p:spPr>
          <a:xfrm flipV="1">
            <a:off x="1058091" y="1645919"/>
            <a:ext cx="0" cy="415398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1423851" y="5042263"/>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26767" y="4541520"/>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878872" y="5338354"/>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473234" y="5179422"/>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00056" y="2965269"/>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651863" y="2151018"/>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971902" y="2473236"/>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0422" y="2606041"/>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658982" y="4794068"/>
            <a:ext cx="143691" cy="1436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5074918" y="3333205"/>
            <a:ext cx="143691" cy="1436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414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 </a:t>
            </a:r>
            <a:r>
              <a:rPr lang="en-US" dirty="0" smtClean="0"/>
              <a:t>Example</a:t>
            </a:r>
            <a:endParaRPr lang="en-US" dirty="0"/>
          </a:p>
        </p:txBody>
      </p:sp>
      <p:cxnSp>
        <p:nvCxnSpPr>
          <p:cNvPr id="7" name="Straight Arrow Connector 6"/>
          <p:cNvCxnSpPr/>
          <p:nvPr/>
        </p:nvCxnSpPr>
        <p:spPr>
          <a:xfrm>
            <a:off x="1058091" y="5799908"/>
            <a:ext cx="657061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9" name="Straight Arrow Connector 8"/>
          <p:cNvCxnSpPr/>
          <p:nvPr/>
        </p:nvCxnSpPr>
        <p:spPr>
          <a:xfrm flipV="1">
            <a:off x="1058091" y="1645919"/>
            <a:ext cx="0" cy="415398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1423851" y="5042263"/>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26767" y="4541520"/>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878872" y="5338354"/>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473234" y="5179422"/>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00056" y="2965269"/>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651863" y="2151018"/>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971902" y="2473236"/>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0422" y="2606041"/>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658982" y="4794068"/>
            <a:ext cx="143691" cy="1436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5074918" y="3333205"/>
            <a:ext cx="143691" cy="1436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Freeform 2"/>
          <p:cNvSpPr/>
          <p:nvPr/>
        </p:nvSpPr>
        <p:spPr>
          <a:xfrm>
            <a:off x="1122304" y="4323806"/>
            <a:ext cx="1869090" cy="1632857"/>
          </a:xfrm>
          <a:custGeom>
            <a:avLst/>
            <a:gdLst>
              <a:gd name="connsiteX0" fmla="*/ 1176759 w 1869090"/>
              <a:gd name="connsiteY0" fmla="*/ 26125 h 1632857"/>
              <a:gd name="connsiteX1" fmla="*/ 615056 w 1869090"/>
              <a:gd name="connsiteY1" fmla="*/ 39188 h 1632857"/>
              <a:gd name="connsiteX2" fmla="*/ 549742 w 1869090"/>
              <a:gd name="connsiteY2" fmla="*/ 52251 h 1632857"/>
              <a:gd name="connsiteX3" fmla="*/ 406050 w 1869090"/>
              <a:gd name="connsiteY3" fmla="*/ 104503 h 1632857"/>
              <a:gd name="connsiteX4" fmla="*/ 366862 w 1869090"/>
              <a:gd name="connsiteY4" fmla="*/ 130628 h 1632857"/>
              <a:gd name="connsiteX5" fmla="*/ 223170 w 1869090"/>
              <a:gd name="connsiteY5" fmla="*/ 169817 h 1632857"/>
              <a:gd name="connsiteX6" fmla="*/ 157856 w 1869090"/>
              <a:gd name="connsiteY6" fmla="*/ 209005 h 1632857"/>
              <a:gd name="connsiteX7" fmla="*/ 79479 w 1869090"/>
              <a:gd name="connsiteY7" fmla="*/ 300445 h 1632857"/>
              <a:gd name="connsiteX8" fmla="*/ 53353 w 1869090"/>
              <a:gd name="connsiteY8" fmla="*/ 352697 h 1632857"/>
              <a:gd name="connsiteX9" fmla="*/ 27227 w 1869090"/>
              <a:gd name="connsiteY9" fmla="*/ 470263 h 1632857"/>
              <a:gd name="connsiteX10" fmla="*/ 14165 w 1869090"/>
              <a:gd name="connsiteY10" fmla="*/ 509451 h 1632857"/>
              <a:gd name="connsiteX11" fmla="*/ 14165 w 1869090"/>
              <a:gd name="connsiteY11" fmla="*/ 927463 h 1632857"/>
              <a:gd name="connsiteX12" fmla="*/ 53353 w 1869090"/>
              <a:gd name="connsiteY12" fmla="*/ 1097280 h 1632857"/>
              <a:gd name="connsiteX13" fmla="*/ 79479 w 1869090"/>
              <a:gd name="connsiteY13" fmla="*/ 1162594 h 1632857"/>
              <a:gd name="connsiteX14" fmla="*/ 105605 w 1869090"/>
              <a:gd name="connsiteY14" fmla="*/ 1201783 h 1632857"/>
              <a:gd name="connsiteX15" fmla="*/ 170919 w 1869090"/>
              <a:gd name="connsiteY15" fmla="*/ 1293223 h 1632857"/>
              <a:gd name="connsiteX16" fmla="*/ 262359 w 1869090"/>
              <a:gd name="connsiteY16" fmla="*/ 1384663 h 1632857"/>
              <a:gd name="connsiteX17" fmla="*/ 314610 w 1869090"/>
              <a:gd name="connsiteY17" fmla="*/ 1436914 h 1632857"/>
              <a:gd name="connsiteX18" fmla="*/ 366862 w 1869090"/>
              <a:gd name="connsiteY18" fmla="*/ 1449977 h 1632857"/>
              <a:gd name="connsiteX19" fmla="*/ 484427 w 1869090"/>
              <a:gd name="connsiteY19" fmla="*/ 1541417 h 1632857"/>
              <a:gd name="connsiteX20" fmla="*/ 536679 w 1869090"/>
              <a:gd name="connsiteY20" fmla="*/ 1554480 h 1632857"/>
              <a:gd name="connsiteX21" fmla="*/ 575867 w 1869090"/>
              <a:gd name="connsiteY21" fmla="*/ 1567543 h 1632857"/>
              <a:gd name="connsiteX22" fmla="*/ 628119 w 1869090"/>
              <a:gd name="connsiteY22" fmla="*/ 1580605 h 1632857"/>
              <a:gd name="connsiteX23" fmla="*/ 758747 w 1869090"/>
              <a:gd name="connsiteY23" fmla="*/ 1619794 h 1632857"/>
              <a:gd name="connsiteX24" fmla="*/ 941627 w 1869090"/>
              <a:gd name="connsiteY24" fmla="*/ 1632857 h 1632857"/>
              <a:gd name="connsiteX25" fmla="*/ 1229010 w 1869090"/>
              <a:gd name="connsiteY25" fmla="*/ 1619794 h 1632857"/>
              <a:gd name="connsiteX26" fmla="*/ 1268199 w 1869090"/>
              <a:gd name="connsiteY26" fmla="*/ 1606731 h 1632857"/>
              <a:gd name="connsiteX27" fmla="*/ 1333513 w 1869090"/>
              <a:gd name="connsiteY27" fmla="*/ 1593668 h 1632857"/>
              <a:gd name="connsiteX28" fmla="*/ 1372702 w 1869090"/>
              <a:gd name="connsiteY28" fmla="*/ 1567543 h 1632857"/>
              <a:gd name="connsiteX29" fmla="*/ 1477205 w 1869090"/>
              <a:gd name="connsiteY29" fmla="*/ 1515291 h 1632857"/>
              <a:gd name="connsiteX30" fmla="*/ 1516393 w 1869090"/>
              <a:gd name="connsiteY30" fmla="*/ 1476103 h 1632857"/>
              <a:gd name="connsiteX31" fmla="*/ 1555582 w 1869090"/>
              <a:gd name="connsiteY31" fmla="*/ 1449977 h 1632857"/>
              <a:gd name="connsiteX32" fmla="*/ 1633959 w 1869090"/>
              <a:gd name="connsiteY32" fmla="*/ 1371600 h 1632857"/>
              <a:gd name="connsiteX33" fmla="*/ 1699273 w 1869090"/>
              <a:gd name="connsiteY33" fmla="*/ 1280160 h 1632857"/>
              <a:gd name="connsiteX34" fmla="*/ 1725399 w 1869090"/>
              <a:gd name="connsiteY34" fmla="*/ 1240971 h 1632857"/>
              <a:gd name="connsiteX35" fmla="*/ 1764587 w 1869090"/>
              <a:gd name="connsiteY35" fmla="*/ 1201783 h 1632857"/>
              <a:gd name="connsiteX36" fmla="*/ 1790713 w 1869090"/>
              <a:gd name="connsiteY36" fmla="*/ 1136468 h 1632857"/>
              <a:gd name="connsiteX37" fmla="*/ 1803776 w 1869090"/>
              <a:gd name="connsiteY37" fmla="*/ 1084217 h 1632857"/>
              <a:gd name="connsiteX38" fmla="*/ 1842965 w 1869090"/>
              <a:gd name="connsiteY38" fmla="*/ 1058091 h 1632857"/>
              <a:gd name="connsiteX39" fmla="*/ 1856027 w 1869090"/>
              <a:gd name="connsiteY39" fmla="*/ 979714 h 1632857"/>
              <a:gd name="connsiteX40" fmla="*/ 1869090 w 1869090"/>
              <a:gd name="connsiteY40" fmla="*/ 940525 h 1632857"/>
              <a:gd name="connsiteX41" fmla="*/ 1856027 w 1869090"/>
              <a:gd name="connsiteY41" fmla="*/ 535577 h 1632857"/>
              <a:gd name="connsiteX42" fmla="*/ 1829902 w 1869090"/>
              <a:gd name="connsiteY42" fmla="*/ 470263 h 1632857"/>
              <a:gd name="connsiteX43" fmla="*/ 1790713 w 1869090"/>
              <a:gd name="connsiteY43" fmla="*/ 391885 h 1632857"/>
              <a:gd name="connsiteX44" fmla="*/ 1751525 w 1869090"/>
              <a:gd name="connsiteY44" fmla="*/ 365760 h 1632857"/>
              <a:gd name="connsiteX45" fmla="*/ 1712336 w 1869090"/>
              <a:gd name="connsiteY45" fmla="*/ 326571 h 1632857"/>
              <a:gd name="connsiteX46" fmla="*/ 1633959 w 1869090"/>
              <a:gd name="connsiteY46" fmla="*/ 274320 h 1632857"/>
              <a:gd name="connsiteX47" fmla="*/ 1594770 w 1869090"/>
              <a:gd name="connsiteY47" fmla="*/ 248194 h 1632857"/>
              <a:gd name="connsiteX48" fmla="*/ 1555582 w 1869090"/>
              <a:gd name="connsiteY48" fmla="*/ 235131 h 1632857"/>
              <a:gd name="connsiteX49" fmla="*/ 1464142 w 1869090"/>
              <a:gd name="connsiteY49" fmla="*/ 195943 h 1632857"/>
              <a:gd name="connsiteX50" fmla="*/ 1385765 w 1869090"/>
              <a:gd name="connsiteY50" fmla="*/ 117565 h 1632857"/>
              <a:gd name="connsiteX51" fmla="*/ 1359639 w 1869090"/>
              <a:gd name="connsiteY51" fmla="*/ 78377 h 1632857"/>
              <a:gd name="connsiteX52" fmla="*/ 1281262 w 1869090"/>
              <a:gd name="connsiteY52" fmla="*/ 26125 h 1632857"/>
              <a:gd name="connsiteX53" fmla="*/ 1255136 w 1869090"/>
              <a:gd name="connsiteY53" fmla="*/ 0 h 163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869090" h="1632857">
                <a:moveTo>
                  <a:pt x="1176759" y="26125"/>
                </a:moveTo>
                <a:lnTo>
                  <a:pt x="615056" y="39188"/>
                </a:lnTo>
                <a:cubicBezTo>
                  <a:pt x="592873" y="40112"/>
                  <a:pt x="571162" y="46409"/>
                  <a:pt x="549742" y="52251"/>
                </a:cubicBezTo>
                <a:cubicBezTo>
                  <a:pt x="522917" y="59567"/>
                  <a:pt x="434097" y="90480"/>
                  <a:pt x="406050" y="104503"/>
                </a:cubicBezTo>
                <a:cubicBezTo>
                  <a:pt x="392008" y="111524"/>
                  <a:pt x="381562" y="125116"/>
                  <a:pt x="366862" y="130628"/>
                </a:cubicBezTo>
                <a:cubicBezTo>
                  <a:pt x="297757" y="156542"/>
                  <a:pt x="293817" y="127429"/>
                  <a:pt x="223170" y="169817"/>
                </a:cubicBezTo>
                <a:cubicBezTo>
                  <a:pt x="201399" y="182880"/>
                  <a:pt x="178168" y="193771"/>
                  <a:pt x="157856" y="209005"/>
                </a:cubicBezTo>
                <a:cubicBezTo>
                  <a:pt x="132709" y="227865"/>
                  <a:pt x="95060" y="275515"/>
                  <a:pt x="79479" y="300445"/>
                </a:cubicBezTo>
                <a:cubicBezTo>
                  <a:pt x="69158" y="316958"/>
                  <a:pt x="62062" y="335280"/>
                  <a:pt x="53353" y="352697"/>
                </a:cubicBezTo>
                <a:cubicBezTo>
                  <a:pt x="44373" y="397596"/>
                  <a:pt x="39526" y="427215"/>
                  <a:pt x="27227" y="470263"/>
                </a:cubicBezTo>
                <a:cubicBezTo>
                  <a:pt x="23444" y="483502"/>
                  <a:pt x="18519" y="496388"/>
                  <a:pt x="14165" y="509451"/>
                </a:cubicBezTo>
                <a:cubicBezTo>
                  <a:pt x="-3499" y="721418"/>
                  <a:pt x="-5907" y="666522"/>
                  <a:pt x="14165" y="927463"/>
                </a:cubicBezTo>
                <a:cubicBezTo>
                  <a:pt x="18252" y="980597"/>
                  <a:pt x="36929" y="1048009"/>
                  <a:pt x="53353" y="1097280"/>
                </a:cubicBezTo>
                <a:cubicBezTo>
                  <a:pt x="60768" y="1119525"/>
                  <a:pt x="68992" y="1141621"/>
                  <a:pt x="79479" y="1162594"/>
                </a:cubicBezTo>
                <a:cubicBezTo>
                  <a:pt x="86500" y="1176636"/>
                  <a:pt x="96896" y="1188720"/>
                  <a:pt x="105605" y="1201783"/>
                </a:cubicBezTo>
                <a:cubicBezTo>
                  <a:pt x="129606" y="1273788"/>
                  <a:pt x="103296" y="1214331"/>
                  <a:pt x="170919" y="1293223"/>
                </a:cubicBezTo>
                <a:cubicBezTo>
                  <a:pt x="276399" y="1416281"/>
                  <a:pt x="71326" y="1214855"/>
                  <a:pt x="262359" y="1384663"/>
                </a:cubicBezTo>
                <a:cubicBezTo>
                  <a:pt x="280769" y="1401027"/>
                  <a:pt x="293723" y="1423859"/>
                  <a:pt x="314610" y="1436914"/>
                </a:cubicBezTo>
                <a:cubicBezTo>
                  <a:pt x="329834" y="1446429"/>
                  <a:pt x="349445" y="1445623"/>
                  <a:pt x="366862" y="1449977"/>
                </a:cubicBezTo>
                <a:cubicBezTo>
                  <a:pt x="409867" y="1492982"/>
                  <a:pt x="421930" y="1510168"/>
                  <a:pt x="484427" y="1541417"/>
                </a:cubicBezTo>
                <a:cubicBezTo>
                  <a:pt x="500485" y="1549446"/>
                  <a:pt x="519416" y="1549548"/>
                  <a:pt x="536679" y="1554480"/>
                </a:cubicBezTo>
                <a:cubicBezTo>
                  <a:pt x="549918" y="1558263"/>
                  <a:pt x="562627" y="1563760"/>
                  <a:pt x="575867" y="1567543"/>
                </a:cubicBezTo>
                <a:cubicBezTo>
                  <a:pt x="593130" y="1572475"/>
                  <a:pt x="610923" y="1575446"/>
                  <a:pt x="628119" y="1580605"/>
                </a:cubicBezTo>
                <a:cubicBezTo>
                  <a:pt x="651297" y="1587558"/>
                  <a:pt x="726868" y="1616252"/>
                  <a:pt x="758747" y="1619794"/>
                </a:cubicBezTo>
                <a:cubicBezTo>
                  <a:pt x="819489" y="1626543"/>
                  <a:pt x="880667" y="1628503"/>
                  <a:pt x="941627" y="1632857"/>
                </a:cubicBezTo>
                <a:cubicBezTo>
                  <a:pt x="1037421" y="1628503"/>
                  <a:pt x="1133422" y="1627441"/>
                  <a:pt x="1229010" y="1619794"/>
                </a:cubicBezTo>
                <a:cubicBezTo>
                  <a:pt x="1242736" y="1618696"/>
                  <a:pt x="1254841" y="1610071"/>
                  <a:pt x="1268199" y="1606731"/>
                </a:cubicBezTo>
                <a:cubicBezTo>
                  <a:pt x="1289739" y="1601346"/>
                  <a:pt x="1311742" y="1598022"/>
                  <a:pt x="1333513" y="1593668"/>
                </a:cubicBezTo>
                <a:cubicBezTo>
                  <a:pt x="1346576" y="1584960"/>
                  <a:pt x="1358919" y="1575061"/>
                  <a:pt x="1372702" y="1567543"/>
                </a:cubicBezTo>
                <a:cubicBezTo>
                  <a:pt x="1406893" y="1548894"/>
                  <a:pt x="1449666" y="1542830"/>
                  <a:pt x="1477205" y="1515291"/>
                </a:cubicBezTo>
                <a:cubicBezTo>
                  <a:pt x="1490268" y="1502228"/>
                  <a:pt x="1502201" y="1487929"/>
                  <a:pt x="1516393" y="1476103"/>
                </a:cubicBezTo>
                <a:cubicBezTo>
                  <a:pt x="1528454" y="1466052"/>
                  <a:pt x="1543848" y="1460407"/>
                  <a:pt x="1555582" y="1449977"/>
                </a:cubicBezTo>
                <a:cubicBezTo>
                  <a:pt x="1583197" y="1425431"/>
                  <a:pt x="1613464" y="1402342"/>
                  <a:pt x="1633959" y="1371600"/>
                </a:cubicBezTo>
                <a:cubicBezTo>
                  <a:pt x="1695530" y="1279243"/>
                  <a:pt x="1618259" y="1393580"/>
                  <a:pt x="1699273" y="1280160"/>
                </a:cubicBezTo>
                <a:cubicBezTo>
                  <a:pt x="1708398" y="1267385"/>
                  <a:pt x="1715348" y="1253032"/>
                  <a:pt x="1725399" y="1240971"/>
                </a:cubicBezTo>
                <a:cubicBezTo>
                  <a:pt x="1737225" y="1226779"/>
                  <a:pt x="1751524" y="1214846"/>
                  <a:pt x="1764587" y="1201783"/>
                </a:cubicBezTo>
                <a:cubicBezTo>
                  <a:pt x="1773296" y="1180011"/>
                  <a:pt x="1783298" y="1158713"/>
                  <a:pt x="1790713" y="1136468"/>
                </a:cubicBezTo>
                <a:cubicBezTo>
                  <a:pt x="1796390" y="1119436"/>
                  <a:pt x="1793817" y="1099155"/>
                  <a:pt x="1803776" y="1084217"/>
                </a:cubicBezTo>
                <a:cubicBezTo>
                  <a:pt x="1812485" y="1071154"/>
                  <a:pt x="1829902" y="1066800"/>
                  <a:pt x="1842965" y="1058091"/>
                </a:cubicBezTo>
                <a:cubicBezTo>
                  <a:pt x="1847319" y="1031965"/>
                  <a:pt x="1850282" y="1005569"/>
                  <a:pt x="1856027" y="979714"/>
                </a:cubicBezTo>
                <a:cubicBezTo>
                  <a:pt x="1859014" y="966272"/>
                  <a:pt x="1869090" y="954295"/>
                  <a:pt x="1869090" y="940525"/>
                </a:cubicBezTo>
                <a:cubicBezTo>
                  <a:pt x="1869090" y="805472"/>
                  <a:pt x="1867242" y="670163"/>
                  <a:pt x="1856027" y="535577"/>
                </a:cubicBezTo>
                <a:cubicBezTo>
                  <a:pt x="1854080" y="512210"/>
                  <a:pt x="1838135" y="492218"/>
                  <a:pt x="1829902" y="470263"/>
                </a:cubicBezTo>
                <a:cubicBezTo>
                  <a:pt x="1817153" y="436265"/>
                  <a:pt x="1818458" y="419630"/>
                  <a:pt x="1790713" y="391885"/>
                </a:cubicBezTo>
                <a:cubicBezTo>
                  <a:pt x="1779612" y="380784"/>
                  <a:pt x="1763586" y="375810"/>
                  <a:pt x="1751525" y="365760"/>
                </a:cubicBezTo>
                <a:cubicBezTo>
                  <a:pt x="1737333" y="353933"/>
                  <a:pt x="1726918" y="337913"/>
                  <a:pt x="1712336" y="326571"/>
                </a:cubicBezTo>
                <a:cubicBezTo>
                  <a:pt x="1687551" y="307294"/>
                  <a:pt x="1660085" y="291737"/>
                  <a:pt x="1633959" y="274320"/>
                </a:cubicBezTo>
                <a:cubicBezTo>
                  <a:pt x="1620896" y="265611"/>
                  <a:pt x="1609664" y="253159"/>
                  <a:pt x="1594770" y="248194"/>
                </a:cubicBezTo>
                <a:cubicBezTo>
                  <a:pt x="1581707" y="243840"/>
                  <a:pt x="1567898" y="241289"/>
                  <a:pt x="1555582" y="235131"/>
                </a:cubicBezTo>
                <a:cubicBezTo>
                  <a:pt x="1465375" y="190027"/>
                  <a:pt x="1572882" y="223127"/>
                  <a:pt x="1464142" y="195943"/>
                </a:cubicBezTo>
                <a:cubicBezTo>
                  <a:pt x="1438016" y="169817"/>
                  <a:pt x="1406260" y="148307"/>
                  <a:pt x="1385765" y="117565"/>
                </a:cubicBezTo>
                <a:cubicBezTo>
                  <a:pt x="1377056" y="104502"/>
                  <a:pt x="1371454" y="88715"/>
                  <a:pt x="1359639" y="78377"/>
                </a:cubicBezTo>
                <a:cubicBezTo>
                  <a:pt x="1336009" y="57700"/>
                  <a:pt x="1303465" y="48327"/>
                  <a:pt x="1281262" y="26125"/>
                </a:cubicBezTo>
                <a:lnTo>
                  <a:pt x="1255136"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4558937" y="1972491"/>
            <a:ext cx="1920240" cy="1972492"/>
          </a:xfrm>
          <a:custGeom>
            <a:avLst/>
            <a:gdLst>
              <a:gd name="connsiteX0" fmla="*/ 1463040 w 1920240"/>
              <a:gd name="connsiteY0" fmla="*/ 65315 h 1972492"/>
              <a:gd name="connsiteX1" fmla="*/ 1384663 w 1920240"/>
              <a:gd name="connsiteY1" fmla="*/ 26126 h 1972492"/>
              <a:gd name="connsiteX2" fmla="*/ 1306286 w 1920240"/>
              <a:gd name="connsiteY2" fmla="*/ 13063 h 1972492"/>
              <a:gd name="connsiteX3" fmla="*/ 1267097 w 1920240"/>
              <a:gd name="connsiteY3" fmla="*/ 0 h 1972492"/>
              <a:gd name="connsiteX4" fmla="*/ 548640 w 1920240"/>
              <a:gd name="connsiteY4" fmla="*/ 13063 h 1972492"/>
              <a:gd name="connsiteX5" fmla="*/ 496389 w 1920240"/>
              <a:gd name="connsiteY5" fmla="*/ 39189 h 1972492"/>
              <a:gd name="connsiteX6" fmla="*/ 404949 w 1920240"/>
              <a:gd name="connsiteY6" fmla="*/ 78378 h 1972492"/>
              <a:gd name="connsiteX7" fmla="*/ 352697 w 1920240"/>
              <a:gd name="connsiteY7" fmla="*/ 117566 h 1972492"/>
              <a:gd name="connsiteX8" fmla="*/ 300446 w 1920240"/>
              <a:gd name="connsiteY8" fmla="*/ 195943 h 1972492"/>
              <a:gd name="connsiteX9" fmla="*/ 261257 w 1920240"/>
              <a:gd name="connsiteY9" fmla="*/ 235132 h 1972492"/>
              <a:gd name="connsiteX10" fmla="*/ 222069 w 1920240"/>
              <a:gd name="connsiteY10" fmla="*/ 300446 h 1972492"/>
              <a:gd name="connsiteX11" fmla="*/ 209006 w 1920240"/>
              <a:gd name="connsiteY11" fmla="*/ 339635 h 1972492"/>
              <a:gd name="connsiteX12" fmla="*/ 182880 w 1920240"/>
              <a:gd name="connsiteY12" fmla="*/ 404949 h 1972492"/>
              <a:gd name="connsiteX13" fmla="*/ 117566 w 1920240"/>
              <a:gd name="connsiteY13" fmla="*/ 522515 h 1972492"/>
              <a:gd name="connsiteX14" fmla="*/ 78377 w 1920240"/>
              <a:gd name="connsiteY14" fmla="*/ 653143 h 1972492"/>
              <a:gd name="connsiteX15" fmla="*/ 26126 w 1920240"/>
              <a:gd name="connsiteY15" fmla="*/ 783772 h 1972492"/>
              <a:gd name="connsiteX16" fmla="*/ 0 w 1920240"/>
              <a:gd name="connsiteY16" fmla="*/ 992778 h 1972492"/>
              <a:gd name="connsiteX17" fmla="*/ 13063 w 1920240"/>
              <a:gd name="connsiteY17" fmla="*/ 1567543 h 1972492"/>
              <a:gd name="connsiteX18" fmla="*/ 78377 w 1920240"/>
              <a:gd name="connsiteY18" fmla="*/ 1672046 h 1972492"/>
              <a:gd name="connsiteX19" fmla="*/ 195943 w 1920240"/>
              <a:gd name="connsiteY19" fmla="*/ 1789612 h 1972492"/>
              <a:gd name="connsiteX20" fmla="*/ 287383 w 1920240"/>
              <a:gd name="connsiteY20" fmla="*/ 1867989 h 1972492"/>
              <a:gd name="connsiteX21" fmla="*/ 535577 w 1920240"/>
              <a:gd name="connsiteY21" fmla="*/ 1946366 h 1972492"/>
              <a:gd name="connsiteX22" fmla="*/ 796834 w 1920240"/>
              <a:gd name="connsiteY22" fmla="*/ 1972492 h 1972492"/>
              <a:gd name="connsiteX23" fmla="*/ 1201783 w 1920240"/>
              <a:gd name="connsiteY23" fmla="*/ 1946366 h 1972492"/>
              <a:gd name="connsiteX24" fmla="*/ 1332412 w 1920240"/>
              <a:gd name="connsiteY24" fmla="*/ 1920240 h 1972492"/>
              <a:gd name="connsiteX25" fmla="*/ 1449977 w 1920240"/>
              <a:gd name="connsiteY25" fmla="*/ 1881052 h 1972492"/>
              <a:gd name="connsiteX26" fmla="*/ 1528354 w 1920240"/>
              <a:gd name="connsiteY26" fmla="*/ 1828800 h 1972492"/>
              <a:gd name="connsiteX27" fmla="*/ 1567543 w 1920240"/>
              <a:gd name="connsiteY27" fmla="*/ 1802675 h 1972492"/>
              <a:gd name="connsiteX28" fmla="*/ 1658983 w 1920240"/>
              <a:gd name="connsiteY28" fmla="*/ 1724298 h 1972492"/>
              <a:gd name="connsiteX29" fmla="*/ 1685109 w 1920240"/>
              <a:gd name="connsiteY29" fmla="*/ 1685109 h 1972492"/>
              <a:gd name="connsiteX30" fmla="*/ 1750423 w 1920240"/>
              <a:gd name="connsiteY30" fmla="*/ 1645920 h 1972492"/>
              <a:gd name="connsiteX31" fmla="*/ 1802674 w 1920240"/>
              <a:gd name="connsiteY31" fmla="*/ 1554480 h 1972492"/>
              <a:gd name="connsiteX32" fmla="*/ 1815737 w 1920240"/>
              <a:gd name="connsiteY32" fmla="*/ 1515292 h 1972492"/>
              <a:gd name="connsiteX33" fmla="*/ 1841863 w 1920240"/>
              <a:gd name="connsiteY33" fmla="*/ 1476103 h 1972492"/>
              <a:gd name="connsiteX34" fmla="*/ 1867989 w 1920240"/>
              <a:gd name="connsiteY34" fmla="*/ 1319349 h 1972492"/>
              <a:gd name="connsiteX35" fmla="*/ 1881052 w 1920240"/>
              <a:gd name="connsiteY35" fmla="*/ 1267098 h 1972492"/>
              <a:gd name="connsiteX36" fmla="*/ 1907177 w 1920240"/>
              <a:gd name="connsiteY36" fmla="*/ 1188720 h 1972492"/>
              <a:gd name="connsiteX37" fmla="*/ 1920240 w 1920240"/>
              <a:gd name="connsiteY37" fmla="*/ 1123406 h 1972492"/>
              <a:gd name="connsiteX38" fmla="*/ 1907177 w 1920240"/>
              <a:gd name="connsiteY38" fmla="*/ 653143 h 1972492"/>
              <a:gd name="connsiteX39" fmla="*/ 1894114 w 1920240"/>
              <a:gd name="connsiteY39" fmla="*/ 574766 h 1972492"/>
              <a:gd name="connsiteX40" fmla="*/ 1867989 w 1920240"/>
              <a:gd name="connsiteY40" fmla="*/ 522515 h 1972492"/>
              <a:gd name="connsiteX41" fmla="*/ 1854926 w 1920240"/>
              <a:gd name="connsiteY41" fmla="*/ 457200 h 1972492"/>
              <a:gd name="connsiteX42" fmla="*/ 1815737 w 1920240"/>
              <a:gd name="connsiteY42" fmla="*/ 404949 h 1972492"/>
              <a:gd name="connsiteX43" fmla="*/ 1776549 w 1920240"/>
              <a:gd name="connsiteY43" fmla="*/ 339635 h 1972492"/>
              <a:gd name="connsiteX44" fmla="*/ 1750423 w 1920240"/>
              <a:gd name="connsiteY44" fmla="*/ 300446 h 1972492"/>
              <a:gd name="connsiteX45" fmla="*/ 1711234 w 1920240"/>
              <a:gd name="connsiteY45" fmla="*/ 222069 h 1972492"/>
              <a:gd name="connsiteX46" fmla="*/ 1658983 w 1920240"/>
              <a:gd name="connsiteY46" fmla="*/ 156755 h 1972492"/>
              <a:gd name="connsiteX47" fmla="*/ 1632857 w 1920240"/>
              <a:gd name="connsiteY47" fmla="*/ 117566 h 1972492"/>
              <a:gd name="connsiteX48" fmla="*/ 1593669 w 1920240"/>
              <a:gd name="connsiteY48" fmla="*/ 78378 h 1972492"/>
              <a:gd name="connsiteX49" fmla="*/ 1476103 w 1920240"/>
              <a:gd name="connsiteY49" fmla="*/ 13063 h 1972492"/>
              <a:gd name="connsiteX50" fmla="*/ 1436914 w 1920240"/>
              <a:gd name="connsiteY50" fmla="*/ 13063 h 197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920240" h="1972492">
                <a:moveTo>
                  <a:pt x="1463040" y="65315"/>
                </a:moveTo>
                <a:cubicBezTo>
                  <a:pt x="1436914" y="52252"/>
                  <a:pt x="1412373" y="35363"/>
                  <a:pt x="1384663" y="26126"/>
                </a:cubicBezTo>
                <a:cubicBezTo>
                  <a:pt x="1359536" y="17750"/>
                  <a:pt x="1332141" y="18809"/>
                  <a:pt x="1306286" y="13063"/>
                </a:cubicBezTo>
                <a:cubicBezTo>
                  <a:pt x="1292844" y="10076"/>
                  <a:pt x="1280160" y="4354"/>
                  <a:pt x="1267097" y="0"/>
                </a:cubicBezTo>
                <a:cubicBezTo>
                  <a:pt x="1027611" y="4354"/>
                  <a:pt x="787856" y="899"/>
                  <a:pt x="548640" y="13063"/>
                </a:cubicBezTo>
                <a:cubicBezTo>
                  <a:pt x="529192" y="14052"/>
                  <a:pt x="514287" y="31518"/>
                  <a:pt x="496389" y="39189"/>
                </a:cubicBezTo>
                <a:cubicBezTo>
                  <a:pt x="439818" y="63434"/>
                  <a:pt x="467972" y="38989"/>
                  <a:pt x="404949" y="78378"/>
                </a:cubicBezTo>
                <a:cubicBezTo>
                  <a:pt x="386487" y="89917"/>
                  <a:pt x="370114" y="104503"/>
                  <a:pt x="352697" y="117566"/>
                </a:cubicBezTo>
                <a:cubicBezTo>
                  <a:pt x="335280" y="143692"/>
                  <a:pt x="322649" y="173740"/>
                  <a:pt x="300446" y="195943"/>
                </a:cubicBezTo>
                <a:cubicBezTo>
                  <a:pt x="287383" y="209006"/>
                  <a:pt x="272341" y="220353"/>
                  <a:pt x="261257" y="235132"/>
                </a:cubicBezTo>
                <a:cubicBezTo>
                  <a:pt x="246023" y="255444"/>
                  <a:pt x="233423" y="277737"/>
                  <a:pt x="222069" y="300446"/>
                </a:cubicBezTo>
                <a:cubicBezTo>
                  <a:pt x="215911" y="312762"/>
                  <a:pt x="213841" y="326742"/>
                  <a:pt x="209006" y="339635"/>
                </a:cubicBezTo>
                <a:cubicBezTo>
                  <a:pt x="200773" y="361590"/>
                  <a:pt x="193366" y="383976"/>
                  <a:pt x="182880" y="404949"/>
                </a:cubicBezTo>
                <a:cubicBezTo>
                  <a:pt x="116930" y="536849"/>
                  <a:pt x="167888" y="409291"/>
                  <a:pt x="117566" y="522515"/>
                </a:cubicBezTo>
                <a:cubicBezTo>
                  <a:pt x="44914" y="685982"/>
                  <a:pt x="132285" y="491418"/>
                  <a:pt x="78377" y="653143"/>
                </a:cubicBezTo>
                <a:cubicBezTo>
                  <a:pt x="63547" y="697634"/>
                  <a:pt x="26126" y="783772"/>
                  <a:pt x="26126" y="783772"/>
                </a:cubicBezTo>
                <a:cubicBezTo>
                  <a:pt x="15370" y="848305"/>
                  <a:pt x="0" y="929984"/>
                  <a:pt x="0" y="992778"/>
                </a:cubicBezTo>
                <a:cubicBezTo>
                  <a:pt x="0" y="1184416"/>
                  <a:pt x="1352" y="1376263"/>
                  <a:pt x="13063" y="1567543"/>
                </a:cubicBezTo>
                <a:cubicBezTo>
                  <a:pt x="16676" y="1626552"/>
                  <a:pt x="45750" y="1634758"/>
                  <a:pt x="78377" y="1672046"/>
                </a:cubicBezTo>
                <a:cubicBezTo>
                  <a:pt x="200293" y="1811377"/>
                  <a:pt x="56611" y="1667697"/>
                  <a:pt x="195943" y="1789612"/>
                </a:cubicBezTo>
                <a:cubicBezTo>
                  <a:pt x="225491" y="1815467"/>
                  <a:pt x="249858" y="1851572"/>
                  <a:pt x="287383" y="1867989"/>
                </a:cubicBezTo>
                <a:cubicBezTo>
                  <a:pt x="306735" y="1876455"/>
                  <a:pt x="487568" y="1936078"/>
                  <a:pt x="535577" y="1946366"/>
                </a:cubicBezTo>
                <a:cubicBezTo>
                  <a:pt x="606445" y="1961552"/>
                  <a:pt x="737882" y="1967957"/>
                  <a:pt x="796834" y="1972492"/>
                </a:cubicBezTo>
                <a:cubicBezTo>
                  <a:pt x="931817" y="1963783"/>
                  <a:pt x="1067159" y="1959500"/>
                  <a:pt x="1201783" y="1946366"/>
                </a:cubicBezTo>
                <a:cubicBezTo>
                  <a:pt x="1245978" y="1942054"/>
                  <a:pt x="1332412" y="1920240"/>
                  <a:pt x="1332412" y="1920240"/>
                </a:cubicBezTo>
                <a:cubicBezTo>
                  <a:pt x="1449278" y="1842331"/>
                  <a:pt x="1262245" y="1959275"/>
                  <a:pt x="1449977" y="1881052"/>
                </a:cubicBezTo>
                <a:cubicBezTo>
                  <a:pt x="1478961" y="1868975"/>
                  <a:pt x="1502228" y="1846217"/>
                  <a:pt x="1528354" y="1828800"/>
                </a:cubicBezTo>
                <a:lnTo>
                  <a:pt x="1567543" y="1802675"/>
                </a:lnTo>
                <a:cubicBezTo>
                  <a:pt x="1671878" y="1663562"/>
                  <a:pt x="1539442" y="1823915"/>
                  <a:pt x="1658983" y="1724298"/>
                </a:cubicBezTo>
                <a:cubicBezTo>
                  <a:pt x="1671044" y="1714247"/>
                  <a:pt x="1673189" y="1695326"/>
                  <a:pt x="1685109" y="1685109"/>
                </a:cubicBezTo>
                <a:cubicBezTo>
                  <a:pt x="1704386" y="1668586"/>
                  <a:pt x="1728652" y="1658983"/>
                  <a:pt x="1750423" y="1645920"/>
                </a:cubicBezTo>
                <a:cubicBezTo>
                  <a:pt x="1780374" y="1556069"/>
                  <a:pt x="1739408" y="1665197"/>
                  <a:pt x="1802674" y="1554480"/>
                </a:cubicBezTo>
                <a:cubicBezTo>
                  <a:pt x="1809505" y="1542525"/>
                  <a:pt x="1809579" y="1527608"/>
                  <a:pt x="1815737" y="1515292"/>
                </a:cubicBezTo>
                <a:cubicBezTo>
                  <a:pt x="1822758" y="1501250"/>
                  <a:pt x="1833154" y="1489166"/>
                  <a:pt x="1841863" y="1476103"/>
                </a:cubicBezTo>
                <a:cubicBezTo>
                  <a:pt x="1852768" y="1399768"/>
                  <a:pt x="1852708" y="1388113"/>
                  <a:pt x="1867989" y="1319349"/>
                </a:cubicBezTo>
                <a:cubicBezTo>
                  <a:pt x="1871884" y="1301823"/>
                  <a:pt x="1875893" y="1284294"/>
                  <a:pt x="1881052" y="1267098"/>
                </a:cubicBezTo>
                <a:cubicBezTo>
                  <a:pt x="1888965" y="1240720"/>
                  <a:pt x="1901776" y="1215724"/>
                  <a:pt x="1907177" y="1188720"/>
                </a:cubicBezTo>
                <a:lnTo>
                  <a:pt x="1920240" y="1123406"/>
                </a:lnTo>
                <a:cubicBezTo>
                  <a:pt x="1915886" y="966652"/>
                  <a:pt x="1914636" y="809780"/>
                  <a:pt x="1907177" y="653143"/>
                </a:cubicBezTo>
                <a:cubicBezTo>
                  <a:pt x="1905917" y="626687"/>
                  <a:pt x="1901725" y="600135"/>
                  <a:pt x="1894114" y="574766"/>
                </a:cubicBezTo>
                <a:cubicBezTo>
                  <a:pt x="1888519" y="556114"/>
                  <a:pt x="1876697" y="539932"/>
                  <a:pt x="1867989" y="522515"/>
                </a:cubicBezTo>
                <a:cubicBezTo>
                  <a:pt x="1863635" y="500743"/>
                  <a:pt x="1863943" y="477489"/>
                  <a:pt x="1854926" y="457200"/>
                </a:cubicBezTo>
                <a:cubicBezTo>
                  <a:pt x="1846084" y="437305"/>
                  <a:pt x="1827814" y="423064"/>
                  <a:pt x="1815737" y="404949"/>
                </a:cubicBezTo>
                <a:cubicBezTo>
                  <a:pt x="1801653" y="383824"/>
                  <a:pt x="1790005" y="361165"/>
                  <a:pt x="1776549" y="339635"/>
                </a:cubicBezTo>
                <a:cubicBezTo>
                  <a:pt x="1768228" y="326322"/>
                  <a:pt x="1757444" y="314488"/>
                  <a:pt x="1750423" y="300446"/>
                </a:cubicBezTo>
                <a:cubicBezTo>
                  <a:pt x="1696340" y="192280"/>
                  <a:pt x="1786109" y="334381"/>
                  <a:pt x="1711234" y="222069"/>
                </a:cubicBezTo>
                <a:cubicBezTo>
                  <a:pt x="1685805" y="145776"/>
                  <a:pt x="1718069" y="215840"/>
                  <a:pt x="1658983" y="156755"/>
                </a:cubicBezTo>
                <a:cubicBezTo>
                  <a:pt x="1647881" y="145654"/>
                  <a:pt x="1642908" y="129627"/>
                  <a:pt x="1632857" y="117566"/>
                </a:cubicBezTo>
                <a:cubicBezTo>
                  <a:pt x="1621031" y="103374"/>
                  <a:pt x="1608251" y="89720"/>
                  <a:pt x="1593669" y="78378"/>
                </a:cubicBezTo>
                <a:cubicBezTo>
                  <a:pt x="1563065" y="54575"/>
                  <a:pt x="1519106" y="20230"/>
                  <a:pt x="1476103" y="13063"/>
                </a:cubicBezTo>
                <a:cubicBezTo>
                  <a:pt x="1463218" y="10915"/>
                  <a:pt x="1449977" y="13063"/>
                  <a:pt x="1436914" y="1306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7072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ABC4A1D-7D02-4084-97D7-BB005E217310}" type="slidenum">
              <a:rPr lang="en-US"/>
              <a:pPr/>
              <a:t>3</a:t>
            </a:fld>
            <a:endParaRPr lang="en-US"/>
          </a:p>
        </p:txBody>
      </p:sp>
      <p:sp>
        <p:nvSpPr>
          <p:cNvPr id="89090" name="Rectangle 2"/>
          <p:cNvSpPr>
            <a:spLocks noGrp="1" noChangeArrowheads="1"/>
          </p:cNvSpPr>
          <p:nvPr>
            <p:ph type="title"/>
          </p:nvPr>
        </p:nvSpPr>
        <p:spPr/>
        <p:txBody>
          <a:bodyPr/>
          <a:lstStyle/>
          <a:p>
            <a:r>
              <a:rPr lang="en-US" dirty="0"/>
              <a:t>The Problem of Clustering</a:t>
            </a:r>
          </a:p>
        </p:txBody>
      </p:sp>
      <p:sp>
        <p:nvSpPr>
          <p:cNvPr id="89091" name="Rectangle 3"/>
          <p:cNvSpPr>
            <a:spLocks noGrp="1" noChangeArrowheads="1"/>
          </p:cNvSpPr>
          <p:nvPr>
            <p:ph type="body" idx="1"/>
          </p:nvPr>
        </p:nvSpPr>
        <p:spPr>
          <a:xfrm>
            <a:off x="457200" y="1295400"/>
            <a:ext cx="8610600" cy="5257801"/>
          </a:xfrm>
        </p:spPr>
        <p:txBody>
          <a:bodyPr>
            <a:normAutofit fontScale="92500"/>
          </a:bodyPr>
          <a:lstStyle/>
          <a:p>
            <a:r>
              <a:rPr lang="en-US" dirty="0"/>
              <a:t>Given a </a:t>
            </a:r>
            <a:r>
              <a:rPr lang="en-US" b="1" dirty="0"/>
              <a:t>set of points</a:t>
            </a:r>
            <a:r>
              <a:rPr lang="en-US" dirty="0"/>
              <a:t>, with a notion of </a:t>
            </a:r>
            <a:r>
              <a:rPr lang="en-US" b="1" dirty="0"/>
              <a:t>distance</a:t>
            </a:r>
            <a:r>
              <a:rPr lang="en-US" dirty="0"/>
              <a:t> between </a:t>
            </a:r>
            <a:r>
              <a:rPr lang="en-US" dirty="0" smtClean="0"/>
              <a:t>points</a:t>
            </a:r>
            <a:r>
              <a:rPr lang="en-US" dirty="0"/>
              <a:t>, </a:t>
            </a:r>
            <a:r>
              <a:rPr lang="en-US" b="1" dirty="0"/>
              <a:t>group the points</a:t>
            </a:r>
            <a:r>
              <a:rPr lang="en-US" dirty="0"/>
              <a:t> into some number of </a:t>
            </a:r>
            <a:r>
              <a:rPr lang="en-US" b="1" i="1" dirty="0">
                <a:solidFill>
                  <a:srgbClr val="FF0066"/>
                </a:solidFill>
              </a:rPr>
              <a:t>clusters</a:t>
            </a:r>
            <a:r>
              <a:rPr lang="en-US" dirty="0"/>
              <a:t>, so </a:t>
            </a:r>
            <a:r>
              <a:rPr lang="en-US" dirty="0" smtClean="0"/>
              <a:t>that </a:t>
            </a:r>
          </a:p>
          <a:p>
            <a:pPr lvl="1"/>
            <a:r>
              <a:rPr lang="en-US" dirty="0" smtClean="0"/>
              <a:t>Members </a:t>
            </a:r>
            <a:r>
              <a:rPr lang="en-US" dirty="0"/>
              <a:t>of a cluster are </a:t>
            </a:r>
            <a:r>
              <a:rPr lang="en-US" dirty="0" smtClean="0"/>
              <a:t>close/similar </a:t>
            </a:r>
            <a:r>
              <a:rPr lang="en-US" dirty="0"/>
              <a:t>to each </a:t>
            </a:r>
            <a:r>
              <a:rPr lang="en-US" dirty="0" smtClean="0"/>
              <a:t>other</a:t>
            </a:r>
          </a:p>
          <a:p>
            <a:pPr lvl="1"/>
            <a:r>
              <a:rPr lang="en-US" dirty="0" smtClean="0"/>
              <a:t>Members of different clusters are dissimilar</a:t>
            </a:r>
          </a:p>
          <a:p>
            <a:r>
              <a:rPr lang="en-US" b="1" dirty="0" smtClean="0">
                <a:solidFill>
                  <a:srgbClr val="0000FF"/>
                </a:solidFill>
              </a:rPr>
              <a:t>Usually:</a:t>
            </a:r>
            <a:r>
              <a:rPr lang="en-US" b="1" dirty="0" smtClean="0">
                <a:solidFill>
                  <a:schemeClr val="accent3"/>
                </a:solidFill>
              </a:rPr>
              <a:t> </a:t>
            </a:r>
          </a:p>
          <a:p>
            <a:pPr lvl="1"/>
            <a:r>
              <a:rPr lang="en-US" dirty="0" smtClean="0"/>
              <a:t>Points are in a high-dimensional space</a:t>
            </a:r>
          </a:p>
          <a:p>
            <a:pPr lvl="1"/>
            <a:r>
              <a:rPr lang="en-US" dirty="0" smtClean="0"/>
              <a:t>Similarity is defined using a distance measure</a:t>
            </a:r>
          </a:p>
          <a:p>
            <a:pPr lvl="2"/>
            <a:r>
              <a:rPr lang="en-US" dirty="0" smtClean="0"/>
              <a:t>Euclidean, Cosine, </a:t>
            </a:r>
            <a:r>
              <a:rPr lang="en-US" dirty="0" err="1" smtClean="0"/>
              <a:t>Jaccard</a:t>
            </a:r>
            <a:r>
              <a:rPr lang="en-US" dirty="0" smtClean="0"/>
              <a:t>, edit distance, …</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96067269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 </a:t>
            </a:r>
            <a:r>
              <a:rPr lang="en-US" dirty="0" smtClean="0"/>
              <a:t>Example</a:t>
            </a:r>
            <a:endParaRPr lang="en-US" dirty="0"/>
          </a:p>
        </p:txBody>
      </p:sp>
      <p:cxnSp>
        <p:nvCxnSpPr>
          <p:cNvPr id="7" name="Straight Arrow Connector 6"/>
          <p:cNvCxnSpPr/>
          <p:nvPr/>
        </p:nvCxnSpPr>
        <p:spPr>
          <a:xfrm>
            <a:off x="1058091" y="5799908"/>
            <a:ext cx="657061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9" name="Straight Arrow Connector 8"/>
          <p:cNvCxnSpPr/>
          <p:nvPr/>
        </p:nvCxnSpPr>
        <p:spPr>
          <a:xfrm flipV="1">
            <a:off x="1058091" y="1645919"/>
            <a:ext cx="0" cy="415398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1423851" y="5042263"/>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26767" y="4541520"/>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878872" y="5338354"/>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473234" y="5179422"/>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00056" y="2965269"/>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651863" y="2151018"/>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971902" y="2473236"/>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0422" y="2606041"/>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985003" y="4937759"/>
            <a:ext cx="143691" cy="1436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5769425" y="2527662"/>
            <a:ext cx="143691" cy="1436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Freeform 2"/>
          <p:cNvSpPr/>
          <p:nvPr/>
        </p:nvSpPr>
        <p:spPr>
          <a:xfrm>
            <a:off x="1122304" y="4323806"/>
            <a:ext cx="1869090" cy="1632857"/>
          </a:xfrm>
          <a:custGeom>
            <a:avLst/>
            <a:gdLst>
              <a:gd name="connsiteX0" fmla="*/ 1176759 w 1869090"/>
              <a:gd name="connsiteY0" fmla="*/ 26125 h 1632857"/>
              <a:gd name="connsiteX1" fmla="*/ 615056 w 1869090"/>
              <a:gd name="connsiteY1" fmla="*/ 39188 h 1632857"/>
              <a:gd name="connsiteX2" fmla="*/ 549742 w 1869090"/>
              <a:gd name="connsiteY2" fmla="*/ 52251 h 1632857"/>
              <a:gd name="connsiteX3" fmla="*/ 406050 w 1869090"/>
              <a:gd name="connsiteY3" fmla="*/ 104503 h 1632857"/>
              <a:gd name="connsiteX4" fmla="*/ 366862 w 1869090"/>
              <a:gd name="connsiteY4" fmla="*/ 130628 h 1632857"/>
              <a:gd name="connsiteX5" fmla="*/ 223170 w 1869090"/>
              <a:gd name="connsiteY5" fmla="*/ 169817 h 1632857"/>
              <a:gd name="connsiteX6" fmla="*/ 157856 w 1869090"/>
              <a:gd name="connsiteY6" fmla="*/ 209005 h 1632857"/>
              <a:gd name="connsiteX7" fmla="*/ 79479 w 1869090"/>
              <a:gd name="connsiteY7" fmla="*/ 300445 h 1632857"/>
              <a:gd name="connsiteX8" fmla="*/ 53353 w 1869090"/>
              <a:gd name="connsiteY8" fmla="*/ 352697 h 1632857"/>
              <a:gd name="connsiteX9" fmla="*/ 27227 w 1869090"/>
              <a:gd name="connsiteY9" fmla="*/ 470263 h 1632857"/>
              <a:gd name="connsiteX10" fmla="*/ 14165 w 1869090"/>
              <a:gd name="connsiteY10" fmla="*/ 509451 h 1632857"/>
              <a:gd name="connsiteX11" fmla="*/ 14165 w 1869090"/>
              <a:gd name="connsiteY11" fmla="*/ 927463 h 1632857"/>
              <a:gd name="connsiteX12" fmla="*/ 53353 w 1869090"/>
              <a:gd name="connsiteY12" fmla="*/ 1097280 h 1632857"/>
              <a:gd name="connsiteX13" fmla="*/ 79479 w 1869090"/>
              <a:gd name="connsiteY13" fmla="*/ 1162594 h 1632857"/>
              <a:gd name="connsiteX14" fmla="*/ 105605 w 1869090"/>
              <a:gd name="connsiteY14" fmla="*/ 1201783 h 1632857"/>
              <a:gd name="connsiteX15" fmla="*/ 170919 w 1869090"/>
              <a:gd name="connsiteY15" fmla="*/ 1293223 h 1632857"/>
              <a:gd name="connsiteX16" fmla="*/ 262359 w 1869090"/>
              <a:gd name="connsiteY16" fmla="*/ 1384663 h 1632857"/>
              <a:gd name="connsiteX17" fmla="*/ 314610 w 1869090"/>
              <a:gd name="connsiteY17" fmla="*/ 1436914 h 1632857"/>
              <a:gd name="connsiteX18" fmla="*/ 366862 w 1869090"/>
              <a:gd name="connsiteY18" fmla="*/ 1449977 h 1632857"/>
              <a:gd name="connsiteX19" fmla="*/ 484427 w 1869090"/>
              <a:gd name="connsiteY19" fmla="*/ 1541417 h 1632857"/>
              <a:gd name="connsiteX20" fmla="*/ 536679 w 1869090"/>
              <a:gd name="connsiteY20" fmla="*/ 1554480 h 1632857"/>
              <a:gd name="connsiteX21" fmla="*/ 575867 w 1869090"/>
              <a:gd name="connsiteY21" fmla="*/ 1567543 h 1632857"/>
              <a:gd name="connsiteX22" fmla="*/ 628119 w 1869090"/>
              <a:gd name="connsiteY22" fmla="*/ 1580605 h 1632857"/>
              <a:gd name="connsiteX23" fmla="*/ 758747 w 1869090"/>
              <a:gd name="connsiteY23" fmla="*/ 1619794 h 1632857"/>
              <a:gd name="connsiteX24" fmla="*/ 941627 w 1869090"/>
              <a:gd name="connsiteY24" fmla="*/ 1632857 h 1632857"/>
              <a:gd name="connsiteX25" fmla="*/ 1229010 w 1869090"/>
              <a:gd name="connsiteY25" fmla="*/ 1619794 h 1632857"/>
              <a:gd name="connsiteX26" fmla="*/ 1268199 w 1869090"/>
              <a:gd name="connsiteY26" fmla="*/ 1606731 h 1632857"/>
              <a:gd name="connsiteX27" fmla="*/ 1333513 w 1869090"/>
              <a:gd name="connsiteY27" fmla="*/ 1593668 h 1632857"/>
              <a:gd name="connsiteX28" fmla="*/ 1372702 w 1869090"/>
              <a:gd name="connsiteY28" fmla="*/ 1567543 h 1632857"/>
              <a:gd name="connsiteX29" fmla="*/ 1477205 w 1869090"/>
              <a:gd name="connsiteY29" fmla="*/ 1515291 h 1632857"/>
              <a:gd name="connsiteX30" fmla="*/ 1516393 w 1869090"/>
              <a:gd name="connsiteY30" fmla="*/ 1476103 h 1632857"/>
              <a:gd name="connsiteX31" fmla="*/ 1555582 w 1869090"/>
              <a:gd name="connsiteY31" fmla="*/ 1449977 h 1632857"/>
              <a:gd name="connsiteX32" fmla="*/ 1633959 w 1869090"/>
              <a:gd name="connsiteY32" fmla="*/ 1371600 h 1632857"/>
              <a:gd name="connsiteX33" fmla="*/ 1699273 w 1869090"/>
              <a:gd name="connsiteY33" fmla="*/ 1280160 h 1632857"/>
              <a:gd name="connsiteX34" fmla="*/ 1725399 w 1869090"/>
              <a:gd name="connsiteY34" fmla="*/ 1240971 h 1632857"/>
              <a:gd name="connsiteX35" fmla="*/ 1764587 w 1869090"/>
              <a:gd name="connsiteY35" fmla="*/ 1201783 h 1632857"/>
              <a:gd name="connsiteX36" fmla="*/ 1790713 w 1869090"/>
              <a:gd name="connsiteY36" fmla="*/ 1136468 h 1632857"/>
              <a:gd name="connsiteX37" fmla="*/ 1803776 w 1869090"/>
              <a:gd name="connsiteY37" fmla="*/ 1084217 h 1632857"/>
              <a:gd name="connsiteX38" fmla="*/ 1842965 w 1869090"/>
              <a:gd name="connsiteY38" fmla="*/ 1058091 h 1632857"/>
              <a:gd name="connsiteX39" fmla="*/ 1856027 w 1869090"/>
              <a:gd name="connsiteY39" fmla="*/ 979714 h 1632857"/>
              <a:gd name="connsiteX40" fmla="*/ 1869090 w 1869090"/>
              <a:gd name="connsiteY40" fmla="*/ 940525 h 1632857"/>
              <a:gd name="connsiteX41" fmla="*/ 1856027 w 1869090"/>
              <a:gd name="connsiteY41" fmla="*/ 535577 h 1632857"/>
              <a:gd name="connsiteX42" fmla="*/ 1829902 w 1869090"/>
              <a:gd name="connsiteY42" fmla="*/ 470263 h 1632857"/>
              <a:gd name="connsiteX43" fmla="*/ 1790713 w 1869090"/>
              <a:gd name="connsiteY43" fmla="*/ 391885 h 1632857"/>
              <a:gd name="connsiteX44" fmla="*/ 1751525 w 1869090"/>
              <a:gd name="connsiteY44" fmla="*/ 365760 h 1632857"/>
              <a:gd name="connsiteX45" fmla="*/ 1712336 w 1869090"/>
              <a:gd name="connsiteY45" fmla="*/ 326571 h 1632857"/>
              <a:gd name="connsiteX46" fmla="*/ 1633959 w 1869090"/>
              <a:gd name="connsiteY46" fmla="*/ 274320 h 1632857"/>
              <a:gd name="connsiteX47" fmla="*/ 1594770 w 1869090"/>
              <a:gd name="connsiteY47" fmla="*/ 248194 h 1632857"/>
              <a:gd name="connsiteX48" fmla="*/ 1555582 w 1869090"/>
              <a:gd name="connsiteY48" fmla="*/ 235131 h 1632857"/>
              <a:gd name="connsiteX49" fmla="*/ 1464142 w 1869090"/>
              <a:gd name="connsiteY49" fmla="*/ 195943 h 1632857"/>
              <a:gd name="connsiteX50" fmla="*/ 1385765 w 1869090"/>
              <a:gd name="connsiteY50" fmla="*/ 117565 h 1632857"/>
              <a:gd name="connsiteX51" fmla="*/ 1359639 w 1869090"/>
              <a:gd name="connsiteY51" fmla="*/ 78377 h 1632857"/>
              <a:gd name="connsiteX52" fmla="*/ 1281262 w 1869090"/>
              <a:gd name="connsiteY52" fmla="*/ 26125 h 1632857"/>
              <a:gd name="connsiteX53" fmla="*/ 1255136 w 1869090"/>
              <a:gd name="connsiteY53" fmla="*/ 0 h 163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869090" h="1632857">
                <a:moveTo>
                  <a:pt x="1176759" y="26125"/>
                </a:moveTo>
                <a:lnTo>
                  <a:pt x="615056" y="39188"/>
                </a:lnTo>
                <a:cubicBezTo>
                  <a:pt x="592873" y="40112"/>
                  <a:pt x="571162" y="46409"/>
                  <a:pt x="549742" y="52251"/>
                </a:cubicBezTo>
                <a:cubicBezTo>
                  <a:pt x="522917" y="59567"/>
                  <a:pt x="434097" y="90480"/>
                  <a:pt x="406050" y="104503"/>
                </a:cubicBezTo>
                <a:cubicBezTo>
                  <a:pt x="392008" y="111524"/>
                  <a:pt x="381562" y="125116"/>
                  <a:pt x="366862" y="130628"/>
                </a:cubicBezTo>
                <a:cubicBezTo>
                  <a:pt x="297757" y="156542"/>
                  <a:pt x="293817" y="127429"/>
                  <a:pt x="223170" y="169817"/>
                </a:cubicBezTo>
                <a:cubicBezTo>
                  <a:pt x="201399" y="182880"/>
                  <a:pt x="178168" y="193771"/>
                  <a:pt x="157856" y="209005"/>
                </a:cubicBezTo>
                <a:cubicBezTo>
                  <a:pt x="132709" y="227865"/>
                  <a:pt x="95060" y="275515"/>
                  <a:pt x="79479" y="300445"/>
                </a:cubicBezTo>
                <a:cubicBezTo>
                  <a:pt x="69158" y="316958"/>
                  <a:pt x="62062" y="335280"/>
                  <a:pt x="53353" y="352697"/>
                </a:cubicBezTo>
                <a:cubicBezTo>
                  <a:pt x="44373" y="397596"/>
                  <a:pt x="39526" y="427215"/>
                  <a:pt x="27227" y="470263"/>
                </a:cubicBezTo>
                <a:cubicBezTo>
                  <a:pt x="23444" y="483502"/>
                  <a:pt x="18519" y="496388"/>
                  <a:pt x="14165" y="509451"/>
                </a:cubicBezTo>
                <a:cubicBezTo>
                  <a:pt x="-3499" y="721418"/>
                  <a:pt x="-5907" y="666522"/>
                  <a:pt x="14165" y="927463"/>
                </a:cubicBezTo>
                <a:cubicBezTo>
                  <a:pt x="18252" y="980597"/>
                  <a:pt x="36929" y="1048009"/>
                  <a:pt x="53353" y="1097280"/>
                </a:cubicBezTo>
                <a:cubicBezTo>
                  <a:pt x="60768" y="1119525"/>
                  <a:pt x="68992" y="1141621"/>
                  <a:pt x="79479" y="1162594"/>
                </a:cubicBezTo>
                <a:cubicBezTo>
                  <a:pt x="86500" y="1176636"/>
                  <a:pt x="96896" y="1188720"/>
                  <a:pt x="105605" y="1201783"/>
                </a:cubicBezTo>
                <a:cubicBezTo>
                  <a:pt x="129606" y="1273788"/>
                  <a:pt x="103296" y="1214331"/>
                  <a:pt x="170919" y="1293223"/>
                </a:cubicBezTo>
                <a:cubicBezTo>
                  <a:pt x="276399" y="1416281"/>
                  <a:pt x="71326" y="1214855"/>
                  <a:pt x="262359" y="1384663"/>
                </a:cubicBezTo>
                <a:cubicBezTo>
                  <a:pt x="280769" y="1401027"/>
                  <a:pt x="293723" y="1423859"/>
                  <a:pt x="314610" y="1436914"/>
                </a:cubicBezTo>
                <a:cubicBezTo>
                  <a:pt x="329834" y="1446429"/>
                  <a:pt x="349445" y="1445623"/>
                  <a:pt x="366862" y="1449977"/>
                </a:cubicBezTo>
                <a:cubicBezTo>
                  <a:pt x="409867" y="1492982"/>
                  <a:pt x="421930" y="1510168"/>
                  <a:pt x="484427" y="1541417"/>
                </a:cubicBezTo>
                <a:cubicBezTo>
                  <a:pt x="500485" y="1549446"/>
                  <a:pt x="519416" y="1549548"/>
                  <a:pt x="536679" y="1554480"/>
                </a:cubicBezTo>
                <a:cubicBezTo>
                  <a:pt x="549918" y="1558263"/>
                  <a:pt x="562627" y="1563760"/>
                  <a:pt x="575867" y="1567543"/>
                </a:cubicBezTo>
                <a:cubicBezTo>
                  <a:pt x="593130" y="1572475"/>
                  <a:pt x="610923" y="1575446"/>
                  <a:pt x="628119" y="1580605"/>
                </a:cubicBezTo>
                <a:cubicBezTo>
                  <a:pt x="651297" y="1587558"/>
                  <a:pt x="726868" y="1616252"/>
                  <a:pt x="758747" y="1619794"/>
                </a:cubicBezTo>
                <a:cubicBezTo>
                  <a:pt x="819489" y="1626543"/>
                  <a:pt x="880667" y="1628503"/>
                  <a:pt x="941627" y="1632857"/>
                </a:cubicBezTo>
                <a:cubicBezTo>
                  <a:pt x="1037421" y="1628503"/>
                  <a:pt x="1133422" y="1627441"/>
                  <a:pt x="1229010" y="1619794"/>
                </a:cubicBezTo>
                <a:cubicBezTo>
                  <a:pt x="1242736" y="1618696"/>
                  <a:pt x="1254841" y="1610071"/>
                  <a:pt x="1268199" y="1606731"/>
                </a:cubicBezTo>
                <a:cubicBezTo>
                  <a:pt x="1289739" y="1601346"/>
                  <a:pt x="1311742" y="1598022"/>
                  <a:pt x="1333513" y="1593668"/>
                </a:cubicBezTo>
                <a:cubicBezTo>
                  <a:pt x="1346576" y="1584960"/>
                  <a:pt x="1358919" y="1575061"/>
                  <a:pt x="1372702" y="1567543"/>
                </a:cubicBezTo>
                <a:cubicBezTo>
                  <a:pt x="1406893" y="1548894"/>
                  <a:pt x="1449666" y="1542830"/>
                  <a:pt x="1477205" y="1515291"/>
                </a:cubicBezTo>
                <a:cubicBezTo>
                  <a:pt x="1490268" y="1502228"/>
                  <a:pt x="1502201" y="1487929"/>
                  <a:pt x="1516393" y="1476103"/>
                </a:cubicBezTo>
                <a:cubicBezTo>
                  <a:pt x="1528454" y="1466052"/>
                  <a:pt x="1543848" y="1460407"/>
                  <a:pt x="1555582" y="1449977"/>
                </a:cubicBezTo>
                <a:cubicBezTo>
                  <a:pt x="1583197" y="1425431"/>
                  <a:pt x="1613464" y="1402342"/>
                  <a:pt x="1633959" y="1371600"/>
                </a:cubicBezTo>
                <a:cubicBezTo>
                  <a:pt x="1695530" y="1279243"/>
                  <a:pt x="1618259" y="1393580"/>
                  <a:pt x="1699273" y="1280160"/>
                </a:cubicBezTo>
                <a:cubicBezTo>
                  <a:pt x="1708398" y="1267385"/>
                  <a:pt x="1715348" y="1253032"/>
                  <a:pt x="1725399" y="1240971"/>
                </a:cubicBezTo>
                <a:cubicBezTo>
                  <a:pt x="1737225" y="1226779"/>
                  <a:pt x="1751524" y="1214846"/>
                  <a:pt x="1764587" y="1201783"/>
                </a:cubicBezTo>
                <a:cubicBezTo>
                  <a:pt x="1773296" y="1180011"/>
                  <a:pt x="1783298" y="1158713"/>
                  <a:pt x="1790713" y="1136468"/>
                </a:cubicBezTo>
                <a:cubicBezTo>
                  <a:pt x="1796390" y="1119436"/>
                  <a:pt x="1793817" y="1099155"/>
                  <a:pt x="1803776" y="1084217"/>
                </a:cubicBezTo>
                <a:cubicBezTo>
                  <a:pt x="1812485" y="1071154"/>
                  <a:pt x="1829902" y="1066800"/>
                  <a:pt x="1842965" y="1058091"/>
                </a:cubicBezTo>
                <a:cubicBezTo>
                  <a:pt x="1847319" y="1031965"/>
                  <a:pt x="1850282" y="1005569"/>
                  <a:pt x="1856027" y="979714"/>
                </a:cubicBezTo>
                <a:cubicBezTo>
                  <a:pt x="1859014" y="966272"/>
                  <a:pt x="1869090" y="954295"/>
                  <a:pt x="1869090" y="940525"/>
                </a:cubicBezTo>
                <a:cubicBezTo>
                  <a:pt x="1869090" y="805472"/>
                  <a:pt x="1867242" y="670163"/>
                  <a:pt x="1856027" y="535577"/>
                </a:cubicBezTo>
                <a:cubicBezTo>
                  <a:pt x="1854080" y="512210"/>
                  <a:pt x="1838135" y="492218"/>
                  <a:pt x="1829902" y="470263"/>
                </a:cubicBezTo>
                <a:cubicBezTo>
                  <a:pt x="1817153" y="436265"/>
                  <a:pt x="1818458" y="419630"/>
                  <a:pt x="1790713" y="391885"/>
                </a:cubicBezTo>
                <a:cubicBezTo>
                  <a:pt x="1779612" y="380784"/>
                  <a:pt x="1763586" y="375810"/>
                  <a:pt x="1751525" y="365760"/>
                </a:cubicBezTo>
                <a:cubicBezTo>
                  <a:pt x="1737333" y="353933"/>
                  <a:pt x="1726918" y="337913"/>
                  <a:pt x="1712336" y="326571"/>
                </a:cubicBezTo>
                <a:cubicBezTo>
                  <a:pt x="1687551" y="307294"/>
                  <a:pt x="1660085" y="291737"/>
                  <a:pt x="1633959" y="274320"/>
                </a:cubicBezTo>
                <a:cubicBezTo>
                  <a:pt x="1620896" y="265611"/>
                  <a:pt x="1609664" y="253159"/>
                  <a:pt x="1594770" y="248194"/>
                </a:cubicBezTo>
                <a:cubicBezTo>
                  <a:pt x="1581707" y="243840"/>
                  <a:pt x="1567898" y="241289"/>
                  <a:pt x="1555582" y="235131"/>
                </a:cubicBezTo>
                <a:cubicBezTo>
                  <a:pt x="1465375" y="190027"/>
                  <a:pt x="1572882" y="223127"/>
                  <a:pt x="1464142" y="195943"/>
                </a:cubicBezTo>
                <a:cubicBezTo>
                  <a:pt x="1438016" y="169817"/>
                  <a:pt x="1406260" y="148307"/>
                  <a:pt x="1385765" y="117565"/>
                </a:cubicBezTo>
                <a:cubicBezTo>
                  <a:pt x="1377056" y="104502"/>
                  <a:pt x="1371454" y="88715"/>
                  <a:pt x="1359639" y="78377"/>
                </a:cubicBezTo>
                <a:cubicBezTo>
                  <a:pt x="1336009" y="57700"/>
                  <a:pt x="1303465" y="48327"/>
                  <a:pt x="1281262" y="26125"/>
                </a:cubicBezTo>
                <a:lnTo>
                  <a:pt x="1255136"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4558937" y="1972491"/>
            <a:ext cx="1920240" cy="1972492"/>
          </a:xfrm>
          <a:custGeom>
            <a:avLst/>
            <a:gdLst>
              <a:gd name="connsiteX0" fmla="*/ 1463040 w 1920240"/>
              <a:gd name="connsiteY0" fmla="*/ 65315 h 1972492"/>
              <a:gd name="connsiteX1" fmla="*/ 1384663 w 1920240"/>
              <a:gd name="connsiteY1" fmla="*/ 26126 h 1972492"/>
              <a:gd name="connsiteX2" fmla="*/ 1306286 w 1920240"/>
              <a:gd name="connsiteY2" fmla="*/ 13063 h 1972492"/>
              <a:gd name="connsiteX3" fmla="*/ 1267097 w 1920240"/>
              <a:gd name="connsiteY3" fmla="*/ 0 h 1972492"/>
              <a:gd name="connsiteX4" fmla="*/ 548640 w 1920240"/>
              <a:gd name="connsiteY4" fmla="*/ 13063 h 1972492"/>
              <a:gd name="connsiteX5" fmla="*/ 496389 w 1920240"/>
              <a:gd name="connsiteY5" fmla="*/ 39189 h 1972492"/>
              <a:gd name="connsiteX6" fmla="*/ 404949 w 1920240"/>
              <a:gd name="connsiteY6" fmla="*/ 78378 h 1972492"/>
              <a:gd name="connsiteX7" fmla="*/ 352697 w 1920240"/>
              <a:gd name="connsiteY7" fmla="*/ 117566 h 1972492"/>
              <a:gd name="connsiteX8" fmla="*/ 300446 w 1920240"/>
              <a:gd name="connsiteY8" fmla="*/ 195943 h 1972492"/>
              <a:gd name="connsiteX9" fmla="*/ 261257 w 1920240"/>
              <a:gd name="connsiteY9" fmla="*/ 235132 h 1972492"/>
              <a:gd name="connsiteX10" fmla="*/ 222069 w 1920240"/>
              <a:gd name="connsiteY10" fmla="*/ 300446 h 1972492"/>
              <a:gd name="connsiteX11" fmla="*/ 209006 w 1920240"/>
              <a:gd name="connsiteY11" fmla="*/ 339635 h 1972492"/>
              <a:gd name="connsiteX12" fmla="*/ 182880 w 1920240"/>
              <a:gd name="connsiteY12" fmla="*/ 404949 h 1972492"/>
              <a:gd name="connsiteX13" fmla="*/ 117566 w 1920240"/>
              <a:gd name="connsiteY13" fmla="*/ 522515 h 1972492"/>
              <a:gd name="connsiteX14" fmla="*/ 78377 w 1920240"/>
              <a:gd name="connsiteY14" fmla="*/ 653143 h 1972492"/>
              <a:gd name="connsiteX15" fmla="*/ 26126 w 1920240"/>
              <a:gd name="connsiteY15" fmla="*/ 783772 h 1972492"/>
              <a:gd name="connsiteX16" fmla="*/ 0 w 1920240"/>
              <a:gd name="connsiteY16" fmla="*/ 992778 h 1972492"/>
              <a:gd name="connsiteX17" fmla="*/ 13063 w 1920240"/>
              <a:gd name="connsiteY17" fmla="*/ 1567543 h 1972492"/>
              <a:gd name="connsiteX18" fmla="*/ 78377 w 1920240"/>
              <a:gd name="connsiteY18" fmla="*/ 1672046 h 1972492"/>
              <a:gd name="connsiteX19" fmla="*/ 195943 w 1920240"/>
              <a:gd name="connsiteY19" fmla="*/ 1789612 h 1972492"/>
              <a:gd name="connsiteX20" fmla="*/ 287383 w 1920240"/>
              <a:gd name="connsiteY20" fmla="*/ 1867989 h 1972492"/>
              <a:gd name="connsiteX21" fmla="*/ 535577 w 1920240"/>
              <a:gd name="connsiteY21" fmla="*/ 1946366 h 1972492"/>
              <a:gd name="connsiteX22" fmla="*/ 796834 w 1920240"/>
              <a:gd name="connsiteY22" fmla="*/ 1972492 h 1972492"/>
              <a:gd name="connsiteX23" fmla="*/ 1201783 w 1920240"/>
              <a:gd name="connsiteY23" fmla="*/ 1946366 h 1972492"/>
              <a:gd name="connsiteX24" fmla="*/ 1332412 w 1920240"/>
              <a:gd name="connsiteY24" fmla="*/ 1920240 h 1972492"/>
              <a:gd name="connsiteX25" fmla="*/ 1449977 w 1920240"/>
              <a:gd name="connsiteY25" fmla="*/ 1881052 h 1972492"/>
              <a:gd name="connsiteX26" fmla="*/ 1528354 w 1920240"/>
              <a:gd name="connsiteY26" fmla="*/ 1828800 h 1972492"/>
              <a:gd name="connsiteX27" fmla="*/ 1567543 w 1920240"/>
              <a:gd name="connsiteY27" fmla="*/ 1802675 h 1972492"/>
              <a:gd name="connsiteX28" fmla="*/ 1658983 w 1920240"/>
              <a:gd name="connsiteY28" fmla="*/ 1724298 h 1972492"/>
              <a:gd name="connsiteX29" fmla="*/ 1685109 w 1920240"/>
              <a:gd name="connsiteY29" fmla="*/ 1685109 h 1972492"/>
              <a:gd name="connsiteX30" fmla="*/ 1750423 w 1920240"/>
              <a:gd name="connsiteY30" fmla="*/ 1645920 h 1972492"/>
              <a:gd name="connsiteX31" fmla="*/ 1802674 w 1920240"/>
              <a:gd name="connsiteY31" fmla="*/ 1554480 h 1972492"/>
              <a:gd name="connsiteX32" fmla="*/ 1815737 w 1920240"/>
              <a:gd name="connsiteY32" fmla="*/ 1515292 h 1972492"/>
              <a:gd name="connsiteX33" fmla="*/ 1841863 w 1920240"/>
              <a:gd name="connsiteY33" fmla="*/ 1476103 h 1972492"/>
              <a:gd name="connsiteX34" fmla="*/ 1867989 w 1920240"/>
              <a:gd name="connsiteY34" fmla="*/ 1319349 h 1972492"/>
              <a:gd name="connsiteX35" fmla="*/ 1881052 w 1920240"/>
              <a:gd name="connsiteY35" fmla="*/ 1267098 h 1972492"/>
              <a:gd name="connsiteX36" fmla="*/ 1907177 w 1920240"/>
              <a:gd name="connsiteY36" fmla="*/ 1188720 h 1972492"/>
              <a:gd name="connsiteX37" fmla="*/ 1920240 w 1920240"/>
              <a:gd name="connsiteY37" fmla="*/ 1123406 h 1972492"/>
              <a:gd name="connsiteX38" fmla="*/ 1907177 w 1920240"/>
              <a:gd name="connsiteY38" fmla="*/ 653143 h 1972492"/>
              <a:gd name="connsiteX39" fmla="*/ 1894114 w 1920240"/>
              <a:gd name="connsiteY39" fmla="*/ 574766 h 1972492"/>
              <a:gd name="connsiteX40" fmla="*/ 1867989 w 1920240"/>
              <a:gd name="connsiteY40" fmla="*/ 522515 h 1972492"/>
              <a:gd name="connsiteX41" fmla="*/ 1854926 w 1920240"/>
              <a:gd name="connsiteY41" fmla="*/ 457200 h 1972492"/>
              <a:gd name="connsiteX42" fmla="*/ 1815737 w 1920240"/>
              <a:gd name="connsiteY42" fmla="*/ 404949 h 1972492"/>
              <a:gd name="connsiteX43" fmla="*/ 1776549 w 1920240"/>
              <a:gd name="connsiteY43" fmla="*/ 339635 h 1972492"/>
              <a:gd name="connsiteX44" fmla="*/ 1750423 w 1920240"/>
              <a:gd name="connsiteY44" fmla="*/ 300446 h 1972492"/>
              <a:gd name="connsiteX45" fmla="*/ 1711234 w 1920240"/>
              <a:gd name="connsiteY45" fmla="*/ 222069 h 1972492"/>
              <a:gd name="connsiteX46" fmla="*/ 1658983 w 1920240"/>
              <a:gd name="connsiteY46" fmla="*/ 156755 h 1972492"/>
              <a:gd name="connsiteX47" fmla="*/ 1632857 w 1920240"/>
              <a:gd name="connsiteY47" fmla="*/ 117566 h 1972492"/>
              <a:gd name="connsiteX48" fmla="*/ 1593669 w 1920240"/>
              <a:gd name="connsiteY48" fmla="*/ 78378 h 1972492"/>
              <a:gd name="connsiteX49" fmla="*/ 1476103 w 1920240"/>
              <a:gd name="connsiteY49" fmla="*/ 13063 h 1972492"/>
              <a:gd name="connsiteX50" fmla="*/ 1436914 w 1920240"/>
              <a:gd name="connsiteY50" fmla="*/ 13063 h 197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920240" h="1972492">
                <a:moveTo>
                  <a:pt x="1463040" y="65315"/>
                </a:moveTo>
                <a:cubicBezTo>
                  <a:pt x="1436914" y="52252"/>
                  <a:pt x="1412373" y="35363"/>
                  <a:pt x="1384663" y="26126"/>
                </a:cubicBezTo>
                <a:cubicBezTo>
                  <a:pt x="1359536" y="17750"/>
                  <a:pt x="1332141" y="18809"/>
                  <a:pt x="1306286" y="13063"/>
                </a:cubicBezTo>
                <a:cubicBezTo>
                  <a:pt x="1292844" y="10076"/>
                  <a:pt x="1280160" y="4354"/>
                  <a:pt x="1267097" y="0"/>
                </a:cubicBezTo>
                <a:cubicBezTo>
                  <a:pt x="1027611" y="4354"/>
                  <a:pt x="787856" y="899"/>
                  <a:pt x="548640" y="13063"/>
                </a:cubicBezTo>
                <a:cubicBezTo>
                  <a:pt x="529192" y="14052"/>
                  <a:pt x="514287" y="31518"/>
                  <a:pt x="496389" y="39189"/>
                </a:cubicBezTo>
                <a:cubicBezTo>
                  <a:pt x="439818" y="63434"/>
                  <a:pt x="467972" y="38989"/>
                  <a:pt x="404949" y="78378"/>
                </a:cubicBezTo>
                <a:cubicBezTo>
                  <a:pt x="386487" y="89917"/>
                  <a:pt x="370114" y="104503"/>
                  <a:pt x="352697" y="117566"/>
                </a:cubicBezTo>
                <a:cubicBezTo>
                  <a:pt x="335280" y="143692"/>
                  <a:pt x="322649" y="173740"/>
                  <a:pt x="300446" y="195943"/>
                </a:cubicBezTo>
                <a:cubicBezTo>
                  <a:pt x="287383" y="209006"/>
                  <a:pt x="272341" y="220353"/>
                  <a:pt x="261257" y="235132"/>
                </a:cubicBezTo>
                <a:cubicBezTo>
                  <a:pt x="246023" y="255444"/>
                  <a:pt x="233423" y="277737"/>
                  <a:pt x="222069" y="300446"/>
                </a:cubicBezTo>
                <a:cubicBezTo>
                  <a:pt x="215911" y="312762"/>
                  <a:pt x="213841" y="326742"/>
                  <a:pt x="209006" y="339635"/>
                </a:cubicBezTo>
                <a:cubicBezTo>
                  <a:pt x="200773" y="361590"/>
                  <a:pt x="193366" y="383976"/>
                  <a:pt x="182880" y="404949"/>
                </a:cubicBezTo>
                <a:cubicBezTo>
                  <a:pt x="116930" y="536849"/>
                  <a:pt x="167888" y="409291"/>
                  <a:pt x="117566" y="522515"/>
                </a:cubicBezTo>
                <a:cubicBezTo>
                  <a:pt x="44914" y="685982"/>
                  <a:pt x="132285" y="491418"/>
                  <a:pt x="78377" y="653143"/>
                </a:cubicBezTo>
                <a:cubicBezTo>
                  <a:pt x="63547" y="697634"/>
                  <a:pt x="26126" y="783772"/>
                  <a:pt x="26126" y="783772"/>
                </a:cubicBezTo>
                <a:cubicBezTo>
                  <a:pt x="15370" y="848305"/>
                  <a:pt x="0" y="929984"/>
                  <a:pt x="0" y="992778"/>
                </a:cubicBezTo>
                <a:cubicBezTo>
                  <a:pt x="0" y="1184416"/>
                  <a:pt x="1352" y="1376263"/>
                  <a:pt x="13063" y="1567543"/>
                </a:cubicBezTo>
                <a:cubicBezTo>
                  <a:pt x="16676" y="1626552"/>
                  <a:pt x="45750" y="1634758"/>
                  <a:pt x="78377" y="1672046"/>
                </a:cubicBezTo>
                <a:cubicBezTo>
                  <a:pt x="200293" y="1811377"/>
                  <a:pt x="56611" y="1667697"/>
                  <a:pt x="195943" y="1789612"/>
                </a:cubicBezTo>
                <a:cubicBezTo>
                  <a:pt x="225491" y="1815467"/>
                  <a:pt x="249858" y="1851572"/>
                  <a:pt x="287383" y="1867989"/>
                </a:cubicBezTo>
                <a:cubicBezTo>
                  <a:pt x="306735" y="1876455"/>
                  <a:pt x="487568" y="1936078"/>
                  <a:pt x="535577" y="1946366"/>
                </a:cubicBezTo>
                <a:cubicBezTo>
                  <a:pt x="606445" y="1961552"/>
                  <a:pt x="737882" y="1967957"/>
                  <a:pt x="796834" y="1972492"/>
                </a:cubicBezTo>
                <a:cubicBezTo>
                  <a:pt x="931817" y="1963783"/>
                  <a:pt x="1067159" y="1959500"/>
                  <a:pt x="1201783" y="1946366"/>
                </a:cubicBezTo>
                <a:cubicBezTo>
                  <a:pt x="1245978" y="1942054"/>
                  <a:pt x="1332412" y="1920240"/>
                  <a:pt x="1332412" y="1920240"/>
                </a:cubicBezTo>
                <a:cubicBezTo>
                  <a:pt x="1449278" y="1842331"/>
                  <a:pt x="1262245" y="1959275"/>
                  <a:pt x="1449977" y="1881052"/>
                </a:cubicBezTo>
                <a:cubicBezTo>
                  <a:pt x="1478961" y="1868975"/>
                  <a:pt x="1502228" y="1846217"/>
                  <a:pt x="1528354" y="1828800"/>
                </a:cubicBezTo>
                <a:lnTo>
                  <a:pt x="1567543" y="1802675"/>
                </a:lnTo>
                <a:cubicBezTo>
                  <a:pt x="1671878" y="1663562"/>
                  <a:pt x="1539442" y="1823915"/>
                  <a:pt x="1658983" y="1724298"/>
                </a:cubicBezTo>
                <a:cubicBezTo>
                  <a:pt x="1671044" y="1714247"/>
                  <a:pt x="1673189" y="1695326"/>
                  <a:pt x="1685109" y="1685109"/>
                </a:cubicBezTo>
                <a:cubicBezTo>
                  <a:pt x="1704386" y="1668586"/>
                  <a:pt x="1728652" y="1658983"/>
                  <a:pt x="1750423" y="1645920"/>
                </a:cubicBezTo>
                <a:cubicBezTo>
                  <a:pt x="1780374" y="1556069"/>
                  <a:pt x="1739408" y="1665197"/>
                  <a:pt x="1802674" y="1554480"/>
                </a:cubicBezTo>
                <a:cubicBezTo>
                  <a:pt x="1809505" y="1542525"/>
                  <a:pt x="1809579" y="1527608"/>
                  <a:pt x="1815737" y="1515292"/>
                </a:cubicBezTo>
                <a:cubicBezTo>
                  <a:pt x="1822758" y="1501250"/>
                  <a:pt x="1833154" y="1489166"/>
                  <a:pt x="1841863" y="1476103"/>
                </a:cubicBezTo>
                <a:cubicBezTo>
                  <a:pt x="1852768" y="1399768"/>
                  <a:pt x="1852708" y="1388113"/>
                  <a:pt x="1867989" y="1319349"/>
                </a:cubicBezTo>
                <a:cubicBezTo>
                  <a:pt x="1871884" y="1301823"/>
                  <a:pt x="1875893" y="1284294"/>
                  <a:pt x="1881052" y="1267098"/>
                </a:cubicBezTo>
                <a:cubicBezTo>
                  <a:pt x="1888965" y="1240720"/>
                  <a:pt x="1901776" y="1215724"/>
                  <a:pt x="1907177" y="1188720"/>
                </a:cubicBezTo>
                <a:lnTo>
                  <a:pt x="1920240" y="1123406"/>
                </a:lnTo>
                <a:cubicBezTo>
                  <a:pt x="1915886" y="966652"/>
                  <a:pt x="1914636" y="809780"/>
                  <a:pt x="1907177" y="653143"/>
                </a:cubicBezTo>
                <a:cubicBezTo>
                  <a:pt x="1905917" y="626687"/>
                  <a:pt x="1901725" y="600135"/>
                  <a:pt x="1894114" y="574766"/>
                </a:cubicBezTo>
                <a:cubicBezTo>
                  <a:pt x="1888519" y="556114"/>
                  <a:pt x="1876697" y="539932"/>
                  <a:pt x="1867989" y="522515"/>
                </a:cubicBezTo>
                <a:cubicBezTo>
                  <a:pt x="1863635" y="500743"/>
                  <a:pt x="1863943" y="477489"/>
                  <a:pt x="1854926" y="457200"/>
                </a:cubicBezTo>
                <a:cubicBezTo>
                  <a:pt x="1846084" y="437305"/>
                  <a:pt x="1827814" y="423064"/>
                  <a:pt x="1815737" y="404949"/>
                </a:cubicBezTo>
                <a:cubicBezTo>
                  <a:pt x="1801653" y="383824"/>
                  <a:pt x="1790005" y="361165"/>
                  <a:pt x="1776549" y="339635"/>
                </a:cubicBezTo>
                <a:cubicBezTo>
                  <a:pt x="1768228" y="326322"/>
                  <a:pt x="1757444" y="314488"/>
                  <a:pt x="1750423" y="300446"/>
                </a:cubicBezTo>
                <a:cubicBezTo>
                  <a:pt x="1696340" y="192280"/>
                  <a:pt x="1786109" y="334381"/>
                  <a:pt x="1711234" y="222069"/>
                </a:cubicBezTo>
                <a:cubicBezTo>
                  <a:pt x="1685805" y="145776"/>
                  <a:pt x="1718069" y="215840"/>
                  <a:pt x="1658983" y="156755"/>
                </a:cubicBezTo>
                <a:cubicBezTo>
                  <a:pt x="1647881" y="145654"/>
                  <a:pt x="1642908" y="129627"/>
                  <a:pt x="1632857" y="117566"/>
                </a:cubicBezTo>
                <a:cubicBezTo>
                  <a:pt x="1621031" y="103374"/>
                  <a:pt x="1608251" y="89720"/>
                  <a:pt x="1593669" y="78378"/>
                </a:cubicBezTo>
                <a:cubicBezTo>
                  <a:pt x="1563065" y="54575"/>
                  <a:pt x="1519106" y="20230"/>
                  <a:pt x="1476103" y="13063"/>
                </a:cubicBezTo>
                <a:cubicBezTo>
                  <a:pt x="1463218" y="10915"/>
                  <a:pt x="1449977" y="13063"/>
                  <a:pt x="1436914" y="1306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944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 </a:t>
            </a:r>
            <a:r>
              <a:rPr lang="en-US" dirty="0" smtClean="0"/>
              <a:t>Example</a:t>
            </a:r>
            <a:endParaRPr lang="en-US" dirty="0"/>
          </a:p>
        </p:txBody>
      </p:sp>
      <p:cxnSp>
        <p:nvCxnSpPr>
          <p:cNvPr id="7" name="Straight Arrow Connector 6"/>
          <p:cNvCxnSpPr/>
          <p:nvPr/>
        </p:nvCxnSpPr>
        <p:spPr>
          <a:xfrm>
            <a:off x="1058091" y="5799908"/>
            <a:ext cx="657061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9" name="Straight Arrow Connector 8"/>
          <p:cNvCxnSpPr/>
          <p:nvPr/>
        </p:nvCxnSpPr>
        <p:spPr>
          <a:xfrm flipV="1">
            <a:off x="1058091" y="1645919"/>
            <a:ext cx="0" cy="415398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1423851" y="5042263"/>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26767" y="4541520"/>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878872" y="5338354"/>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473234" y="5179422"/>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00056" y="2965269"/>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651863" y="2151018"/>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971902" y="2473236"/>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0422" y="2606041"/>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985003" y="4937759"/>
            <a:ext cx="143691" cy="1436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5769425" y="2527662"/>
            <a:ext cx="143691" cy="1436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2523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 </a:t>
            </a:r>
            <a:r>
              <a:rPr lang="en-US" dirty="0" smtClean="0"/>
              <a:t>Example</a:t>
            </a:r>
            <a:endParaRPr lang="en-US" dirty="0"/>
          </a:p>
        </p:txBody>
      </p:sp>
      <p:cxnSp>
        <p:nvCxnSpPr>
          <p:cNvPr id="7" name="Straight Arrow Connector 6"/>
          <p:cNvCxnSpPr/>
          <p:nvPr/>
        </p:nvCxnSpPr>
        <p:spPr>
          <a:xfrm>
            <a:off x="1058091" y="5799908"/>
            <a:ext cx="657061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9" name="Straight Arrow Connector 8"/>
          <p:cNvCxnSpPr/>
          <p:nvPr/>
        </p:nvCxnSpPr>
        <p:spPr>
          <a:xfrm flipV="1">
            <a:off x="1058091" y="1645919"/>
            <a:ext cx="0" cy="415398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1423851" y="5042263"/>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26767" y="4541520"/>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878872" y="5338354"/>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473234" y="5179422"/>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00056" y="2965269"/>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651863" y="2151018"/>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971902" y="2473236"/>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0422" y="2606041"/>
            <a:ext cx="143691" cy="143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149531" y="4219304"/>
            <a:ext cx="1672045" cy="1672045"/>
          </a:xfrm>
          <a:prstGeom prst="ellipse">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011782" y="1780904"/>
            <a:ext cx="1672045" cy="1672045"/>
          </a:xfrm>
          <a:prstGeom prst="ellipse">
            <a:avLst/>
          </a:prstGeom>
          <a:solidFill>
            <a:srgbClr val="0070C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745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Getting </a:t>
            </a:r>
            <a:r>
              <a:rPr lang="en-US" dirty="0" smtClean="0"/>
              <a:t>the </a:t>
            </a:r>
            <a:r>
              <a:rPr lang="en-US" i="1" dirty="0" smtClean="0"/>
              <a:t>k</a:t>
            </a:r>
            <a:r>
              <a:rPr lang="en-US" dirty="0" smtClean="0"/>
              <a:t> right</a:t>
            </a:r>
            <a:endParaRPr lang="en-US" dirty="0"/>
          </a:p>
        </p:txBody>
      </p:sp>
      <p:sp>
        <p:nvSpPr>
          <p:cNvPr id="43011" name="Rectangle 3"/>
          <p:cNvSpPr>
            <a:spLocks noGrp="1" noChangeArrowheads="1"/>
          </p:cNvSpPr>
          <p:nvPr>
            <p:ph idx="1"/>
          </p:nvPr>
        </p:nvSpPr>
        <p:spPr/>
        <p:txBody>
          <a:bodyPr/>
          <a:lstStyle/>
          <a:p>
            <a:pPr marL="118872" indent="0">
              <a:buNone/>
            </a:pPr>
            <a:r>
              <a:rPr lang="en-US" b="1" dirty="0" smtClean="0">
                <a:solidFill>
                  <a:srgbClr val="0000FF"/>
                </a:solidFill>
              </a:rPr>
              <a:t>How to select </a:t>
            </a:r>
            <a:r>
              <a:rPr lang="en-US" b="1" i="1" dirty="0" smtClean="0">
                <a:solidFill>
                  <a:srgbClr val="0000FF"/>
                </a:solidFill>
              </a:rPr>
              <a:t>k</a:t>
            </a:r>
            <a:r>
              <a:rPr lang="en-US" b="1" dirty="0" smtClean="0">
                <a:solidFill>
                  <a:srgbClr val="0000FF"/>
                </a:solidFill>
              </a:rPr>
              <a:t>?</a:t>
            </a:r>
          </a:p>
          <a:p>
            <a:r>
              <a:rPr lang="en-US" dirty="0" smtClean="0"/>
              <a:t>Try </a:t>
            </a:r>
            <a:r>
              <a:rPr lang="en-US" dirty="0"/>
              <a:t>different </a:t>
            </a:r>
            <a:r>
              <a:rPr lang="en-US" b="1" dirty="0"/>
              <a:t>k</a:t>
            </a:r>
            <a:r>
              <a:rPr lang="en-US" dirty="0"/>
              <a:t>, looking at the change in the average distance to </a:t>
            </a:r>
            <a:r>
              <a:rPr lang="en-US" dirty="0" smtClean="0"/>
              <a:t>centroid </a:t>
            </a:r>
            <a:r>
              <a:rPr lang="en-US" dirty="0"/>
              <a:t>as </a:t>
            </a:r>
            <a:r>
              <a:rPr lang="en-US" b="1" dirty="0" smtClean="0"/>
              <a:t>k</a:t>
            </a:r>
            <a:r>
              <a:rPr lang="en-US" dirty="0" smtClean="0"/>
              <a:t> increases</a:t>
            </a:r>
          </a:p>
          <a:p>
            <a:r>
              <a:rPr lang="en-US" dirty="0" smtClean="0"/>
              <a:t>Average </a:t>
            </a:r>
            <a:r>
              <a:rPr lang="en-US" dirty="0"/>
              <a:t>falls rapidly until right </a:t>
            </a:r>
            <a:r>
              <a:rPr lang="en-US" b="1" dirty="0"/>
              <a:t>k</a:t>
            </a:r>
            <a:r>
              <a:rPr lang="en-US" dirty="0"/>
              <a:t>, then changes </a:t>
            </a:r>
            <a:r>
              <a:rPr lang="en-US" dirty="0" smtClean="0"/>
              <a:t>little</a:t>
            </a:r>
            <a:endParaRPr lang="en-US" dirty="0"/>
          </a:p>
        </p:txBody>
      </p:sp>
      <p:sp>
        <p:nvSpPr>
          <p:cNvPr id="18" name="Slide Number Placeholder 5"/>
          <p:cNvSpPr>
            <a:spLocks noGrp="1"/>
          </p:cNvSpPr>
          <p:nvPr>
            <p:ph type="sldNum" sz="quarter" idx="12"/>
          </p:nvPr>
        </p:nvSpPr>
        <p:spPr/>
        <p:txBody>
          <a:bodyPr/>
          <a:lstStyle/>
          <a:p>
            <a:fld id="{49EEE50B-4A6F-417A-9DBF-423D8456220C}" type="slidenum">
              <a:rPr lang="en-US"/>
              <a:pPr/>
              <a:t>33</a:t>
            </a:fld>
            <a:endParaRPr lang="en-US"/>
          </a:p>
        </p:txBody>
      </p:sp>
      <p:grpSp>
        <p:nvGrpSpPr>
          <p:cNvPr id="4" name="Group 14"/>
          <p:cNvGrpSpPr>
            <a:grpSpLocks/>
          </p:cNvGrpSpPr>
          <p:nvPr/>
        </p:nvGrpSpPr>
        <p:grpSpPr bwMode="auto">
          <a:xfrm>
            <a:off x="3124200" y="4222749"/>
            <a:ext cx="3475038" cy="1720851"/>
            <a:chOff x="518" y="2962"/>
            <a:chExt cx="2189" cy="1084"/>
          </a:xfrm>
        </p:grpSpPr>
        <p:sp>
          <p:nvSpPr>
            <p:cNvPr id="43016" name="Text Box 8"/>
            <p:cNvSpPr txBox="1">
              <a:spLocks noChangeArrowheads="1"/>
            </p:cNvSpPr>
            <p:nvPr/>
          </p:nvSpPr>
          <p:spPr bwMode="auto">
            <a:xfrm>
              <a:off x="1814" y="3813"/>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k</a:t>
              </a:r>
            </a:p>
          </p:txBody>
        </p:sp>
        <p:sp>
          <p:nvSpPr>
            <p:cNvPr id="43017" name="Text Box 9"/>
            <p:cNvSpPr txBox="1">
              <a:spLocks noChangeArrowheads="1"/>
            </p:cNvSpPr>
            <p:nvPr/>
          </p:nvSpPr>
          <p:spPr bwMode="auto">
            <a:xfrm>
              <a:off x="518" y="3408"/>
              <a:ext cx="819" cy="582"/>
            </a:xfrm>
            <a:prstGeom prst="rect">
              <a:avLst/>
            </a:prstGeom>
            <a:noFill/>
            <a:ln w="9525">
              <a:noFill/>
              <a:miter lim="800000"/>
              <a:headEnd/>
              <a:tailEnd/>
            </a:ln>
            <a:effectLst/>
          </p:spPr>
          <p:txBody>
            <a:bodyPr wrap="none">
              <a:spAutoFit/>
            </a:bodyPr>
            <a:lstStyle/>
            <a:p>
              <a:pPr algn="ctr"/>
              <a:r>
                <a:rPr lang="en-US" dirty="0">
                  <a:latin typeface="Arial" pitchFamily="34" charset="0"/>
                  <a:cs typeface="Arial" pitchFamily="34" charset="0"/>
                </a:rPr>
                <a:t>Average</a:t>
              </a:r>
            </a:p>
            <a:p>
              <a:pPr algn="ctr"/>
              <a:r>
                <a:rPr lang="en-US" dirty="0">
                  <a:latin typeface="Arial" pitchFamily="34" charset="0"/>
                  <a:cs typeface="Arial" pitchFamily="34" charset="0"/>
                </a:rPr>
                <a:t>distance to</a:t>
              </a:r>
            </a:p>
            <a:p>
              <a:pPr algn="ctr"/>
              <a:r>
                <a:rPr lang="en-US" dirty="0">
                  <a:latin typeface="Arial" pitchFamily="34" charset="0"/>
                  <a:cs typeface="Arial" pitchFamily="34" charset="0"/>
                </a:rPr>
                <a:t>centroid</a:t>
              </a:r>
            </a:p>
          </p:txBody>
        </p:sp>
        <p:sp>
          <p:nvSpPr>
            <p:cNvPr id="43018" name="Line 10"/>
            <p:cNvSpPr>
              <a:spLocks noChangeShapeType="1"/>
            </p:cNvSpPr>
            <p:nvPr/>
          </p:nvSpPr>
          <p:spPr bwMode="auto">
            <a:xfrm flipV="1">
              <a:off x="912" y="2962"/>
              <a:ext cx="0" cy="504"/>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43019" name="Line 11"/>
            <p:cNvSpPr>
              <a:spLocks noChangeShapeType="1"/>
            </p:cNvSpPr>
            <p:nvPr/>
          </p:nvSpPr>
          <p:spPr bwMode="auto">
            <a:xfrm>
              <a:off x="2064" y="3936"/>
              <a:ext cx="643"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grpSp>
        <p:nvGrpSpPr>
          <p:cNvPr id="5" name="Group 16"/>
          <p:cNvGrpSpPr>
            <a:grpSpLocks/>
          </p:cNvGrpSpPr>
          <p:nvPr/>
        </p:nvGrpSpPr>
        <p:grpSpPr bwMode="auto">
          <a:xfrm>
            <a:off x="5285112" y="4306013"/>
            <a:ext cx="1398588" cy="1109662"/>
            <a:chOff x="2544" y="2997"/>
            <a:chExt cx="881" cy="699"/>
          </a:xfrm>
        </p:grpSpPr>
        <p:sp>
          <p:nvSpPr>
            <p:cNvPr id="43020" name="Text Box 12"/>
            <p:cNvSpPr txBox="1">
              <a:spLocks noChangeArrowheads="1"/>
            </p:cNvSpPr>
            <p:nvPr/>
          </p:nvSpPr>
          <p:spPr bwMode="auto">
            <a:xfrm>
              <a:off x="2582" y="2997"/>
              <a:ext cx="843" cy="407"/>
            </a:xfrm>
            <a:prstGeom prst="rect">
              <a:avLst/>
            </a:prstGeom>
            <a:noFill/>
            <a:ln w="9525">
              <a:noFill/>
              <a:miter lim="800000"/>
              <a:headEnd/>
              <a:tailEnd/>
            </a:ln>
            <a:effectLst/>
          </p:spPr>
          <p:txBody>
            <a:bodyPr wrap="none">
              <a:spAutoFit/>
            </a:bodyPr>
            <a:lstStyle/>
            <a:p>
              <a:r>
                <a:rPr lang="en-US" b="1" dirty="0">
                  <a:solidFill>
                    <a:srgbClr val="008000"/>
                  </a:solidFill>
                  <a:latin typeface="Arial" pitchFamily="34" charset="0"/>
                  <a:cs typeface="Arial" pitchFamily="34" charset="0"/>
                </a:rPr>
                <a:t>Best value</a:t>
              </a:r>
            </a:p>
            <a:p>
              <a:r>
                <a:rPr lang="en-US" b="1" dirty="0">
                  <a:solidFill>
                    <a:srgbClr val="008000"/>
                  </a:solidFill>
                  <a:latin typeface="Arial" pitchFamily="34" charset="0"/>
                  <a:cs typeface="Arial" pitchFamily="34" charset="0"/>
                </a:rPr>
                <a:t>of </a:t>
              </a:r>
              <a:r>
                <a:rPr lang="en-US" b="1" i="1" dirty="0">
                  <a:solidFill>
                    <a:srgbClr val="008000"/>
                  </a:solidFill>
                  <a:latin typeface="Arial" pitchFamily="34" charset="0"/>
                  <a:cs typeface="Arial" pitchFamily="34" charset="0"/>
                </a:rPr>
                <a:t>k</a:t>
              </a:r>
            </a:p>
          </p:txBody>
        </p:sp>
        <p:sp>
          <p:nvSpPr>
            <p:cNvPr id="43021" name="Line 13"/>
            <p:cNvSpPr>
              <a:spLocks noChangeShapeType="1"/>
            </p:cNvSpPr>
            <p:nvPr/>
          </p:nvSpPr>
          <p:spPr bwMode="auto">
            <a:xfrm>
              <a:off x="2544" y="3360"/>
              <a:ext cx="0" cy="336"/>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sp>
        <p:nvSpPr>
          <p:cNvPr id="20" name="Footer Placeholder 19"/>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8" name="Freeform 7"/>
          <p:cNvSpPr/>
          <p:nvPr/>
        </p:nvSpPr>
        <p:spPr>
          <a:xfrm>
            <a:off x="4418687" y="4123013"/>
            <a:ext cx="2080671" cy="1401715"/>
          </a:xfrm>
          <a:custGeom>
            <a:avLst/>
            <a:gdLst>
              <a:gd name="connsiteX0" fmla="*/ 0 w 2080671"/>
              <a:gd name="connsiteY0" fmla="*/ 0 h 1401715"/>
              <a:gd name="connsiteX1" fmla="*/ 186166 w 2080671"/>
              <a:gd name="connsiteY1" fmla="*/ 865121 h 1401715"/>
              <a:gd name="connsiteX2" fmla="*/ 427085 w 2080671"/>
              <a:gd name="connsiteY2" fmla="*/ 1144369 h 1401715"/>
              <a:gd name="connsiteX3" fmla="*/ 848695 w 2080671"/>
              <a:gd name="connsiteY3" fmla="*/ 1357912 h 1401715"/>
              <a:gd name="connsiteX4" fmla="*/ 1226501 w 2080671"/>
              <a:gd name="connsiteY4" fmla="*/ 1401715 h 1401715"/>
              <a:gd name="connsiteX5" fmla="*/ 1768570 w 2080671"/>
              <a:gd name="connsiteY5" fmla="*/ 1401715 h 1401715"/>
              <a:gd name="connsiteX6" fmla="*/ 2080671 w 2080671"/>
              <a:gd name="connsiteY6" fmla="*/ 1401715 h 1401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0671" h="1401715">
                <a:moveTo>
                  <a:pt x="0" y="0"/>
                </a:moveTo>
                <a:lnTo>
                  <a:pt x="186166" y="865121"/>
                </a:lnTo>
                <a:lnTo>
                  <a:pt x="427085" y="1144369"/>
                </a:lnTo>
                <a:lnTo>
                  <a:pt x="848695" y="1357912"/>
                </a:lnTo>
                <a:lnTo>
                  <a:pt x="1226501" y="1401715"/>
                </a:lnTo>
                <a:lnTo>
                  <a:pt x="1768570" y="1401715"/>
                </a:lnTo>
                <a:lnTo>
                  <a:pt x="2080671" y="1401715"/>
                </a:lnTo>
              </a:path>
            </a:pathLst>
          </a:custGeom>
          <a:no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1285986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Example: Picking </a:t>
            </a:r>
            <a:r>
              <a:rPr lang="en-US" i="1" dirty="0"/>
              <a:t>k</a:t>
            </a:r>
          </a:p>
        </p:txBody>
      </p:sp>
      <p:sp>
        <p:nvSpPr>
          <p:cNvPr id="20" name="Footer Placeholder 19"/>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7" name="Slide Number Placeholder 4"/>
          <p:cNvSpPr>
            <a:spLocks noGrp="1"/>
          </p:cNvSpPr>
          <p:nvPr>
            <p:ph type="sldNum" sz="quarter" idx="12"/>
          </p:nvPr>
        </p:nvSpPr>
        <p:spPr/>
        <p:txBody>
          <a:bodyPr/>
          <a:lstStyle/>
          <a:p>
            <a:fld id="{7611FEFE-B5EF-4A0A-BC90-B389A674A5A2}" type="slidenum">
              <a:rPr lang="en-US"/>
              <a:pPr/>
              <a:t>34</a:t>
            </a:fld>
            <a:endParaRPr lang="en-US"/>
          </a:p>
        </p:txBody>
      </p:sp>
      <p:sp>
        <p:nvSpPr>
          <p:cNvPr id="44035"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44036"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44037"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44038"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4039"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4040" name="Oval 8"/>
          <p:cNvSpPr>
            <a:spLocks noChangeArrowheads="1"/>
          </p:cNvSpPr>
          <p:nvPr/>
        </p:nvSpPr>
        <p:spPr bwMode="auto">
          <a:xfrm>
            <a:off x="2438400" y="1600200"/>
            <a:ext cx="5334000" cy="3048000"/>
          </a:xfrm>
          <a:prstGeom prst="ellipse">
            <a:avLst/>
          </a:prstGeom>
          <a:solidFill>
            <a:srgbClr val="CCFFCC">
              <a:alpha val="50000"/>
            </a:srgbClr>
          </a:solidFill>
          <a:ln w="9525">
            <a:solidFill>
              <a:schemeClr val="tx1"/>
            </a:solidFill>
            <a:round/>
            <a:headEnd/>
            <a:tailEnd/>
          </a:ln>
          <a:effectLst/>
        </p:spPr>
        <p:txBody>
          <a:bodyPr wrap="none" anchor="ctr"/>
          <a:lstStyle/>
          <a:p>
            <a:endParaRPr lang="en-US"/>
          </a:p>
        </p:txBody>
      </p:sp>
      <p:sp>
        <p:nvSpPr>
          <p:cNvPr id="44041" name="Oval 9"/>
          <p:cNvSpPr>
            <a:spLocks noChangeArrowheads="1"/>
          </p:cNvSpPr>
          <p:nvPr/>
        </p:nvSpPr>
        <p:spPr bwMode="auto">
          <a:xfrm>
            <a:off x="3505200" y="4724400"/>
            <a:ext cx="3581400" cy="16764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grpSp>
        <p:nvGrpSpPr>
          <p:cNvPr id="2" name="Group 16"/>
          <p:cNvGrpSpPr>
            <a:grpSpLocks/>
          </p:cNvGrpSpPr>
          <p:nvPr/>
        </p:nvGrpSpPr>
        <p:grpSpPr bwMode="auto">
          <a:xfrm>
            <a:off x="441325" y="1709738"/>
            <a:ext cx="5959475" cy="2328862"/>
            <a:chOff x="278" y="1077"/>
            <a:chExt cx="3754" cy="1467"/>
          </a:xfrm>
        </p:grpSpPr>
        <p:sp>
          <p:nvSpPr>
            <p:cNvPr id="44042" name="Line 10"/>
            <p:cNvSpPr>
              <a:spLocks noChangeShapeType="1"/>
            </p:cNvSpPr>
            <p:nvPr/>
          </p:nvSpPr>
          <p:spPr bwMode="auto">
            <a:xfrm flipH="1" flipV="1">
              <a:off x="2112" y="1728"/>
              <a:ext cx="1056" cy="288"/>
            </a:xfrm>
            <a:prstGeom prst="line">
              <a:avLst/>
            </a:prstGeom>
            <a:noFill/>
            <a:ln w="9525">
              <a:solidFill>
                <a:schemeClr val="tx1"/>
              </a:solidFill>
              <a:round/>
              <a:headEnd/>
              <a:tailEnd/>
            </a:ln>
            <a:effectLst/>
          </p:spPr>
          <p:txBody>
            <a:bodyPr/>
            <a:lstStyle/>
            <a:p>
              <a:endParaRPr lang="en-US"/>
            </a:p>
          </p:txBody>
        </p:sp>
        <p:sp>
          <p:nvSpPr>
            <p:cNvPr id="44043" name="Line 11"/>
            <p:cNvSpPr>
              <a:spLocks noChangeShapeType="1"/>
            </p:cNvSpPr>
            <p:nvPr/>
          </p:nvSpPr>
          <p:spPr bwMode="auto">
            <a:xfrm flipH="1">
              <a:off x="2112" y="2016"/>
              <a:ext cx="1056" cy="384"/>
            </a:xfrm>
            <a:prstGeom prst="line">
              <a:avLst/>
            </a:prstGeom>
            <a:noFill/>
            <a:ln w="9525">
              <a:solidFill>
                <a:schemeClr val="tx1"/>
              </a:solidFill>
              <a:round/>
              <a:headEnd/>
              <a:tailEnd/>
            </a:ln>
            <a:effectLst/>
          </p:spPr>
          <p:txBody>
            <a:bodyPr/>
            <a:lstStyle/>
            <a:p>
              <a:endParaRPr lang="en-US"/>
            </a:p>
          </p:txBody>
        </p:sp>
        <p:sp>
          <p:nvSpPr>
            <p:cNvPr id="44044" name="Line 12"/>
            <p:cNvSpPr>
              <a:spLocks noChangeShapeType="1"/>
            </p:cNvSpPr>
            <p:nvPr/>
          </p:nvSpPr>
          <p:spPr bwMode="auto">
            <a:xfrm>
              <a:off x="3168" y="2016"/>
              <a:ext cx="864" cy="528"/>
            </a:xfrm>
            <a:prstGeom prst="line">
              <a:avLst/>
            </a:prstGeom>
            <a:noFill/>
            <a:ln w="9525">
              <a:solidFill>
                <a:schemeClr val="tx1"/>
              </a:solidFill>
              <a:round/>
              <a:headEnd/>
              <a:tailEnd/>
            </a:ln>
            <a:effectLst/>
          </p:spPr>
          <p:txBody>
            <a:bodyPr/>
            <a:lstStyle/>
            <a:p>
              <a:endParaRPr lang="en-US"/>
            </a:p>
          </p:txBody>
        </p:sp>
        <p:sp>
          <p:nvSpPr>
            <p:cNvPr id="44045" name="Line 13"/>
            <p:cNvSpPr>
              <a:spLocks noChangeShapeType="1"/>
            </p:cNvSpPr>
            <p:nvPr/>
          </p:nvSpPr>
          <p:spPr bwMode="auto">
            <a:xfrm flipV="1">
              <a:off x="3168" y="1680"/>
              <a:ext cx="720" cy="336"/>
            </a:xfrm>
            <a:prstGeom prst="line">
              <a:avLst/>
            </a:prstGeom>
            <a:noFill/>
            <a:ln w="9525">
              <a:solidFill>
                <a:schemeClr val="tx1"/>
              </a:solidFill>
              <a:round/>
              <a:headEnd/>
              <a:tailEnd/>
            </a:ln>
            <a:effectLst/>
          </p:spPr>
          <p:txBody>
            <a:bodyPr/>
            <a:lstStyle/>
            <a:p>
              <a:endParaRPr lang="en-US"/>
            </a:p>
          </p:txBody>
        </p:sp>
        <p:sp>
          <p:nvSpPr>
            <p:cNvPr id="44046" name="Line 14"/>
            <p:cNvSpPr>
              <a:spLocks noChangeShapeType="1"/>
            </p:cNvSpPr>
            <p:nvPr/>
          </p:nvSpPr>
          <p:spPr bwMode="auto">
            <a:xfrm flipV="1">
              <a:off x="3168" y="1200"/>
              <a:ext cx="816" cy="816"/>
            </a:xfrm>
            <a:prstGeom prst="line">
              <a:avLst/>
            </a:prstGeom>
            <a:noFill/>
            <a:ln w="9525">
              <a:solidFill>
                <a:schemeClr val="tx1"/>
              </a:solidFill>
              <a:round/>
              <a:headEnd/>
              <a:tailEnd/>
            </a:ln>
            <a:effectLst/>
          </p:spPr>
          <p:txBody>
            <a:bodyPr/>
            <a:lstStyle/>
            <a:p>
              <a:endParaRPr lang="en-US"/>
            </a:p>
          </p:txBody>
        </p:sp>
        <p:sp>
          <p:nvSpPr>
            <p:cNvPr id="44047" name="Text Box 15"/>
            <p:cNvSpPr txBox="1">
              <a:spLocks noChangeArrowheads="1"/>
            </p:cNvSpPr>
            <p:nvPr/>
          </p:nvSpPr>
          <p:spPr bwMode="auto">
            <a:xfrm>
              <a:off x="278" y="1077"/>
              <a:ext cx="914" cy="834"/>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Too few;</a:t>
              </a:r>
            </a:p>
            <a:p>
              <a:r>
                <a:rPr lang="en-US" sz="2000" dirty="0">
                  <a:solidFill>
                    <a:srgbClr val="008000"/>
                  </a:solidFill>
                  <a:latin typeface="Arial" pitchFamily="34" charset="0"/>
                  <a:cs typeface="Arial" pitchFamily="34" charset="0"/>
                </a:rPr>
                <a:t>many long</a:t>
              </a:r>
            </a:p>
            <a:p>
              <a:r>
                <a:rPr lang="en-US" sz="2000" dirty="0">
                  <a:solidFill>
                    <a:srgbClr val="008000"/>
                  </a:solidFill>
                  <a:latin typeface="Arial" pitchFamily="34" charset="0"/>
                  <a:cs typeface="Arial" pitchFamily="34" charset="0"/>
                </a:rPr>
                <a:t>distances</a:t>
              </a:r>
            </a:p>
            <a:p>
              <a:r>
                <a:rPr lang="en-US" sz="2000" dirty="0">
                  <a:solidFill>
                    <a:srgbClr val="008000"/>
                  </a:solidFill>
                  <a:latin typeface="Arial" pitchFamily="34" charset="0"/>
                  <a:cs typeface="Arial" pitchFamily="34" charset="0"/>
                </a:rPr>
                <a:t>to </a:t>
              </a:r>
              <a:r>
                <a:rPr lang="en-US" sz="2000" dirty="0" err="1">
                  <a:solidFill>
                    <a:srgbClr val="008000"/>
                  </a:solidFill>
                  <a:latin typeface="Arial" pitchFamily="34" charset="0"/>
                  <a:cs typeface="Arial" pitchFamily="34" charset="0"/>
                </a:rPr>
                <a:t>centroid</a:t>
              </a:r>
              <a:r>
                <a:rPr lang="en-US" sz="2000" dirty="0">
                  <a:solidFill>
                    <a:srgbClr val="008000"/>
                  </a:solidFill>
                  <a:latin typeface="Arial" pitchFamily="34" charset="0"/>
                  <a:cs typeface="Arial" pitchFamily="34" charset="0"/>
                </a:rPr>
                <a:t>.</a:t>
              </a:r>
            </a:p>
          </p:txBody>
        </p:sp>
      </p:grpSp>
    </p:spTree>
    <p:extLst>
      <p:ext uri="{BB962C8B-B14F-4D97-AF65-F5344CB8AC3E}">
        <p14:creationId xmlns:p14="http://schemas.microsoft.com/office/powerpoint/2010/main" val="363741240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smtClean="0"/>
              <a:t>Example: Picking </a:t>
            </a:r>
            <a:r>
              <a:rPr lang="en-US" i="1" dirty="0" smtClean="0"/>
              <a:t>k</a:t>
            </a:r>
            <a:endParaRPr lang="en-US" i="1" dirty="0"/>
          </a:p>
        </p:txBody>
      </p:sp>
      <p:sp>
        <p:nvSpPr>
          <p:cNvPr id="28" name="Footer Placeholder 2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2" name="Slide Number Placeholder 4"/>
          <p:cNvSpPr>
            <a:spLocks noGrp="1"/>
          </p:cNvSpPr>
          <p:nvPr>
            <p:ph type="sldNum" sz="quarter" idx="12"/>
          </p:nvPr>
        </p:nvSpPr>
        <p:spPr/>
        <p:txBody>
          <a:bodyPr/>
          <a:lstStyle/>
          <a:p>
            <a:fld id="{BBC48728-C218-458F-B62F-E7308ADF4A87}" type="slidenum">
              <a:rPr lang="en-US" smtClean="0"/>
              <a:pPr/>
              <a:t>35</a:t>
            </a:fld>
            <a:endParaRPr lang="en-US"/>
          </a:p>
        </p:txBody>
      </p:sp>
      <p:sp>
        <p:nvSpPr>
          <p:cNvPr id="47107"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47108"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47109"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47110"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7111"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7113" name="Oval 9"/>
          <p:cNvSpPr>
            <a:spLocks noChangeArrowheads="1"/>
          </p:cNvSpPr>
          <p:nvPr/>
        </p:nvSpPr>
        <p:spPr bwMode="auto">
          <a:xfrm>
            <a:off x="3505200" y="4724400"/>
            <a:ext cx="3581400" cy="16764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47121" name="Oval 17"/>
          <p:cNvSpPr>
            <a:spLocks noChangeArrowheads="1"/>
          </p:cNvSpPr>
          <p:nvPr/>
        </p:nvSpPr>
        <p:spPr bwMode="auto">
          <a:xfrm>
            <a:off x="2743200" y="2514600"/>
            <a:ext cx="1905000" cy="1905000"/>
          </a:xfrm>
          <a:prstGeom prst="ellipse">
            <a:avLst/>
          </a:prstGeom>
          <a:solidFill>
            <a:srgbClr val="CCFFFF">
              <a:alpha val="50000"/>
            </a:srgbClr>
          </a:solidFill>
          <a:ln w="9525">
            <a:solidFill>
              <a:schemeClr val="tx1"/>
            </a:solidFill>
            <a:round/>
            <a:headEnd/>
            <a:tailEnd/>
          </a:ln>
          <a:effectLst/>
        </p:spPr>
        <p:txBody>
          <a:bodyPr wrap="none" anchor="ctr"/>
          <a:lstStyle/>
          <a:p>
            <a:endParaRPr lang="en-US"/>
          </a:p>
        </p:txBody>
      </p:sp>
      <p:sp>
        <p:nvSpPr>
          <p:cNvPr id="47122" name="Oval 18"/>
          <p:cNvSpPr>
            <a:spLocks noChangeArrowheads="1"/>
          </p:cNvSpPr>
          <p:nvPr/>
        </p:nvSpPr>
        <p:spPr bwMode="auto">
          <a:xfrm>
            <a:off x="4648200" y="1447800"/>
            <a:ext cx="2819400" cy="28956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grpSp>
        <p:nvGrpSpPr>
          <p:cNvPr id="2" name="Group 29"/>
          <p:cNvGrpSpPr>
            <a:grpSpLocks/>
          </p:cNvGrpSpPr>
          <p:nvPr/>
        </p:nvGrpSpPr>
        <p:grpSpPr bwMode="auto">
          <a:xfrm>
            <a:off x="669925" y="1862138"/>
            <a:ext cx="5807075" cy="4081462"/>
            <a:chOff x="422" y="1173"/>
            <a:chExt cx="3658" cy="2571"/>
          </a:xfrm>
        </p:grpSpPr>
        <p:sp>
          <p:nvSpPr>
            <p:cNvPr id="47123" name="Line 19"/>
            <p:cNvSpPr>
              <a:spLocks noChangeShapeType="1"/>
            </p:cNvSpPr>
            <p:nvPr/>
          </p:nvSpPr>
          <p:spPr bwMode="auto">
            <a:xfrm flipH="1" flipV="1">
              <a:off x="2112" y="1968"/>
              <a:ext cx="192" cy="192"/>
            </a:xfrm>
            <a:prstGeom prst="line">
              <a:avLst/>
            </a:prstGeom>
            <a:noFill/>
            <a:ln w="9525">
              <a:solidFill>
                <a:schemeClr val="tx1"/>
              </a:solidFill>
              <a:round/>
              <a:headEnd/>
              <a:tailEnd/>
            </a:ln>
            <a:effectLst/>
          </p:spPr>
          <p:txBody>
            <a:bodyPr/>
            <a:lstStyle/>
            <a:p>
              <a:endParaRPr lang="en-US"/>
            </a:p>
          </p:txBody>
        </p:sp>
        <p:sp>
          <p:nvSpPr>
            <p:cNvPr id="47124" name="Line 20"/>
            <p:cNvSpPr>
              <a:spLocks noChangeShapeType="1"/>
            </p:cNvSpPr>
            <p:nvPr/>
          </p:nvSpPr>
          <p:spPr bwMode="auto">
            <a:xfrm flipV="1">
              <a:off x="2304" y="1968"/>
              <a:ext cx="336" cy="192"/>
            </a:xfrm>
            <a:prstGeom prst="line">
              <a:avLst/>
            </a:prstGeom>
            <a:noFill/>
            <a:ln w="9525">
              <a:solidFill>
                <a:schemeClr val="tx1"/>
              </a:solidFill>
              <a:round/>
              <a:headEnd/>
              <a:tailEnd/>
            </a:ln>
            <a:effectLst/>
          </p:spPr>
          <p:txBody>
            <a:bodyPr/>
            <a:lstStyle/>
            <a:p>
              <a:endParaRPr lang="en-US"/>
            </a:p>
          </p:txBody>
        </p:sp>
        <p:sp>
          <p:nvSpPr>
            <p:cNvPr id="47125" name="Line 21"/>
            <p:cNvSpPr>
              <a:spLocks noChangeShapeType="1"/>
            </p:cNvSpPr>
            <p:nvPr/>
          </p:nvSpPr>
          <p:spPr bwMode="auto">
            <a:xfrm flipH="1">
              <a:off x="2208" y="2160"/>
              <a:ext cx="96" cy="384"/>
            </a:xfrm>
            <a:prstGeom prst="line">
              <a:avLst/>
            </a:prstGeom>
            <a:noFill/>
            <a:ln w="9525">
              <a:solidFill>
                <a:schemeClr val="tx1"/>
              </a:solidFill>
              <a:round/>
              <a:headEnd/>
              <a:tailEnd/>
            </a:ln>
            <a:effectLst/>
          </p:spPr>
          <p:txBody>
            <a:bodyPr/>
            <a:lstStyle/>
            <a:p>
              <a:endParaRPr lang="en-US"/>
            </a:p>
          </p:txBody>
        </p:sp>
        <p:sp>
          <p:nvSpPr>
            <p:cNvPr id="47126" name="Line 22"/>
            <p:cNvSpPr>
              <a:spLocks noChangeShapeType="1"/>
            </p:cNvSpPr>
            <p:nvPr/>
          </p:nvSpPr>
          <p:spPr bwMode="auto">
            <a:xfrm flipH="1" flipV="1">
              <a:off x="3120" y="3408"/>
              <a:ext cx="192" cy="48"/>
            </a:xfrm>
            <a:prstGeom prst="line">
              <a:avLst/>
            </a:prstGeom>
            <a:noFill/>
            <a:ln w="9525">
              <a:solidFill>
                <a:schemeClr val="tx1"/>
              </a:solidFill>
              <a:round/>
              <a:headEnd/>
              <a:tailEnd/>
            </a:ln>
            <a:effectLst/>
          </p:spPr>
          <p:txBody>
            <a:bodyPr/>
            <a:lstStyle/>
            <a:p>
              <a:endParaRPr lang="en-US"/>
            </a:p>
          </p:txBody>
        </p:sp>
        <p:sp>
          <p:nvSpPr>
            <p:cNvPr id="47127" name="Line 23"/>
            <p:cNvSpPr>
              <a:spLocks noChangeShapeType="1"/>
            </p:cNvSpPr>
            <p:nvPr/>
          </p:nvSpPr>
          <p:spPr bwMode="auto">
            <a:xfrm flipV="1">
              <a:off x="3312" y="3168"/>
              <a:ext cx="336" cy="288"/>
            </a:xfrm>
            <a:prstGeom prst="line">
              <a:avLst/>
            </a:prstGeom>
            <a:noFill/>
            <a:ln w="9525">
              <a:solidFill>
                <a:schemeClr val="tx1"/>
              </a:solidFill>
              <a:round/>
              <a:headEnd/>
              <a:tailEnd/>
            </a:ln>
            <a:effectLst/>
          </p:spPr>
          <p:txBody>
            <a:bodyPr/>
            <a:lstStyle/>
            <a:p>
              <a:endParaRPr lang="en-US"/>
            </a:p>
          </p:txBody>
        </p:sp>
        <p:sp>
          <p:nvSpPr>
            <p:cNvPr id="47128" name="Line 24"/>
            <p:cNvSpPr>
              <a:spLocks noChangeShapeType="1"/>
            </p:cNvSpPr>
            <p:nvPr/>
          </p:nvSpPr>
          <p:spPr bwMode="auto">
            <a:xfrm>
              <a:off x="3312" y="3456"/>
              <a:ext cx="96" cy="288"/>
            </a:xfrm>
            <a:prstGeom prst="line">
              <a:avLst/>
            </a:prstGeom>
            <a:noFill/>
            <a:ln w="9525">
              <a:solidFill>
                <a:schemeClr val="tx1"/>
              </a:solidFill>
              <a:round/>
              <a:headEnd/>
              <a:tailEnd/>
            </a:ln>
            <a:effectLst/>
          </p:spPr>
          <p:txBody>
            <a:bodyPr/>
            <a:lstStyle/>
            <a:p>
              <a:endParaRPr lang="en-US"/>
            </a:p>
          </p:txBody>
        </p:sp>
        <p:sp>
          <p:nvSpPr>
            <p:cNvPr id="47129" name="Line 25"/>
            <p:cNvSpPr>
              <a:spLocks noChangeShapeType="1"/>
            </p:cNvSpPr>
            <p:nvPr/>
          </p:nvSpPr>
          <p:spPr bwMode="auto">
            <a:xfrm flipH="1" flipV="1">
              <a:off x="3312" y="1296"/>
              <a:ext cx="480" cy="528"/>
            </a:xfrm>
            <a:prstGeom prst="line">
              <a:avLst/>
            </a:prstGeom>
            <a:noFill/>
            <a:ln w="9525">
              <a:solidFill>
                <a:schemeClr val="tx1"/>
              </a:solidFill>
              <a:round/>
              <a:headEnd/>
              <a:tailEnd/>
            </a:ln>
            <a:effectLst/>
          </p:spPr>
          <p:txBody>
            <a:bodyPr/>
            <a:lstStyle/>
            <a:p>
              <a:endParaRPr lang="en-US"/>
            </a:p>
          </p:txBody>
        </p:sp>
        <p:sp>
          <p:nvSpPr>
            <p:cNvPr id="47130" name="Line 26"/>
            <p:cNvSpPr>
              <a:spLocks noChangeShapeType="1"/>
            </p:cNvSpPr>
            <p:nvPr/>
          </p:nvSpPr>
          <p:spPr bwMode="auto">
            <a:xfrm>
              <a:off x="3792" y="1824"/>
              <a:ext cx="288" cy="0"/>
            </a:xfrm>
            <a:prstGeom prst="line">
              <a:avLst/>
            </a:prstGeom>
            <a:noFill/>
            <a:ln w="9525">
              <a:solidFill>
                <a:schemeClr val="tx1"/>
              </a:solidFill>
              <a:round/>
              <a:headEnd/>
              <a:tailEnd/>
            </a:ln>
            <a:effectLst/>
          </p:spPr>
          <p:txBody>
            <a:bodyPr/>
            <a:lstStyle/>
            <a:p>
              <a:endParaRPr lang="en-US"/>
            </a:p>
          </p:txBody>
        </p:sp>
        <p:sp>
          <p:nvSpPr>
            <p:cNvPr id="47131" name="Line 27"/>
            <p:cNvSpPr>
              <a:spLocks noChangeShapeType="1"/>
            </p:cNvSpPr>
            <p:nvPr/>
          </p:nvSpPr>
          <p:spPr bwMode="auto">
            <a:xfrm>
              <a:off x="3792" y="1824"/>
              <a:ext cx="144" cy="384"/>
            </a:xfrm>
            <a:prstGeom prst="line">
              <a:avLst/>
            </a:prstGeom>
            <a:noFill/>
            <a:ln w="9525">
              <a:solidFill>
                <a:schemeClr val="tx1"/>
              </a:solidFill>
              <a:round/>
              <a:headEnd/>
              <a:tailEnd/>
            </a:ln>
            <a:effectLst/>
          </p:spPr>
          <p:txBody>
            <a:bodyPr/>
            <a:lstStyle/>
            <a:p>
              <a:endParaRPr lang="en-US"/>
            </a:p>
          </p:txBody>
        </p:sp>
        <p:sp>
          <p:nvSpPr>
            <p:cNvPr id="47132" name="Text Box 28"/>
            <p:cNvSpPr txBox="1">
              <a:spLocks noChangeArrowheads="1"/>
            </p:cNvSpPr>
            <p:nvPr/>
          </p:nvSpPr>
          <p:spPr bwMode="auto">
            <a:xfrm>
              <a:off x="422" y="1173"/>
              <a:ext cx="985" cy="64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Just right;</a:t>
              </a:r>
            </a:p>
            <a:p>
              <a:r>
                <a:rPr lang="en-US" sz="2000" dirty="0">
                  <a:solidFill>
                    <a:srgbClr val="008000"/>
                  </a:solidFill>
                  <a:latin typeface="Arial" pitchFamily="34" charset="0"/>
                  <a:cs typeface="Arial" pitchFamily="34" charset="0"/>
                </a:rPr>
                <a:t>distances</a:t>
              </a:r>
            </a:p>
            <a:p>
              <a:r>
                <a:rPr lang="en-US" sz="2000" dirty="0">
                  <a:solidFill>
                    <a:srgbClr val="008000"/>
                  </a:solidFill>
                  <a:latin typeface="Arial" pitchFamily="34" charset="0"/>
                  <a:cs typeface="Arial" pitchFamily="34" charset="0"/>
                </a:rPr>
                <a:t>rather short.</a:t>
              </a:r>
            </a:p>
          </p:txBody>
        </p:sp>
      </p:grpSp>
    </p:spTree>
    <p:extLst>
      <p:ext uri="{BB962C8B-B14F-4D97-AF65-F5344CB8AC3E}">
        <p14:creationId xmlns:p14="http://schemas.microsoft.com/office/powerpoint/2010/main" val="314051122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Example: Picking </a:t>
            </a:r>
            <a:r>
              <a:rPr lang="en-US" i="1" dirty="0"/>
              <a:t>k</a:t>
            </a:r>
          </a:p>
        </p:txBody>
      </p:sp>
      <p:sp>
        <p:nvSpPr>
          <p:cNvPr id="23" name="Footer Placeholder 2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0" name="Slide Number Placeholder 4"/>
          <p:cNvSpPr>
            <a:spLocks noGrp="1"/>
          </p:cNvSpPr>
          <p:nvPr>
            <p:ph type="sldNum" sz="quarter" idx="12"/>
          </p:nvPr>
        </p:nvSpPr>
        <p:spPr/>
        <p:txBody>
          <a:bodyPr/>
          <a:lstStyle/>
          <a:p>
            <a:fld id="{F2AE27D7-CC6A-4EDE-AD37-64C22A802CBE}" type="slidenum">
              <a:rPr lang="en-US"/>
              <a:pPr/>
              <a:t>36</a:t>
            </a:fld>
            <a:endParaRPr lang="en-US"/>
          </a:p>
        </p:txBody>
      </p:sp>
      <p:sp>
        <p:nvSpPr>
          <p:cNvPr id="48131"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48132"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48133"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48134"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8135"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8137" name="Oval 9"/>
          <p:cNvSpPr>
            <a:spLocks noChangeArrowheads="1"/>
          </p:cNvSpPr>
          <p:nvPr/>
        </p:nvSpPr>
        <p:spPr bwMode="auto">
          <a:xfrm>
            <a:off x="3505200" y="4724400"/>
            <a:ext cx="3581400" cy="16764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48145" name="Oval 17"/>
          <p:cNvSpPr>
            <a:spLocks noChangeArrowheads="1"/>
          </p:cNvSpPr>
          <p:nvPr/>
        </p:nvSpPr>
        <p:spPr bwMode="auto">
          <a:xfrm>
            <a:off x="2819400" y="2514600"/>
            <a:ext cx="1752600" cy="1905000"/>
          </a:xfrm>
          <a:prstGeom prst="ellipse">
            <a:avLst/>
          </a:prstGeom>
          <a:solidFill>
            <a:srgbClr val="CCFFCC">
              <a:alpha val="50000"/>
            </a:srgbClr>
          </a:solidFill>
          <a:ln w="9525">
            <a:solidFill>
              <a:schemeClr val="tx1"/>
            </a:solidFill>
            <a:round/>
            <a:headEnd/>
            <a:tailEnd/>
          </a:ln>
          <a:effectLst/>
        </p:spPr>
        <p:txBody>
          <a:bodyPr wrap="none" anchor="ctr"/>
          <a:lstStyle/>
          <a:p>
            <a:endParaRPr lang="en-US"/>
          </a:p>
        </p:txBody>
      </p:sp>
      <p:sp>
        <p:nvSpPr>
          <p:cNvPr id="48146" name="Oval 18"/>
          <p:cNvSpPr>
            <a:spLocks noChangeArrowheads="1"/>
          </p:cNvSpPr>
          <p:nvPr/>
        </p:nvSpPr>
        <p:spPr bwMode="auto">
          <a:xfrm>
            <a:off x="5029200" y="1524000"/>
            <a:ext cx="2133600" cy="16002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48147" name="Oval 19"/>
          <p:cNvSpPr>
            <a:spLocks noChangeArrowheads="1"/>
          </p:cNvSpPr>
          <p:nvPr/>
        </p:nvSpPr>
        <p:spPr bwMode="auto">
          <a:xfrm>
            <a:off x="5867400" y="3200400"/>
            <a:ext cx="990600" cy="1066800"/>
          </a:xfrm>
          <a:prstGeom prst="ellipse">
            <a:avLst/>
          </a:prstGeom>
          <a:solidFill>
            <a:srgbClr val="99CCFF">
              <a:alpha val="50000"/>
            </a:srgbClr>
          </a:solidFill>
          <a:ln w="9525">
            <a:solidFill>
              <a:schemeClr val="tx1"/>
            </a:solidFill>
            <a:round/>
            <a:headEnd/>
            <a:tailEnd/>
          </a:ln>
          <a:effectLst/>
        </p:spPr>
        <p:txBody>
          <a:bodyPr wrap="none" anchor="ctr"/>
          <a:lstStyle/>
          <a:p>
            <a:endParaRPr lang="en-US"/>
          </a:p>
        </p:txBody>
      </p:sp>
      <p:grpSp>
        <p:nvGrpSpPr>
          <p:cNvPr id="2" name="Group 28"/>
          <p:cNvGrpSpPr>
            <a:grpSpLocks/>
          </p:cNvGrpSpPr>
          <p:nvPr/>
        </p:nvGrpSpPr>
        <p:grpSpPr bwMode="auto">
          <a:xfrm>
            <a:off x="593725" y="1633538"/>
            <a:ext cx="5959475" cy="2328862"/>
            <a:chOff x="374" y="1029"/>
            <a:chExt cx="3754" cy="1467"/>
          </a:xfrm>
        </p:grpSpPr>
        <p:sp>
          <p:nvSpPr>
            <p:cNvPr id="48148" name="Line 20"/>
            <p:cNvSpPr>
              <a:spLocks noChangeShapeType="1"/>
            </p:cNvSpPr>
            <p:nvPr/>
          </p:nvSpPr>
          <p:spPr bwMode="auto">
            <a:xfrm flipH="1" flipV="1">
              <a:off x="3360" y="1296"/>
              <a:ext cx="432" cy="192"/>
            </a:xfrm>
            <a:prstGeom prst="line">
              <a:avLst/>
            </a:prstGeom>
            <a:noFill/>
            <a:ln w="9525">
              <a:solidFill>
                <a:schemeClr val="tx1"/>
              </a:solidFill>
              <a:round/>
              <a:headEnd/>
              <a:tailEnd/>
            </a:ln>
            <a:effectLst/>
          </p:spPr>
          <p:txBody>
            <a:bodyPr/>
            <a:lstStyle/>
            <a:p>
              <a:endParaRPr lang="en-US"/>
            </a:p>
          </p:txBody>
        </p:sp>
        <p:sp>
          <p:nvSpPr>
            <p:cNvPr id="48149" name="Line 21"/>
            <p:cNvSpPr>
              <a:spLocks noChangeShapeType="1"/>
            </p:cNvSpPr>
            <p:nvPr/>
          </p:nvSpPr>
          <p:spPr bwMode="auto">
            <a:xfrm flipV="1">
              <a:off x="3792" y="1440"/>
              <a:ext cx="336" cy="48"/>
            </a:xfrm>
            <a:prstGeom prst="line">
              <a:avLst/>
            </a:prstGeom>
            <a:noFill/>
            <a:ln w="9525">
              <a:solidFill>
                <a:schemeClr val="tx1"/>
              </a:solidFill>
              <a:round/>
              <a:headEnd/>
              <a:tailEnd/>
            </a:ln>
            <a:effectLst/>
          </p:spPr>
          <p:txBody>
            <a:bodyPr/>
            <a:lstStyle/>
            <a:p>
              <a:endParaRPr lang="en-US"/>
            </a:p>
          </p:txBody>
        </p:sp>
        <p:sp>
          <p:nvSpPr>
            <p:cNvPr id="48150" name="Line 22"/>
            <p:cNvSpPr>
              <a:spLocks noChangeShapeType="1"/>
            </p:cNvSpPr>
            <p:nvPr/>
          </p:nvSpPr>
          <p:spPr bwMode="auto">
            <a:xfrm>
              <a:off x="3792" y="1488"/>
              <a:ext cx="96" cy="96"/>
            </a:xfrm>
            <a:prstGeom prst="line">
              <a:avLst/>
            </a:prstGeom>
            <a:noFill/>
            <a:ln w="9525">
              <a:solidFill>
                <a:schemeClr val="tx1"/>
              </a:solidFill>
              <a:round/>
              <a:headEnd/>
              <a:tailEnd/>
            </a:ln>
            <a:effectLst/>
          </p:spPr>
          <p:txBody>
            <a:bodyPr/>
            <a:lstStyle/>
            <a:p>
              <a:endParaRPr lang="en-US"/>
            </a:p>
          </p:txBody>
        </p:sp>
        <p:sp>
          <p:nvSpPr>
            <p:cNvPr id="48152" name="Line 24"/>
            <p:cNvSpPr>
              <a:spLocks noChangeShapeType="1"/>
            </p:cNvSpPr>
            <p:nvPr/>
          </p:nvSpPr>
          <p:spPr bwMode="auto">
            <a:xfrm flipV="1">
              <a:off x="3984" y="2160"/>
              <a:ext cx="0" cy="192"/>
            </a:xfrm>
            <a:prstGeom prst="line">
              <a:avLst/>
            </a:prstGeom>
            <a:noFill/>
            <a:ln w="9525">
              <a:solidFill>
                <a:schemeClr val="tx1"/>
              </a:solidFill>
              <a:round/>
              <a:headEnd/>
              <a:tailEnd/>
            </a:ln>
            <a:effectLst/>
          </p:spPr>
          <p:txBody>
            <a:bodyPr/>
            <a:lstStyle/>
            <a:p>
              <a:endParaRPr lang="en-US"/>
            </a:p>
          </p:txBody>
        </p:sp>
        <p:sp>
          <p:nvSpPr>
            <p:cNvPr id="48153" name="Line 25"/>
            <p:cNvSpPr>
              <a:spLocks noChangeShapeType="1"/>
            </p:cNvSpPr>
            <p:nvPr/>
          </p:nvSpPr>
          <p:spPr bwMode="auto">
            <a:xfrm>
              <a:off x="3984" y="2352"/>
              <a:ext cx="144" cy="0"/>
            </a:xfrm>
            <a:prstGeom prst="line">
              <a:avLst/>
            </a:prstGeom>
            <a:noFill/>
            <a:ln w="9525">
              <a:solidFill>
                <a:schemeClr val="tx1"/>
              </a:solidFill>
              <a:round/>
              <a:headEnd/>
              <a:tailEnd/>
            </a:ln>
            <a:effectLst/>
          </p:spPr>
          <p:txBody>
            <a:bodyPr/>
            <a:lstStyle/>
            <a:p>
              <a:endParaRPr lang="en-US"/>
            </a:p>
          </p:txBody>
        </p:sp>
        <p:sp>
          <p:nvSpPr>
            <p:cNvPr id="48154" name="Line 26"/>
            <p:cNvSpPr>
              <a:spLocks noChangeShapeType="1"/>
            </p:cNvSpPr>
            <p:nvPr/>
          </p:nvSpPr>
          <p:spPr bwMode="auto">
            <a:xfrm flipH="1">
              <a:off x="3936" y="2352"/>
              <a:ext cx="48" cy="144"/>
            </a:xfrm>
            <a:prstGeom prst="line">
              <a:avLst/>
            </a:prstGeom>
            <a:noFill/>
            <a:ln w="9525">
              <a:solidFill>
                <a:schemeClr val="tx1"/>
              </a:solidFill>
              <a:round/>
              <a:headEnd/>
              <a:tailEnd/>
            </a:ln>
            <a:effectLst/>
          </p:spPr>
          <p:txBody>
            <a:bodyPr/>
            <a:lstStyle/>
            <a:p>
              <a:endParaRPr lang="en-US"/>
            </a:p>
          </p:txBody>
        </p:sp>
        <p:sp>
          <p:nvSpPr>
            <p:cNvPr id="48155" name="Text Box 27"/>
            <p:cNvSpPr txBox="1">
              <a:spLocks noChangeArrowheads="1"/>
            </p:cNvSpPr>
            <p:nvPr/>
          </p:nvSpPr>
          <p:spPr bwMode="auto">
            <a:xfrm>
              <a:off x="374" y="1029"/>
              <a:ext cx="1382" cy="834"/>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Too many;</a:t>
              </a:r>
            </a:p>
            <a:p>
              <a:r>
                <a:rPr lang="en-US" sz="2000" dirty="0">
                  <a:solidFill>
                    <a:srgbClr val="008000"/>
                  </a:solidFill>
                  <a:latin typeface="Arial" pitchFamily="34" charset="0"/>
                  <a:cs typeface="Arial" pitchFamily="34" charset="0"/>
                </a:rPr>
                <a:t>little improvement</a:t>
              </a:r>
            </a:p>
            <a:p>
              <a:r>
                <a:rPr lang="en-US" sz="2000" dirty="0">
                  <a:solidFill>
                    <a:srgbClr val="008000"/>
                  </a:solidFill>
                  <a:latin typeface="Arial" pitchFamily="34" charset="0"/>
                  <a:cs typeface="Arial" pitchFamily="34" charset="0"/>
                </a:rPr>
                <a:t>in average</a:t>
              </a:r>
            </a:p>
            <a:p>
              <a:r>
                <a:rPr lang="en-US" sz="2000" dirty="0">
                  <a:solidFill>
                    <a:srgbClr val="008000"/>
                  </a:solidFill>
                  <a:latin typeface="Arial" pitchFamily="34" charset="0"/>
                  <a:cs typeface="Arial" pitchFamily="34" charset="0"/>
                </a:rPr>
                <a:t>distance.</a:t>
              </a:r>
            </a:p>
          </p:txBody>
        </p:sp>
      </p:grpSp>
    </p:spTree>
    <p:extLst>
      <p:ext uri="{BB962C8B-B14F-4D97-AF65-F5344CB8AC3E}">
        <p14:creationId xmlns:p14="http://schemas.microsoft.com/office/powerpoint/2010/main" val="369507105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K-means examples</a:t>
            </a:r>
            <a:endParaRPr lang="en-US" dirty="0"/>
          </a:p>
        </p:txBody>
      </p:sp>
      <p:sp>
        <p:nvSpPr>
          <p:cNvPr id="4" name="Content Placeholder 3"/>
          <p:cNvSpPr>
            <a:spLocks noGrp="1"/>
          </p:cNvSpPr>
          <p:nvPr>
            <p:ph idx="1"/>
          </p:nvPr>
        </p:nvSpPr>
        <p:spPr/>
        <p:txBody>
          <a:bodyPr/>
          <a:lstStyle/>
          <a:p>
            <a:r>
              <a:rPr lang="en-US" dirty="0">
                <a:hlinkClick r:id="rId2"/>
              </a:rPr>
              <a:t>http://</a:t>
            </a:r>
            <a:r>
              <a:rPr lang="en-US" dirty="0" err="1">
                <a:hlinkClick r:id="rId2"/>
              </a:rPr>
              <a:t>www.naftaliharris.com</a:t>
            </a:r>
            <a:r>
              <a:rPr lang="en-US" dirty="0">
                <a:hlinkClick r:id="rId2"/>
              </a:rPr>
              <a:t>/blog/visualizing-k-means-</a:t>
            </a:r>
            <a:r>
              <a:rPr lang="en-US" dirty="0" smtClean="0">
                <a:hlinkClick r:id="rId2"/>
              </a:rPr>
              <a:t>clustering/</a:t>
            </a:r>
            <a:endParaRPr lang="en-US" dirty="0"/>
          </a:p>
        </p:txBody>
      </p:sp>
    </p:spTree>
    <p:extLst>
      <p:ext uri="{BB962C8B-B14F-4D97-AF65-F5344CB8AC3E}">
        <p14:creationId xmlns:p14="http://schemas.microsoft.com/office/powerpoint/2010/main" val="898204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24600" y="0"/>
            <a:ext cx="2822772" cy="1219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154" name="Rectangle 2"/>
          <p:cNvSpPr>
            <a:spLocks noGrp="1" noChangeArrowheads="1"/>
          </p:cNvSpPr>
          <p:nvPr>
            <p:ph type="title"/>
          </p:nvPr>
        </p:nvSpPr>
        <p:spPr/>
        <p:txBody>
          <a:bodyPr/>
          <a:lstStyle/>
          <a:p>
            <a:r>
              <a:rPr lang="en-US" dirty="0"/>
              <a:t>BFR Algorithm</a:t>
            </a:r>
          </a:p>
        </p:txBody>
      </p:sp>
      <p:sp>
        <p:nvSpPr>
          <p:cNvPr id="49155" name="Rectangle 3"/>
          <p:cNvSpPr>
            <a:spLocks noGrp="1" noChangeArrowheads="1"/>
          </p:cNvSpPr>
          <p:nvPr>
            <p:ph idx="1"/>
          </p:nvPr>
        </p:nvSpPr>
        <p:spPr>
          <a:xfrm>
            <a:off x="457200" y="1295400"/>
            <a:ext cx="8610600" cy="5410200"/>
          </a:xfrm>
        </p:spPr>
        <p:txBody>
          <a:bodyPr>
            <a:normAutofit fontScale="92500"/>
          </a:bodyPr>
          <a:lstStyle/>
          <a:p>
            <a:r>
              <a:rPr lang="en-US" b="1" dirty="0">
                <a:solidFill>
                  <a:srgbClr val="D60093"/>
                </a:solidFill>
              </a:rPr>
              <a:t>BFR</a:t>
            </a:r>
            <a:r>
              <a:rPr lang="en-US" dirty="0">
                <a:solidFill>
                  <a:srgbClr val="D60093"/>
                </a:solidFill>
              </a:rPr>
              <a:t> </a:t>
            </a:r>
            <a:r>
              <a:rPr lang="en-US" dirty="0" smtClean="0">
                <a:solidFill>
                  <a:schemeClr val="bg1">
                    <a:lumMod val="50000"/>
                  </a:schemeClr>
                </a:solidFill>
              </a:rPr>
              <a:t>[Bradley-Fayyad-Reina]</a:t>
            </a:r>
            <a:r>
              <a:rPr lang="en-US" dirty="0" smtClean="0"/>
              <a:t> </a:t>
            </a:r>
            <a:r>
              <a:rPr lang="en-US" dirty="0"/>
              <a:t>is a </a:t>
            </a:r>
            <a:r>
              <a:rPr lang="en-US" dirty="0" smtClean="0"/>
              <a:t/>
            </a:r>
            <a:br>
              <a:rPr lang="en-US" dirty="0" smtClean="0"/>
            </a:br>
            <a:r>
              <a:rPr lang="en-US" dirty="0" smtClean="0"/>
              <a:t>variant </a:t>
            </a:r>
            <a:r>
              <a:rPr lang="en-US" dirty="0"/>
              <a:t>of </a:t>
            </a:r>
            <a:r>
              <a:rPr lang="en-US" i="1" dirty="0" smtClean="0"/>
              <a:t>k</a:t>
            </a:r>
            <a:r>
              <a:rPr lang="en-US" dirty="0" smtClean="0"/>
              <a:t>-means </a:t>
            </a:r>
            <a:r>
              <a:rPr lang="en-US" dirty="0"/>
              <a:t>designed to </a:t>
            </a:r>
            <a:r>
              <a:rPr lang="en-US" dirty="0" smtClean="0"/>
              <a:t/>
            </a:r>
            <a:br>
              <a:rPr lang="en-US" dirty="0" smtClean="0"/>
            </a:br>
            <a:r>
              <a:rPr lang="en-US" dirty="0" smtClean="0"/>
              <a:t>handle </a:t>
            </a:r>
            <a:r>
              <a:rPr lang="en-US" b="1" dirty="0"/>
              <a:t>very large</a:t>
            </a:r>
            <a:r>
              <a:rPr lang="en-US" dirty="0"/>
              <a:t> </a:t>
            </a:r>
            <a:r>
              <a:rPr lang="en-US" dirty="0" smtClean="0"/>
              <a:t>(</a:t>
            </a:r>
            <a:r>
              <a:rPr lang="en-US" dirty="0"/>
              <a:t>disk-resident) data </a:t>
            </a:r>
            <a:r>
              <a:rPr lang="en-US" dirty="0" smtClean="0"/>
              <a:t>sets</a:t>
            </a:r>
          </a:p>
          <a:p>
            <a:pPr lvl="8"/>
            <a:endParaRPr lang="en-US" dirty="0"/>
          </a:p>
          <a:p>
            <a:r>
              <a:rPr lang="en-US" b="1" dirty="0" smtClean="0"/>
              <a:t>Assumes</a:t>
            </a:r>
            <a:r>
              <a:rPr lang="en-US" dirty="0" smtClean="0"/>
              <a:t> </a:t>
            </a:r>
            <a:r>
              <a:rPr lang="en-US" dirty="0"/>
              <a:t>that clusters are </a:t>
            </a:r>
            <a:r>
              <a:rPr lang="en-US" dirty="0" smtClean="0"/>
              <a:t>normally distributed </a:t>
            </a:r>
            <a:r>
              <a:rPr lang="en-US" dirty="0"/>
              <a:t>around a centroid in a </a:t>
            </a:r>
            <a:r>
              <a:rPr lang="en-US" dirty="0" smtClean="0"/>
              <a:t>Euclidean space</a:t>
            </a:r>
            <a:endParaRPr lang="en-US" dirty="0"/>
          </a:p>
          <a:p>
            <a:pPr lvl="1"/>
            <a:r>
              <a:rPr lang="en-US" dirty="0"/>
              <a:t>Standard deviations in different </a:t>
            </a:r>
            <a:r>
              <a:rPr lang="en-US" dirty="0" smtClean="0"/>
              <a:t/>
            </a:r>
            <a:br>
              <a:rPr lang="en-US" dirty="0" smtClean="0"/>
            </a:br>
            <a:r>
              <a:rPr lang="en-US" dirty="0" smtClean="0"/>
              <a:t>dimensions may vary</a:t>
            </a:r>
          </a:p>
          <a:p>
            <a:pPr lvl="2"/>
            <a:r>
              <a:rPr lang="en-US" dirty="0" smtClean="0"/>
              <a:t>Clusters </a:t>
            </a:r>
            <a:r>
              <a:rPr lang="en-US" dirty="0"/>
              <a:t>are </a:t>
            </a:r>
            <a:r>
              <a:rPr lang="en-US" dirty="0" smtClean="0"/>
              <a:t>axis-aligned ellipses</a:t>
            </a:r>
          </a:p>
          <a:p>
            <a:r>
              <a:rPr lang="en-US" b="1" dirty="0" smtClean="0">
                <a:solidFill>
                  <a:srgbClr val="008000"/>
                </a:solidFill>
              </a:rPr>
              <a:t>Efficient way to summarize clusters </a:t>
            </a:r>
            <a:br>
              <a:rPr lang="en-US" b="1" dirty="0" smtClean="0">
                <a:solidFill>
                  <a:srgbClr val="008000"/>
                </a:solidFill>
              </a:rPr>
            </a:br>
            <a:r>
              <a:rPr lang="en-US" sz="2800" dirty="0" smtClean="0"/>
              <a:t>(want memory </a:t>
            </a:r>
            <a:r>
              <a:rPr lang="en-US" sz="2800" dirty="0"/>
              <a:t>required O(clusters) and </a:t>
            </a:r>
            <a:r>
              <a:rPr lang="en-US" sz="2800" dirty="0" smtClean="0"/>
              <a:t>not </a:t>
            </a:r>
            <a:r>
              <a:rPr lang="en-US" sz="2800" dirty="0"/>
              <a:t>O(data</a:t>
            </a:r>
            <a:r>
              <a:rPr lang="en-US" sz="2800" dirty="0" smtClean="0"/>
              <a:t>))</a:t>
            </a:r>
            <a:endParaRPr lang="en-US" sz="2800" dirty="0"/>
          </a:p>
        </p:txBody>
      </p:sp>
      <p:sp>
        <p:nvSpPr>
          <p:cNvPr id="4" name="Slide Number Placeholder 5"/>
          <p:cNvSpPr>
            <a:spLocks noGrp="1"/>
          </p:cNvSpPr>
          <p:nvPr>
            <p:ph type="sldNum" sz="quarter" idx="12"/>
          </p:nvPr>
        </p:nvSpPr>
        <p:spPr/>
        <p:txBody>
          <a:bodyPr/>
          <a:lstStyle/>
          <a:p>
            <a:fld id="{05C37D1A-5988-4BBD-8E00-B571C08F4079}" type="slidenum">
              <a:rPr lang="en-US"/>
              <a:pPr/>
              <a:t>38</a:t>
            </a:fld>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 name="Oval 1"/>
          <p:cNvSpPr/>
          <p:nvPr/>
        </p:nvSpPr>
        <p:spPr>
          <a:xfrm>
            <a:off x="8229600" y="3657600"/>
            <a:ext cx="838200" cy="1905000"/>
          </a:xfrm>
          <a:prstGeom prst="ellipse">
            <a:avLst/>
          </a:prstGeom>
          <a:solidFill>
            <a:srgbClr val="008000">
              <a:alpha val="40000"/>
            </a:srgbClr>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Oval 2"/>
          <p:cNvSpPr/>
          <p:nvPr/>
        </p:nvSpPr>
        <p:spPr>
          <a:xfrm>
            <a:off x="6858000" y="5029200"/>
            <a:ext cx="1447800" cy="685800"/>
          </a:xfrm>
          <a:prstGeom prst="ellipse">
            <a:avLst/>
          </a:prstGeom>
          <a:solidFill>
            <a:srgbClr val="D60093">
              <a:alpha val="40000"/>
            </a:srgbClr>
          </a:solidFill>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Oval 9"/>
          <p:cNvSpPr/>
          <p:nvPr/>
        </p:nvSpPr>
        <p:spPr>
          <a:xfrm>
            <a:off x="7200900" y="4191000"/>
            <a:ext cx="723900" cy="685800"/>
          </a:xfrm>
          <a:prstGeom prst="ellipse">
            <a:avLst/>
          </a:prstGeom>
          <a:solidFill>
            <a:srgbClr val="0000FF">
              <a:alpha val="40000"/>
            </a:srgbClr>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Oval 7"/>
          <p:cNvSpPr/>
          <p:nvPr/>
        </p:nvSpPr>
        <p:spPr>
          <a:xfrm>
            <a:off x="7581900" y="42995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Oval 11"/>
          <p:cNvSpPr/>
          <p:nvPr/>
        </p:nvSpPr>
        <p:spPr>
          <a:xfrm>
            <a:off x="7658100" y="44519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Oval 12"/>
          <p:cNvSpPr/>
          <p:nvPr/>
        </p:nvSpPr>
        <p:spPr>
          <a:xfrm>
            <a:off x="7505700" y="45281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Oval 13"/>
          <p:cNvSpPr/>
          <p:nvPr/>
        </p:nvSpPr>
        <p:spPr>
          <a:xfrm>
            <a:off x="7353300" y="43757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Oval 14"/>
          <p:cNvSpPr/>
          <p:nvPr/>
        </p:nvSpPr>
        <p:spPr>
          <a:xfrm>
            <a:off x="7429500" y="46805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Oval 15"/>
          <p:cNvSpPr/>
          <p:nvPr/>
        </p:nvSpPr>
        <p:spPr>
          <a:xfrm>
            <a:off x="8686800" y="3962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Oval 16"/>
          <p:cNvSpPr/>
          <p:nvPr/>
        </p:nvSpPr>
        <p:spPr>
          <a:xfrm>
            <a:off x="8763000" y="4114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Oval 17"/>
          <p:cNvSpPr/>
          <p:nvPr/>
        </p:nvSpPr>
        <p:spPr>
          <a:xfrm>
            <a:off x="8610600" y="4191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Oval 18"/>
          <p:cNvSpPr/>
          <p:nvPr/>
        </p:nvSpPr>
        <p:spPr>
          <a:xfrm>
            <a:off x="8458200" y="40386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Oval 19"/>
          <p:cNvSpPr/>
          <p:nvPr/>
        </p:nvSpPr>
        <p:spPr>
          <a:xfrm>
            <a:off x="8534400" y="4343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Oval 20"/>
          <p:cNvSpPr/>
          <p:nvPr/>
        </p:nvSpPr>
        <p:spPr>
          <a:xfrm>
            <a:off x="8686800" y="4876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Oval 21"/>
          <p:cNvSpPr/>
          <p:nvPr/>
        </p:nvSpPr>
        <p:spPr>
          <a:xfrm>
            <a:off x="8763000" y="5029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Oval 22"/>
          <p:cNvSpPr/>
          <p:nvPr/>
        </p:nvSpPr>
        <p:spPr>
          <a:xfrm>
            <a:off x="8610600" y="5105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Oval 23"/>
          <p:cNvSpPr/>
          <p:nvPr/>
        </p:nvSpPr>
        <p:spPr>
          <a:xfrm>
            <a:off x="8458200" y="4953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Oval 24"/>
          <p:cNvSpPr/>
          <p:nvPr/>
        </p:nvSpPr>
        <p:spPr>
          <a:xfrm>
            <a:off x="85344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Oval 25"/>
          <p:cNvSpPr/>
          <p:nvPr/>
        </p:nvSpPr>
        <p:spPr>
          <a:xfrm>
            <a:off x="8763000" y="4343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7" name="Oval 26"/>
          <p:cNvSpPr/>
          <p:nvPr/>
        </p:nvSpPr>
        <p:spPr>
          <a:xfrm>
            <a:off x="8839200" y="4495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Oval 27"/>
          <p:cNvSpPr/>
          <p:nvPr/>
        </p:nvSpPr>
        <p:spPr>
          <a:xfrm>
            <a:off x="8686800" y="4572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Oval 28"/>
          <p:cNvSpPr/>
          <p:nvPr/>
        </p:nvSpPr>
        <p:spPr>
          <a:xfrm>
            <a:off x="8382000" y="4572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Oval 29"/>
          <p:cNvSpPr/>
          <p:nvPr/>
        </p:nvSpPr>
        <p:spPr>
          <a:xfrm>
            <a:off x="8534400" y="4724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Oval 30"/>
          <p:cNvSpPr/>
          <p:nvPr/>
        </p:nvSpPr>
        <p:spPr>
          <a:xfrm>
            <a:off x="7848600" y="51816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Oval 31"/>
          <p:cNvSpPr/>
          <p:nvPr/>
        </p:nvSpPr>
        <p:spPr>
          <a:xfrm>
            <a:off x="7924800" y="5334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Oval 32"/>
          <p:cNvSpPr/>
          <p:nvPr/>
        </p:nvSpPr>
        <p:spPr>
          <a:xfrm>
            <a:off x="7772400" y="5410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 name="Oval 33"/>
          <p:cNvSpPr/>
          <p:nvPr/>
        </p:nvSpPr>
        <p:spPr>
          <a:xfrm>
            <a:off x="76200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Oval 34"/>
          <p:cNvSpPr/>
          <p:nvPr/>
        </p:nvSpPr>
        <p:spPr>
          <a:xfrm>
            <a:off x="75438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Oval 35"/>
          <p:cNvSpPr/>
          <p:nvPr/>
        </p:nvSpPr>
        <p:spPr>
          <a:xfrm>
            <a:off x="73152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Oval 36"/>
          <p:cNvSpPr/>
          <p:nvPr/>
        </p:nvSpPr>
        <p:spPr>
          <a:xfrm>
            <a:off x="7391400" y="5410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Oval 37"/>
          <p:cNvSpPr/>
          <p:nvPr/>
        </p:nvSpPr>
        <p:spPr>
          <a:xfrm>
            <a:off x="72390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9" name="Oval 38"/>
          <p:cNvSpPr/>
          <p:nvPr/>
        </p:nvSpPr>
        <p:spPr>
          <a:xfrm>
            <a:off x="7086600" y="5334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0" name="Oval 39"/>
          <p:cNvSpPr/>
          <p:nvPr/>
        </p:nvSpPr>
        <p:spPr>
          <a:xfrm>
            <a:off x="70866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30722" name="Picture 2" descr="http://hyperphysics.phy-astr.gsu.edu/hbase/math/immath/gaud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7478"/>
            <a:ext cx="2738480" cy="172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8109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BFR </a:t>
            </a:r>
            <a:r>
              <a:rPr lang="en-US" dirty="0" smtClean="0"/>
              <a:t>Algorithm</a:t>
            </a:r>
            <a:endParaRPr lang="en-US" dirty="0"/>
          </a:p>
        </p:txBody>
      </p:sp>
      <p:sp>
        <p:nvSpPr>
          <p:cNvPr id="50179" name="Rectangle 3"/>
          <p:cNvSpPr>
            <a:spLocks noGrp="1" noChangeArrowheads="1"/>
          </p:cNvSpPr>
          <p:nvPr>
            <p:ph idx="1"/>
          </p:nvPr>
        </p:nvSpPr>
        <p:spPr>
          <a:xfrm>
            <a:off x="457200" y="1295400"/>
            <a:ext cx="8229600" cy="5562600"/>
          </a:xfrm>
        </p:spPr>
        <p:txBody>
          <a:bodyPr>
            <a:normAutofit fontScale="92500" lnSpcReduction="20000"/>
          </a:bodyPr>
          <a:lstStyle/>
          <a:p>
            <a:r>
              <a:rPr lang="en-US" dirty="0" smtClean="0">
                <a:solidFill>
                  <a:srgbClr val="008000"/>
                </a:solidFill>
              </a:rPr>
              <a:t>Points are read from disk one main-memory-full at a time</a:t>
            </a:r>
          </a:p>
          <a:p>
            <a:r>
              <a:rPr lang="en-US" b="1" dirty="0" smtClean="0"/>
              <a:t>Most points from previous memory loads are summarized by </a:t>
            </a:r>
            <a:r>
              <a:rPr lang="en-US" b="1" dirty="0" smtClean="0">
                <a:solidFill>
                  <a:srgbClr val="D60093"/>
                </a:solidFill>
              </a:rPr>
              <a:t>simple statistics</a:t>
            </a:r>
          </a:p>
          <a:p>
            <a:r>
              <a:rPr lang="en-US" dirty="0" smtClean="0">
                <a:solidFill>
                  <a:srgbClr val="0000FF"/>
                </a:solidFill>
              </a:rPr>
              <a:t>To begin, from the initial load we select the initial </a:t>
            </a:r>
            <a:r>
              <a:rPr lang="en-US" b="1" i="1" dirty="0" smtClean="0">
                <a:solidFill>
                  <a:srgbClr val="0000FF"/>
                </a:solidFill>
              </a:rPr>
              <a:t>k</a:t>
            </a:r>
            <a:r>
              <a:rPr lang="en-US" dirty="0" smtClean="0">
                <a:solidFill>
                  <a:srgbClr val="0000FF"/>
                </a:solidFill>
              </a:rPr>
              <a:t> centroids by some sensible approach:</a:t>
            </a:r>
          </a:p>
          <a:p>
            <a:pPr lvl="1"/>
            <a:r>
              <a:rPr lang="en-US" dirty="0"/>
              <a:t>Take </a:t>
            </a:r>
            <a:r>
              <a:rPr lang="en-US" b="1" i="1" dirty="0"/>
              <a:t>k</a:t>
            </a:r>
            <a:r>
              <a:rPr lang="en-US" dirty="0"/>
              <a:t> random points</a:t>
            </a:r>
          </a:p>
          <a:p>
            <a:pPr lvl="1"/>
            <a:r>
              <a:rPr lang="en-US" dirty="0" smtClean="0"/>
              <a:t>Take a small random sample and cluster optimally</a:t>
            </a:r>
          </a:p>
          <a:p>
            <a:pPr lvl="1"/>
            <a:r>
              <a:rPr lang="en-US" dirty="0" smtClean="0"/>
              <a:t>Take a sample; pick a random point, and then </a:t>
            </a:r>
            <a:br>
              <a:rPr lang="en-US" dirty="0" smtClean="0"/>
            </a:br>
            <a:r>
              <a:rPr lang="en-US" b="1" i="1" dirty="0" smtClean="0"/>
              <a:t>k–1</a:t>
            </a:r>
            <a:r>
              <a:rPr lang="en-US" dirty="0" smtClean="0"/>
              <a:t> more points, each as far from the previously selected points as possible</a:t>
            </a:r>
          </a:p>
        </p:txBody>
      </p:sp>
      <p:sp>
        <p:nvSpPr>
          <p:cNvPr id="4" name="Slide Number Placeholder 5"/>
          <p:cNvSpPr>
            <a:spLocks noGrp="1"/>
          </p:cNvSpPr>
          <p:nvPr>
            <p:ph type="sldNum" sz="quarter" idx="12"/>
          </p:nvPr>
        </p:nvSpPr>
        <p:spPr/>
        <p:txBody>
          <a:bodyPr/>
          <a:lstStyle/>
          <a:p>
            <a:fld id="{19069EA8-A58E-4C3C-977B-FCF679BACE73}" type="slidenum">
              <a:rPr lang="en-US"/>
              <a:pPr/>
              <a:t>39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2558835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B9E9B369-B151-4430-9438-ABF4A0FC75CB}" type="slidenum">
              <a:rPr lang="en-US"/>
              <a:pPr/>
              <a:t>4</a:t>
            </a:fld>
            <a:endParaRPr lang="en-US"/>
          </a:p>
        </p:txBody>
      </p:sp>
      <p:sp>
        <p:nvSpPr>
          <p:cNvPr id="90114" name="Rectangle 2"/>
          <p:cNvSpPr>
            <a:spLocks noGrp="1" noChangeArrowheads="1"/>
          </p:cNvSpPr>
          <p:nvPr>
            <p:ph type="title"/>
          </p:nvPr>
        </p:nvSpPr>
        <p:spPr/>
        <p:txBody>
          <a:bodyPr/>
          <a:lstStyle/>
          <a:p>
            <a:r>
              <a:rPr lang="en-US" dirty="0" smtClean="0"/>
              <a:t>Example: Clusters &amp; Outliers</a:t>
            </a:r>
            <a:endParaRPr lang="en-US" dirty="0"/>
          </a:p>
        </p:txBody>
      </p:sp>
      <p:sp>
        <p:nvSpPr>
          <p:cNvPr id="90115"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90116"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90117"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90118"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90119"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10" name="Footer Placeholder 9"/>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4" name="Oval 3"/>
          <p:cNvSpPr>
            <a:spLocks noChangeArrowheads="1"/>
          </p:cNvSpPr>
          <p:nvPr/>
        </p:nvSpPr>
        <p:spPr bwMode="auto">
          <a:xfrm>
            <a:off x="2743200" y="2286000"/>
            <a:ext cx="1828800" cy="2286000"/>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15" name="Oval 4"/>
          <p:cNvSpPr>
            <a:spLocks noChangeArrowheads="1"/>
          </p:cNvSpPr>
          <p:nvPr/>
        </p:nvSpPr>
        <p:spPr bwMode="auto">
          <a:xfrm>
            <a:off x="5486400" y="1524000"/>
            <a:ext cx="1752600" cy="2819400"/>
          </a:xfrm>
          <a:prstGeom prst="ellipse">
            <a:avLst/>
          </a:prstGeom>
          <a:solidFill>
            <a:srgbClr val="808000">
              <a:alpha val="50000"/>
            </a:srgbClr>
          </a:solidFill>
          <a:ln w="9525">
            <a:solidFill>
              <a:schemeClr val="tx1"/>
            </a:solidFill>
            <a:round/>
            <a:headEnd/>
            <a:tailEnd/>
          </a:ln>
          <a:effectLst/>
        </p:spPr>
        <p:txBody>
          <a:bodyPr wrap="none" anchor="ctr"/>
          <a:lstStyle/>
          <a:p>
            <a:pPr algn="ctr"/>
            <a:r>
              <a:rPr lang="en-US" dirty="0">
                <a:latin typeface="Times New Roman" charset="0"/>
              </a:rPr>
              <a:t>x</a:t>
            </a:r>
          </a:p>
          <a:p>
            <a:pPr algn="ctr"/>
            <a:r>
              <a:rPr lang="en-US" dirty="0">
                <a:latin typeface="Times New Roman" charset="0"/>
              </a:rPr>
              <a:t>xx    x</a:t>
            </a:r>
          </a:p>
          <a:p>
            <a:pPr algn="ctr"/>
            <a:r>
              <a:rPr lang="en-US" dirty="0">
                <a:latin typeface="Times New Roman" charset="0"/>
              </a:rPr>
              <a:t>x  </a:t>
            </a:r>
            <a:r>
              <a:rPr lang="en-US" dirty="0" err="1">
                <a:latin typeface="Times New Roman" charset="0"/>
              </a:rPr>
              <a:t>x</a:t>
            </a:r>
            <a:r>
              <a:rPr lang="en-US" dirty="0">
                <a:latin typeface="Times New Roman" charset="0"/>
              </a:rPr>
              <a:t>        </a:t>
            </a:r>
          </a:p>
          <a:p>
            <a:pPr algn="ctr"/>
            <a:r>
              <a:rPr lang="en-US" dirty="0">
                <a:latin typeface="Times New Roman" charset="0"/>
              </a:rPr>
              <a:t>x    </a:t>
            </a:r>
            <a:r>
              <a:rPr lang="en-US" dirty="0" err="1">
                <a:latin typeface="Times New Roman" charset="0"/>
              </a:rPr>
              <a:t>x</a:t>
            </a:r>
            <a:r>
              <a:rPr lang="en-US" dirty="0">
                <a:latin typeface="Times New Roman" charset="0"/>
              </a:rPr>
              <a:t>  </a:t>
            </a:r>
            <a:r>
              <a:rPr lang="en-US" dirty="0" err="1">
                <a:latin typeface="Times New Roman" charset="0"/>
              </a:rPr>
              <a:t>x</a:t>
            </a:r>
            <a:r>
              <a:rPr lang="en-US" dirty="0">
                <a:latin typeface="Times New Roman" charset="0"/>
              </a:rPr>
              <a:t>   </a:t>
            </a:r>
          </a:p>
          <a:p>
            <a:pPr algn="ctr"/>
            <a:r>
              <a:rPr lang="en-US" dirty="0">
                <a:latin typeface="Times New Roman" charset="0"/>
              </a:rPr>
              <a:t>x</a:t>
            </a:r>
          </a:p>
          <a:p>
            <a:pPr algn="ctr"/>
            <a:r>
              <a:rPr lang="en-US" dirty="0">
                <a:latin typeface="Times New Roman" charset="0"/>
              </a:rPr>
              <a:t>x </a:t>
            </a:r>
            <a:r>
              <a:rPr lang="en-US" dirty="0" err="1">
                <a:latin typeface="Times New Roman" charset="0"/>
              </a:rPr>
              <a:t>x</a:t>
            </a:r>
            <a:r>
              <a:rPr lang="en-US" dirty="0">
                <a:latin typeface="Times New Roman" charset="0"/>
              </a:rPr>
              <a:t>   </a:t>
            </a:r>
            <a:r>
              <a:rPr lang="en-US" dirty="0" err="1">
                <a:latin typeface="Times New Roman" charset="0"/>
              </a:rPr>
              <a:t>x</a:t>
            </a:r>
            <a:endParaRPr lang="en-US" dirty="0">
              <a:latin typeface="Times New Roman" charset="0"/>
            </a:endParaRPr>
          </a:p>
          <a:p>
            <a:pPr algn="ctr"/>
            <a:r>
              <a:rPr lang="en-US" dirty="0">
                <a:latin typeface="Times New Roman" charset="0"/>
              </a:rPr>
              <a:t>x</a:t>
            </a:r>
          </a:p>
        </p:txBody>
      </p:sp>
      <p:sp>
        <p:nvSpPr>
          <p:cNvPr id="16" name="Oval 5"/>
          <p:cNvSpPr>
            <a:spLocks noChangeArrowheads="1"/>
          </p:cNvSpPr>
          <p:nvPr/>
        </p:nvSpPr>
        <p:spPr bwMode="auto">
          <a:xfrm>
            <a:off x="4572000" y="4648200"/>
            <a:ext cx="1905000" cy="1600200"/>
          </a:xfrm>
          <a:prstGeom prst="ellipse">
            <a:avLst/>
          </a:prstGeom>
          <a:solidFill>
            <a:srgbClr val="FFFF00">
              <a:alpha val="50000"/>
            </a:srgbClr>
          </a:solidFill>
          <a:ln w="9525">
            <a:solidFill>
              <a:schemeClr val="tx1"/>
            </a:solid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cxnSp>
        <p:nvCxnSpPr>
          <p:cNvPr id="3" name="Straight Arrow Connector 2"/>
          <p:cNvCxnSpPr/>
          <p:nvPr/>
        </p:nvCxnSpPr>
        <p:spPr>
          <a:xfrm flipV="1">
            <a:off x="2971800" y="5257800"/>
            <a:ext cx="669925" cy="6858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2488461" y="5943600"/>
            <a:ext cx="864339"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Outlier</a:t>
            </a:r>
          </a:p>
        </p:txBody>
      </p:sp>
      <p:cxnSp>
        <p:nvCxnSpPr>
          <p:cNvPr id="17" name="Straight Arrow Connector 16"/>
          <p:cNvCxnSpPr/>
          <p:nvPr/>
        </p:nvCxnSpPr>
        <p:spPr>
          <a:xfrm flipH="1" flipV="1">
            <a:off x="6553200" y="5600700"/>
            <a:ext cx="825947" cy="3429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7010400" y="5879068"/>
            <a:ext cx="915635"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Cluster</a:t>
            </a:r>
          </a:p>
        </p:txBody>
      </p:sp>
    </p:spTree>
    <p:extLst>
      <p:ext uri="{BB962C8B-B14F-4D97-AF65-F5344CB8AC3E}">
        <p14:creationId xmlns:p14="http://schemas.microsoft.com/office/powerpoint/2010/main" val="38306128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Three Classes of Points</a:t>
            </a:r>
            <a:endParaRPr lang="en-US"/>
          </a:p>
        </p:txBody>
      </p:sp>
      <p:sp>
        <p:nvSpPr>
          <p:cNvPr id="51203" name="Rectangle 3"/>
          <p:cNvSpPr>
            <a:spLocks noGrp="1" noChangeArrowheads="1"/>
          </p:cNvSpPr>
          <p:nvPr>
            <p:ph idx="1"/>
          </p:nvPr>
        </p:nvSpPr>
        <p:spPr>
          <a:xfrm>
            <a:off x="457200" y="1295400"/>
            <a:ext cx="7543800" cy="5486400"/>
          </a:xfrm>
        </p:spPr>
        <p:txBody>
          <a:bodyPr>
            <a:normAutofit fontScale="92500" lnSpcReduction="20000"/>
          </a:bodyPr>
          <a:lstStyle/>
          <a:p>
            <a:pPr marL="118872" indent="0">
              <a:buNone/>
            </a:pPr>
            <a:r>
              <a:rPr lang="en-US" b="1" dirty="0" smtClean="0">
                <a:solidFill>
                  <a:srgbClr val="0000FF"/>
                </a:solidFill>
              </a:rPr>
              <a:t>3 sets of points which we keep track of:</a:t>
            </a:r>
          </a:p>
          <a:p>
            <a:r>
              <a:rPr lang="en-US" b="1" dirty="0" smtClean="0">
                <a:solidFill>
                  <a:srgbClr val="FF0066"/>
                </a:solidFill>
              </a:rPr>
              <a:t>Discard set (DS):</a:t>
            </a:r>
            <a:r>
              <a:rPr lang="en-US" dirty="0" smtClean="0"/>
              <a:t> </a:t>
            </a:r>
          </a:p>
          <a:p>
            <a:pPr lvl="1"/>
            <a:r>
              <a:rPr lang="en-US" dirty="0" smtClean="0"/>
              <a:t>Points close enough to a centroid to be summarized</a:t>
            </a:r>
          </a:p>
          <a:p>
            <a:r>
              <a:rPr lang="en-US" b="1" dirty="0" smtClean="0">
                <a:solidFill>
                  <a:srgbClr val="FF0066"/>
                </a:solidFill>
              </a:rPr>
              <a:t>Compression set (CS): </a:t>
            </a:r>
          </a:p>
          <a:p>
            <a:pPr lvl="1"/>
            <a:r>
              <a:rPr lang="en-US" dirty="0" smtClean="0"/>
              <a:t>Groups of points that are close together but not close to any existing centroid</a:t>
            </a:r>
          </a:p>
          <a:p>
            <a:pPr lvl="1"/>
            <a:r>
              <a:rPr lang="en-US" dirty="0" smtClean="0"/>
              <a:t>These points are summarized, but not assigned to a cluster</a:t>
            </a:r>
          </a:p>
          <a:p>
            <a:r>
              <a:rPr lang="en-US" b="1" dirty="0" smtClean="0">
                <a:solidFill>
                  <a:srgbClr val="FF0066"/>
                </a:solidFill>
              </a:rPr>
              <a:t>Retained set (RS):</a:t>
            </a:r>
            <a:r>
              <a:rPr lang="en-US" dirty="0" smtClean="0"/>
              <a:t> </a:t>
            </a:r>
          </a:p>
          <a:p>
            <a:pPr lvl="1"/>
            <a:r>
              <a:rPr lang="en-US" dirty="0" smtClean="0"/>
              <a:t>Isolated points waiting to be assigned to a compression set</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E373E3C4-1204-4FDC-A915-93A28FEEFBB1}" type="slidenum">
              <a:rPr lang="en-US" smtClean="0"/>
              <a:pPr/>
              <a:t>40</a:t>
            </a:fld>
            <a:endParaRPr lang="en-US"/>
          </a:p>
        </p:txBody>
      </p:sp>
    </p:spTree>
    <p:extLst>
      <p:ext uri="{BB962C8B-B14F-4D97-AF65-F5344CB8AC3E}">
        <p14:creationId xmlns:p14="http://schemas.microsoft.com/office/powerpoint/2010/main" val="328992295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t>BFR: “Galaxies</a:t>
            </a:r>
            <a:r>
              <a:rPr lang="en-US" dirty="0"/>
              <a:t>” Picture</a:t>
            </a:r>
          </a:p>
        </p:txBody>
      </p:sp>
      <p:sp>
        <p:nvSpPr>
          <p:cNvPr id="39" name="Footer Placeholder 38"/>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6" name="Slide Number Placeholder 4"/>
          <p:cNvSpPr>
            <a:spLocks noGrp="1"/>
          </p:cNvSpPr>
          <p:nvPr>
            <p:ph type="sldNum" sz="quarter" idx="12"/>
          </p:nvPr>
        </p:nvSpPr>
        <p:spPr/>
        <p:txBody>
          <a:bodyPr/>
          <a:lstStyle/>
          <a:p>
            <a:fld id="{74A0C195-7118-4349-B1EC-DC26B1FB8D04}" type="slidenum">
              <a:rPr lang="en-US"/>
              <a:pPr/>
              <a:t>41</a:t>
            </a:fld>
            <a:endParaRPr lang="en-US"/>
          </a:p>
        </p:txBody>
      </p:sp>
      <p:grpSp>
        <p:nvGrpSpPr>
          <p:cNvPr id="2" name="Group 44"/>
          <p:cNvGrpSpPr>
            <a:grpSpLocks/>
          </p:cNvGrpSpPr>
          <p:nvPr/>
        </p:nvGrpSpPr>
        <p:grpSpPr bwMode="auto">
          <a:xfrm>
            <a:off x="533400" y="3852863"/>
            <a:ext cx="5489575" cy="1712913"/>
            <a:chOff x="336" y="2736"/>
            <a:chExt cx="3458" cy="1079"/>
          </a:xfrm>
        </p:grpSpPr>
        <p:sp>
          <p:nvSpPr>
            <p:cNvPr id="57347"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48" name="Text Box 4"/>
            <p:cNvSpPr txBox="1">
              <a:spLocks noChangeArrowheads="1"/>
            </p:cNvSpPr>
            <p:nvPr/>
          </p:nvSpPr>
          <p:spPr bwMode="auto">
            <a:xfrm>
              <a:off x="336" y="3408"/>
              <a:ext cx="1369"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A cluster.  Its points</a:t>
              </a:r>
            </a:p>
            <a:p>
              <a:r>
                <a:rPr lang="en-US" dirty="0">
                  <a:solidFill>
                    <a:srgbClr val="008000"/>
                  </a:solidFill>
                  <a:latin typeface="Arial" pitchFamily="34" charset="0"/>
                  <a:cs typeface="Arial" pitchFamily="34" charset="0"/>
                </a:rPr>
                <a:t>are in the </a:t>
              </a:r>
              <a:r>
                <a:rPr lang="en-US" b="1" dirty="0">
                  <a:solidFill>
                    <a:srgbClr val="008000"/>
                  </a:solidFill>
                  <a:latin typeface="Arial" pitchFamily="34" charset="0"/>
                  <a:cs typeface="Arial" pitchFamily="34" charset="0"/>
                </a:rPr>
                <a:t>DS</a:t>
              </a:r>
              <a:r>
                <a:rPr lang="en-US" dirty="0">
                  <a:solidFill>
                    <a:srgbClr val="008000"/>
                  </a:solidFill>
                  <a:latin typeface="Arial" pitchFamily="34" charset="0"/>
                  <a:cs typeface="Arial" pitchFamily="34" charset="0"/>
                </a:rPr>
                <a:t>.</a:t>
              </a:r>
            </a:p>
          </p:txBody>
        </p:sp>
        <p:grpSp>
          <p:nvGrpSpPr>
            <p:cNvPr id="3" name="Group 7"/>
            <p:cNvGrpSpPr>
              <a:grpSpLocks/>
            </p:cNvGrpSpPr>
            <p:nvPr/>
          </p:nvGrpSpPr>
          <p:grpSpPr bwMode="auto">
            <a:xfrm>
              <a:off x="2448" y="2928"/>
              <a:ext cx="192" cy="192"/>
              <a:chOff x="2448" y="2928"/>
              <a:chExt cx="192" cy="192"/>
            </a:xfrm>
          </p:grpSpPr>
          <p:sp>
            <p:nvSpPr>
              <p:cNvPr id="57349"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50"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61" name="Text Box 17"/>
            <p:cNvSpPr txBox="1">
              <a:spLocks noChangeArrowheads="1"/>
            </p:cNvSpPr>
            <p:nvPr/>
          </p:nvSpPr>
          <p:spPr bwMode="auto">
            <a:xfrm>
              <a:off x="2870" y="3477"/>
              <a:ext cx="924" cy="233"/>
            </a:xfrm>
            <a:prstGeom prst="rect">
              <a:avLst/>
            </a:prstGeom>
            <a:noFill/>
            <a:ln w="9525">
              <a:noFill/>
              <a:miter lim="800000"/>
              <a:headEnd/>
              <a:tailEnd/>
            </a:ln>
            <a:effectLst/>
          </p:spPr>
          <p:txBody>
            <a:bodyPr wrap="none">
              <a:spAutoFit/>
            </a:bodyPr>
            <a:lstStyle/>
            <a:p>
              <a:r>
                <a:rPr lang="en-US">
                  <a:solidFill>
                    <a:srgbClr val="008000"/>
                  </a:solidFill>
                  <a:latin typeface="Arial" pitchFamily="34" charset="0"/>
                  <a:cs typeface="Arial" pitchFamily="34" charset="0"/>
                </a:rPr>
                <a:t>The centroid</a:t>
              </a:r>
            </a:p>
          </p:txBody>
        </p:sp>
        <p:sp>
          <p:nvSpPr>
            <p:cNvPr id="57362" name="Line 18"/>
            <p:cNvSpPr>
              <a:spLocks noChangeShapeType="1"/>
            </p:cNvSpPr>
            <p:nvPr/>
          </p:nvSpPr>
          <p:spPr bwMode="auto">
            <a:xfrm flipH="1" flipV="1">
              <a:off x="2564" y="3072"/>
              <a:ext cx="912" cy="432"/>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4" name="Group 45"/>
          <p:cNvGrpSpPr>
            <a:grpSpLocks/>
          </p:cNvGrpSpPr>
          <p:nvPr/>
        </p:nvGrpSpPr>
        <p:grpSpPr bwMode="auto">
          <a:xfrm>
            <a:off x="1524000" y="1338262"/>
            <a:ext cx="5562600" cy="2143125"/>
            <a:chOff x="960" y="1152"/>
            <a:chExt cx="3504" cy="1350"/>
          </a:xfrm>
        </p:grpSpPr>
        <p:sp>
          <p:nvSpPr>
            <p:cNvPr id="57363" name="Oval 19"/>
            <p:cNvSpPr>
              <a:spLocks noChangeArrowheads="1"/>
            </p:cNvSpPr>
            <p:nvPr/>
          </p:nvSpPr>
          <p:spPr bwMode="auto">
            <a:xfrm>
              <a:off x="960" y="1824"/>
              <a:ext cx="288" cy="528"/>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6" name="Oval 22"/>
            <p:cNvSpPr>
              <a:spLocks noChangeArrowheads="1"/>
            </p:cNvSpPr>
            <p:nvPr/>
          </p:nvSpPr>
          <p:spPr bwMode="auto">
            <a:xfrm>
              <a:off x="3936" y="2016"/>
              <a:ext cx="528" cy="384"/>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7" name="Oval 23"/>
            <p:cNvSpPr>
              <a:spLocks noChangeArrowheads="1"/>
            </p:cNvSpPr>
            <p:nvPr/>
          </p:nvSpPr>
          <p:spPr bwMode="auto">
            <a:xfrm>
              <a:off x="2256" y="1152"/>
              <a:ext cx="432" cy="48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grpSp>
          <p:nvGrpSpPr>
            <p:cNvPr id="5" name="Group 24"/>
            <p:cNvGrpSpPr>
              <a:grpSpLocks/>
            </p:cNvGrpSpPr>
            <p:nvPr/>
          </p:nvGrpSpPr>
          <p:grpSpPr bwMode="auto">
            <a:xfrm>
              <a:off x="1008" y="1968"/>
              <a:ext cx="192" cy="192"/>
              <a:chOff x="2448" y="2928"/>
              <a:chExt cx="192" cy="192"/>
            </a:xfrm>
          </p:grpSpPr>
          <p:sp>
            <p:nvSpPr>
              <p:cNvPr id="57369" name="Line 2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0" name="Line 2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6" name="Group 27"/>
            <p:cNvGrpSpPr>
              <a:grpSpLocks/>
            </p:cNvGrpSpPr>
            <p:nvPr/>
          </p:nvGrpSpPr>
          <p:grpSpPr bwMode="auto">
            <a:xfrm>
              <a:off x="4080" y="2112"/>
              <a:ext cx="192" cy="192"/>
              <a:chOff x="2448" y="2928"/>
              <a:chExt cx="192" cy="192"/>
            </a:xfrm>
          </p:grpSpPr>
          <p:sp>
            <p:nvSpPr>
              <p:cNvPr id="57372" name="Line 28"/>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3" name="Line 29"/>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7" name="Group 30"/>
            <p:cNvGrpSpPr>
              <a:grpSpLocks/>
            </p:cNvGrpSpPr>
            <p:nvPr/>
          </p:nvGrpSpPr>
          <p:grpSpPr bwMode="auto">
            <a:xfrm>
              <a:off x="2352" y="1296"/>
              <a:ext cx="192" cy="192"/>
              <a:chOff x="2448" y="2928"/>
              <a:chExt cx="192" cy="192"/>
            </a:xfrm>
          </p:grpSpPr>
          <p:sp>
            <p:nvSpPr>
              <p:cNvPr id="57375" name="Line 31"/>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6" name="Line 32"/>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77" name="Text Box 33"/>
            <p:cNvSpPr txBox="1">
              <a:spLocks noChangeArrowheads="1"/>
            </p:cNvSpPr>
            <p:nvPr/>
          </p:nvSpPr>
          <p:spPr bwMode="auto">
            <a:xfrm>
              <a:off x="1920" y="1920"/>
              <a:ext cx="1288" cy="582"/>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Compressed sets.</a:t>
              </a:r>
            </a:p>
            <a:p>
              <a:r>
                <a:rPr lang="en-US" dirty="0">
                  <a:solidFill>
                    <a:srgbClr val="008000"/>
                  </a:solidFill>
                  <a:latin typeface="Arial" pitchFamily="34" charset="0"/>
                  <a:cs typeface="Arial" pitchFamily="34" charset="0"/>
                </a:rPr>
                <a:t>Their points are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CS</a:t>
              </a:r>
              <a:r>
                <a:rPr lang="en-US" dirty="0">
                  <a:solidFill>
                    <a:srgbClr val="008000"/>
                  </a:solidFill>
                  <a:latin typeface="Arial" pitchFamily="34" charset="0"/>
                  <a:cs typeface="Arial" pitchFamily="34" charset="0"/>
                </a:rPr>
                <a:t>.</a:t>
              </a:r>
            </a:p>
          </p:txBody>
        </p:sp>
        <p:sp>
          <p:nvSpPr>
            <p:cNvPr id="57378" name="Line 34"/>
            <p:cNvSpPr>
              <a:spLocks noChangeShapeType="1"/>
            </p:cNvSpPr>
            <p:nvPr/>
          </p:nvSpPr>
          <p:spPr bwMode="auto">
            <a:xfrm flipH="1" flipV="1">
              <a:off x="1296" y="2084"/>
              <a:ext cx="672" cy="144"/>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79" name="Line 35"/>
            <p:cNvSpPr>
              <a:spLocks noChangeShapeType="1"/>
            </p:cNvSpPr>
            <p:nvPr/>
          </p:nvSpPr>
          <p:spPr bwMode="auto">
            <a:xfrm flipV="1">
              <a:off x="2472" y="1670"/>
              <a:ext cx="0"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0" name="Line 36"/>
            <p:cNvSpPr>
              <a:spLocks noChangeShapeType="1"/>
            </p:cNvSpPr>
            <p:nvPr/>
          </p:nvSpPr>
          <p:spPr bwMode="auto">
            <a:xfrm>
              <a:off x="3552" y="2160"/>
              <a:ext cx="384" cy="4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8" name="Group 46"/>
          <p:cNvGrpSpPr>
            <a:grpSpLocks/>
          </p:cNvGrpSpPr>
          <p:nvPr/>
        </p:nvGrpSpPr>
        <p:grpSpPr bwMode="auto">
          <a:xfrm>
            <a:off x="1676400" y="1295400"/>
            <a:ext cx="6464300" cy="3090862"/>
            <a:chOff x="1056" y="1125"/>
            <a:chExt cx="4072" cy="1947"/>
          </a:xfrm>
        </p:grpSpPr>
        <p:sp>
          <p:nvSpPr>
            <p:cNvPr id="57381" name="Oval 37"/>
            <p:cNvSpPr>
              <a:spLocks noChangeArrowheads="1"/>
            </p:cNvSpPr>
            <p:nvPr/>
          </p:nvSpPr>
          <p:spPr bwMode="auto">
            <a:xfrm>
              <a:off x="1056" y="1296"/>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2" name="Oval 38"/>
            <p:cNvSpPr>
              <a:spLocks noChangeArrowheads="1"/>
            </p:cNvSpPr>
            <p:nvPr/>
          </p:nvSpPr>
          <p:spPr bwMode="auto">
            <a:xfrm>
              <a:off x="1200" y="278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3" name="Oval 39"/>
            <p:cNvSpPr>
              <a:spLocks noChangeArrowheads="1"/>
            </p:cNvSpPr>
            <p:nvPr/>
          </p:nvSpPr>
          <p:spPr bwMode="auto">
            <a:xfrm>
              <a:off x="4272" y="302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4" name="Oval 40"/>
            <p:cNvSpPr>
              <a:spLocks noChangeArrowheads="1"/>
            </p:cNvSpPr>
            <p:nvPr/>
          </p:nvSpPr>
          <p:spPr bwMode="auto">
            <a:xfrm>
              <a:off x="3840" y="134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5" name="Text Box 41"/>
            <p:cNvSpPr txBox="1">
              <a:spLocks noChangeArrowheads="1"/>
            </p:cNvSpPr>
            <p:nvPr/>
          </p:nvSpPr>
          <p:spPr bwMode="auto">
            <a:xfrm>
              <a:off x="4454" y="1125"/>
              <a:ext cx="674"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Points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RS</a:t>
              </a:r>
            </a:p>
          </p:txBody>
        </p:sp>
        <p:sp>
          <p:nvSpPr>
            <p:cNvPr id="57386" name="Line 42"/>
            <p:cNvSpPr>
              <a:spLocks noChangeShapeType="1"/>
            </p:cNvSpPr>
            <p:nvPr/>
          </p:nvSpPr>
          <p:spPr bwMode="auto">
            <a:xfrm flipH="1">
              <a:off x="3936" y="1368"/>
              <a:ext cx="528" cy="0"/>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7" name="Line 43"/>
            <p:cNvSpPr>
              <a:spLocks noChangeShapeType="1"/>
            </p:cNvSpPr>
            <p:nvPr/>
          </p:nvSpPr>
          <p:spPr bwMode="auto">
            <a:xfrm flipH="1">
              <a:off x="4320" y="1488"/>
              <a:ext cx="528" cy="1536"/>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
        <p:nvSpPr>
          <p:cNvPr id="9" name="Rectangle 8"/>
          <p:cNvSpPr/>
          <p:nvPr/>
        </p:nvSpPr>
        <p:spPr>
          <a:xfrm>
            <a:off x="2667000" y="5867400"/>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a:t>
            </a:r>
            <a:r>
              <a:rPr lang="en-US" sz="1600" dirty="0" smtClean="0">
                <a:solidFill>
                  <a:srgbClr val="008000"/>
                </a:solidFill>
                <a:latin typeface="Arial" pitchFamily="34" charset="0"/>
                <a:cs typeface="Arial" pitchFamily="34" charset="0"/>
              </a:rPr>
              <a:t>summarized</a:t>
            </a:r>
            <a:endParaRPr lang="en-US" sz="1600" dirty="0">
              <a:solidFill>
                <a:srgbClr val="008000"/>
              </a:solidFill>
              <a:latin typeface="Arial" pitchFamily="34" charset="0"/>
              <a:cs typeface="Arial" pitchFamily="34" charset="0"/>
            </a:endParaRP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31185040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smtClean="0"/>
              <a:t>Summarizing Sets of Points</a:t>
            </a:r>
            <a:endParaRPr lang="en-US" dirty="0"/>
          </a:p>
        </p:txBody>
      </p:sp>
      <p:sp>
        <p:nvSpPr>
          <p:cNvPr id="52227" name="Rectangle 3"/>
          <p:cNvSpPr>
            <a:spLocks noGrp="1" noChangeArrowheads="1"/>
          </p:cNvSpPr>
          <p:nvPr>
            <p:ph idx="1"/>
          </p:nvPr>
        </p:nvSpPr>
        <p:spPr>
          <a:xfrm>
            <a:off x="457200" y="1295400"/>
            <a:ext cx="7924800" cy="5257801"/>
          </a:xfrm>
        </p:spPr>
        <p:txBody>
          <a:bodyPr/>
          <a:lstStyle/>
          <a:p>
            <a:pPr marL="118872" indent="0">
              <a:buNone/>
            </a:pPr>
            <a:r>
              <a:rPr lang="en-US" b="1" dirty="0" smtClean="0">
                <a:solidFill>
                  <a:srgbClr val="0000FF"/>
                </a:solidFill>
              </a:rPr>
              <a:t>For each cluster, the discard set (DS) is </a:t>
            </a:r>
            <a:r>
              <a:rPr lang="en-US" b="1" u="sng" dirty="0" smtClean="0">
                <a:solidFill>
                  <a:srgbClr val="0000FF"/>
                </a:solidFill>
              </a:rPr>
              <a:t>summarized</a:t>
            </a:r>
            <a:r>
              <a:rPr lang="en-US" b="1" dirty="0" smtClean="0">
                <a:solidFill>
                  <a:srgbClr val="0000FF"/>
                </a:solidFill>
              </a:rPr>
              <a:t> by:</a:t>
            </a:r>
          </a:p>
          <a:p>
            <a:r>
              <a:rPr lang="en-US" dirty="0" smtClean="0"/>
              <a:t>The number of points,</a:t>
            </a:r>
            <a:r>
              <a:rPr lang="en-US" b="1" i="1" dirty="0" smtClean="0">
                <a:solidFill>
                  <a:srgbClr val="FF0066"/>
                </a:solidFill>
              </a:rPr>
              <a:t> N</a:t>
            </a:r>
          </a:p>
          <a:p>
            <a:r>
              <a:rPr lang="en-US" dirty="0" smtClean="0"/>
              <a:t>The vector </a:t>
            </a:r>
            <a:r>
              <a:rPr lang="en-US" b="1" i="1" dirty="0" smtClean="0">
                <a:solidFill>
                  <a:srgbClr val="FF0066"/>
                </a:solidFill>
              </a:rPr>
              <a:t>SUM</a:t>
            </a:r>
            <a:r>
              <a:rPr lang="en-US" dirty="0" smtClean="0"/>
              <a:t>, whose </a:t>
            </a:r>
            <a:r>
              <a:rPr lang="en-US" i="1" dirty="0" err="1" smtClean="0"/>
              <a:t>i</a:t>
            </a:r>
            <a:r>
              <a:rPr lang="en-US" baseline="30000" dirty="0" err="1" smtClean="0"/>
              <a:t>th</a:t>
            </a:r>
            <a:r>
              <a:rPr lang="en-US" dirty="0" smtClean="0"/>
              <a:t> component is the sum of the coordinates of the points in the </a:t>
            </a:r>
            <a:r>
              <a:rPr lang="en-US" i="1" dirty="0" err="1" smtClean="0"/>
              <a:t>i</a:t>
            </a:r>
            <a:r>
              <a:rPr lang="en-US" baseline="30000" dirty="0" err="1" smtClean="0"/>
              <a:t>th</a:t>
            </a:r>
            <a:r>
              <a:rPr lang="en-US" dirty="0" smtClean="0"/>
              <a:t> dimension</a:t>
            </a:r>
          </a:p>
          <a:p>
            <a:r>
              <a:rPr lang="en-US" dirty="0" smtClean="0"/>
              <a:t>The vector </a:t>
            </a:r>
            <a:r>
              <a:rPr lang="en-US" b="1" i="1" dirty="0" smtClean="0">
                <a:solidFill>
                  <a:srgbClr val="FF0066"/>
                </a:solidFill>
              </a:rPr>
              <a:t>SUMSQ</a:t>
            </a:r>
            <a:r>
              <a:rPr lang="en-US" dirty="0" smtClean="0"/>
              <a:t>: </a:t>
            </a:r>
            <a:r>
              <a:rPr lang="en-US" i="1" dirty="0" err="1" smtClean="0"/>
              <a:t>i</a:t>
            </a:r>
            <a:r>
              <a:rPr lang="en-US" baseline="30000" dirty="0" err="1" smtClean="0"/>
              <a:t>th</a:t>
            </a:r>
            <a:r>
              <a:rPr lang="en-US" dirty="0" smtClean="0"/>
              <a:t> component = sum of squares of coordinates in </a:t>
            </a:r>
            <a:r>
              <a:rPr lang="en-US" i="1" dirty="0" err="1" smtClean="0"/>
              <a:t>i</a:t>
            </a:r>
            <a:r>
              <a:rPr lang="en-US" baseline="30000" dirty="0" err="1" smtClean="0"/>
              <a:t>th</a:t>
            </a:r>
            <a:r>
              <a:rPr lang="en-US" dirty="0" smtClean="0"/>
              <a:t> dimension</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BB33B7EA-002B-4067-950B-AC4932BA8F44}" type="slidenum">
              <a:rPr lang="en-US" smtClean="0"/>
              <a:pPr/>
              <a:t>42</a:t>
            </a:fld>
            <a:endParaRPr lang="en-US"/>
          </a:p>
        </p:txBody>
      </p:sp>
      <p:grpSp>
        <p:nvGrpSpPr>
          <p:cNvPr id="7" name="Group 44"/>
          <p:cNvGrpSpPr>
            <a:grpSpLocks/>
          </p:cNvGrpSpPr>
          <p:nvPr/>
        </p:nvGrpSpPr>
        <p:grpSpPr bwMode="auto">
          <a:xfrm>
            <a:off x="4571999" y="5346967"/>
            <a:ext cx="4572001" cy="1395413"/>
            <a:chOff x="914" y="2736"/>
            <a:chExt cx="2880" cy="879"/>
          </a:xfrm>
        </p:grpSpPr>
        <p:sp>
          <p:nvSpPr>
            <p:cNvPr id="8"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9" name="Text Box 4"/>
            <p:cNvSpPr txBox="1">
              <a:spLocks noChangeArrowheads="1"/>
            </p:cNvSpPr>
            <p:nvPr/>
          </p:nvSpPr>
          <p:spPr bwMode="auto">
            <a:xfrm>
              <a:off x="914" y="3208"/>
              <a:ext cx="2304" cy="407"/>
            </a:xfrm>
            <a:prstGeom prst="rect">
              <a:avLst/>
            </a:prstGeom>
            <a:noFill/>
            <a:ln w="9525">
              <a:noFill/>
              <a:miter lim="800000"/>
              <a:headEnd/>
              <a:tailEnd/>
            </a:ln>
            <a:effectLst/>
          </p:spPr>
          <p:txBody>
            <a:bodyPr wrap="square">
              <a:spAutoFit/>
            </a:bodyPr>
            <a:lstStyle/>
            <a:p>
              <a:r>
                <a:rPr lang="en-US" dirty="0">
                  <a:solidFill>
                    <a:srgbClr val="008000"/>
                  </a:solidFill>
                  <a:latin typeface="Arial" pitchFamily="34" charset="0"/>
                  <a:cs typeface="Arial" pitchFamily="34" charset="0"/>
                </a:rPr>
                <a:t>A cluster.  </a:t>
              </a:r>
              <a:r>
                <a:rPr lang="en-US" dirty="0" smtClean="0">
                  <a:solidFill>
                    <a:srgbClr val="008000"/>
                  </a:solidFill>
                  <a:latin typeface="Arial" pitchFamily="34" charset="0"/>
                  <a:cs typeface="Arial" pitchFamily="34" charset="0"/>
                </a:rPr>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All its points are </a:t>
              </a:r>
              <a:r>
                <a:rPr lang="en-US" dirty="0">
                  <a:solidFill>
                    <a:srgbClr val="008000"/>
                  </a:solidFill>
                  <a:latin typeface="Arial" pitchFamily="34" charset="0"/>
                  <a:cs typeface="Arial" pitchFamily="34" charset="0"/>
                </a:rPr>
                <a:t>in the </a:t>
              </a:r>
              <a:r>
                <a:rPr lang="en-US" b="1" dirty="0">
                  <a:solidFill>
                    <a:srgbClr val="008000"/>
                  </a:solidFill>
                  <a:latin typeface="Arial" pitchFamily="34" charset="0"/>
                  <a:cs typeface="Arial" pitchFamily="34" charset="0"/>
                </a:rPr>
                <a:t>DS</a:t>
              </a:r>
              <a:r>
                <a:rPr lang="en-US" dirty="0">
                  <a:solidFill>
                    <a:srgbClr val="008000"/>
                  </a:solidFill>
                  <a:latin typeface="Arial" pitchFamily="34" charset="0"/>
                  <a:cs typeface="Arial" pitchFamily="34" charset="0"/>
                </a:rPr>
                <a:t>.</a:t>
              </a:r>
            </a:p>
          </p:txBody>
        </p:sp>
        <p:grpSp>
          <p:nvGrpSpPr>
            <p:cNvPr id="10" name="Group 7"/>
            <p:cNvGrpSpPr>
              <a:grpSpLocks/>
            </p:cNvGrpSpPr>
            <p:nvPr/>
          </p:nvGrpSpPr>
          <p:grpSpPr bwMode="auto">
            <a:xfrm>
              <a:off x="2448" y="2928"/>
              <a:ext cx="192" cy="192"/>
              <a:chOff x="2448" y="2928"/>
              <a:chExt cx="192" cy="192"/>
            </a:xfrm>
          </p:grpSpPr>
          <p:sp>
            <p:nvSpPr>
              <p:cNvPr id="13"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14"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11" name="Text Box 17"/>
            <p:cNvSpPr txBox="1">
              <a:spLocks noChangeArrowheads="1"/>
            </p:cNvSpPr>
            <p:nvPr/>
          </p:nvSpPr>
          <p:spPr bwMode="auto">
            <a:xfrm>
              <a:off x="2870" y="3311"/>
              <a:ext cx="924" cy="233"/>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The centroid</a:t>
              </a:r>
            </a:p>
          </p:txBody>
        </p:sp>
        <p:sp>
          <p:nvSpPr>
            <p:cNvPr id="12" name="Line 18"/>
            <p:cNvSpPr>
              <a:spLocks noChangeShapeType="1"/>
            </p:cNvSpPr>
            <p:nvPr/>
          </p:nvSpPr>
          <p:spPr bwMode="auto">
            <a:xfrm flipH="1" flipV="1">
              <a:off x="2564" y="3072"/>
              <a:ext cx="768"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Tree>
    <p:extLst>
      <p:ext uri="{BB962C8B-B14F-4D97-AF65-F5344CB8AC3E}">
        <p14:creationId xmlns:p14="http://schemas.microsoft.com/office/powerpoint/2010/main" val="93533319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76200"/>
            <a:ext cx="8534400" cy="987552"/>
          </a:xfrm>
        </p:spPr>
        <p:txBody>
          <a:bodyPr>
            <a:normAutofit/>
          </a:bodyPr>
          <a:lstStyle/>
          <a:p>
            <a:r>
              <a:rPr lang="en-US" dirty="0"/>
              <a:t>Summarizing </a:t>
            </a:r>
            <a:r>
              <a:rPr lang="en-US" dirty="0" smtClean="0"/>
              <a:t>Points: Comments</a:t>
            </a:r>
            <a:endParaRPr lang="en-US" dirty="0"/>
          </a:p>
        </p:txBody>
      </p:sp>
      <p:sp>
        <p:nvSpPr>
          <p:cNvPr id="53251" name="Rectangle 3"/>
          <p:cNvSpPr>
            <a:spLocks noGrp="1" noChangeArrowheads="1"/>
          </p:cNvSpPr>
          <p:nvPr>
            <p:ph idx="1"/>
          </p:nvPr>
        </p:nvSpPr>
        <p:spPr>
          <a:xfrm>
            <a:off x="457200" y="1295401"/>
            <a:ext cx="8229600" cy="4724400"/>
          </a:xfrm>
        </p:spPr>
        <p:txBody>
          <a:bodyPr>
            <a:normAutofit fontScale="92500" lnSpcReduction="20000"/>
          </a:bodyPr>
          <a:lstStyle/>
          <a:p>
            <a:r>
              <a:rPr lang="en-US" b="1" dirty="0"/>
              <a:t>2</a:t>
            </a:r>
            <a:r>
              <a:rPr lang="en-US" b="1" i="1" dirty="0"/>
              <a:t>d </a:t>
            </a:r>
            <a:r>
              <a:rPr lang="en-US" b="1" dirty="0"/>
              <a:t>+ 1</a:t>
            </a:r>
            <a:r>
              <a:rPr lang="en-US" dirty="0"/>
              <a:t> values represent any </a:t>
            </a:r>
            <a:r>
              <a:rPr lang="en-US" dirty="0" smtClean="0"/>
              <a:t>size cluster</a:t>
            </a:r>
            <a:endParaRPr lang="en-US" dirty="0"/>
          </a:p>
          <a:p>
            <a:pPr lvl="1"/>
            <a:r>
              <a:rPr lang="en-US" b="1" i="1" dirty="0"/>
              <a:t>d</a:t>
            </a:r>
            <a:r>
              <a:rPr lang="en-US" dirty="0"/>
              <a:t>  = number of </a:t>
            </a:r>
            <a:r>
              <a:rPr lang="en-US" dirty="0" smtClean="0"/>
              <a:t>dimensions</a:t>
            </a:r>
            <a:endParaRPr lang="en-US" dirty="0"/>
          </a:p>
          <a:p>
            <a:r>
              <a:rPr lang="en-US" dirty="0" smtClean="0"/>
              <a:t>Average </a:t>
            </a:r>
            <a:r>
              <a:rPr lang="en-US" dirty="0"/>
              <a:t>in </a:t>
            </a:r>
            <a:r>
              <a:rPr lang="en-US" b="1" dirty="0"/>
              <a:t>each dimension</a:t>
            </a:r>
            <a:r>
              <a:rPr lang="en-US" dirty="0"/>
              <a:t> </a:t>
            </a:r>
            <a:r>
              <a:rPr lang="en-US" dirty="0" smtClean="0"/>
              <a:t>(</a:t>
            </a:r>
            <a:r>
              <a:rPr lang="en-US" b="1" dirty="0" smtClean="0">
                <a:solidFill>
                  <a:srgbClr val="FF0066"/>
                </a:solidFill>
              </a:rPr>
              <a:t>the centroid</a:t>
            </a:r>
            <a:r>
              <a:rPr lang="en-US" dirty="0" smtClean="0"/>
              <a:t>) </a:t>
            </a:r>
            <a:br>
              <a:rPr lang="en-US" dirty="0" smtClean="0"/>
            </a:br>
            <a:r>
              <a:rPr lang="en-US" dirty="0" smtClean="0"/>
              <a:t>can </a:t>
            </a:r>
            <a:r>
              <a:rPr lang="en-US" dirty="0"/>
              <a:t>be calculated </a:t>
            </a:r>
            <a:r>
              <a:rPr lang="en-US" dirty="0" smtClean="0"/>
              <a:t>as </a:t>
            </a:r>
            <a:r>
              <a:rPr lang="en-US" b="1" dirty="0" err="1"/>
              <a:t>SUM</a:t>
            </a:r>
            <a:r>
              <a:rPr lang="en-US" b="1" i="1" baseline="-25000" dirty="0" err="1"/>
              <a:t>i</a:t>
            </a:r>
            <a:r>
              <a:rPr lang="en-US" b="1" baseline="-25000" dirty="0"/>
              <a:t> </a:t>
            </a:r>
            <a:r>
              <a:rPr lang="en-US" b="1" dirty="0" smtClean="0"/>
              <a:t>/ </a:t>
            </a:r>
            <a:r>
              <a:rPr lang="en-US" b="1" i="1" dirty="0" smtClean="0"/>
              <a:t>N</a:t>
            </a:r>
            <a:endParaRPr lang="en-US" b="1" dirty="0"/>
          </a:p>
          <a:p>
            <a:pPr lvl="1"/>
            <a:r>
              <a:rPr lang="en-US" b="1" dirty="0" err="1"/>
              <a:t>SUM</a:t>
            </a:r>
            <a:r>
              <a:rPr lang="en-US" b="1" i="1" baseline="-25000" dirty="0" err="1"/>
              <a:t>i</a:t>
            </a:r>
            <a:r>
              <a:rPr lang="en-US" dirty="0"/>
              <a:t> = </a:t>
            </a:r>
            <a:r>
              <a:rPr lang="en-US" i="1" dirty="0" err="1" smtClean="0"/>
              <a:t>i</a:t>
            </a:r>
            <a:r>
              <a:rPr lang="en-US" baseline="30000" dirty="0" err="1" smtClean="0"/>
              <a:t>th</a:t>
            </a:r>
            <a:r>
              <a:rPr lang="en-US" dirty="0" smtClean="0"/>
              <a:t> </a:t>
            </a:r>
            <a:r>
              <a:rPr lang="en-US" dirty="0"/>
              <a:t>component of </a:t>
            </a:r>
            <a:r>
              <a:rPr lang="en-US" dirty="0" smtClean="0"/>
              <a:t>SUM</a:t>
            </a:r>
          </a:p>
          <a:p>
            <a:r>
              <a:rPr lang="en-US" dirty="0" smtClean="0"/>
              <a:t>Variance of a cluster’s discard set in dimension </a:t>
            </a:r>
            <a:r>
              <a:rPr lang="en-US" i="1" dirty="0" err="1" smtClean="0"/>
              <a:t>i</a:t>
            </a:r>
            <a:r>
              <a:rPr lang="en-US" dirty="0" smtClean="0"/>
              <a:t> is: </a:t>
            </a:r>
            <a:r>
              <a:rPr lang="en-US" b="1" dirty="0" smtClean="0"/>
              <a:t>(</a:t>
            </a:r>
            <a:r>
              <a:rPr lang="en-US" b="1" dirty="0" err="1" smtClean="0"/>
              <a:t>SUMSQ</a:t>
            </a:r>
            <a:r>
              <a:rPr lang="en-US" b="1" i="1" baseline="-25000" dirty="0" err="1" smtClean="0"/>
              <a:t>i</a:t>
            </a:r>
            <a:r>
              <a:rPr lang="en-US" b="1" dirty="0" smtClean="0"/>
              <a:t> / </a:t>
            </a:r>
            <a:r>
              <a:rPr lang="en-US" b="1" i="1" dirty="0" smtClean="0"/>
              <a:t>N</a:t>
            </a:r>
            <a:r>
              <a:rPr lang="en-US" b="1" dirty="0" smtClean="0"/>
              <a:t>) – (</a:t>
            </a:r>
            <a:r>
              <a:rPr lang="en-US" b="1" dirty="0" err="1" smtClean="0"/>
              <a:t>SUM</a:t>
            </a:r>
            <a:r>
              <a:rPr lang="en-US" b="1" i="1" baseline="-25000" dirty="0" err="1" smtClean="0"/>
              <a:t>i</a:t>
            </a:r>
            <a:r>
              <a:rPr lang="en-US" b="1" dirty="0" smtClean="0"/>
              <a:t> / </a:t>
            </a:r>
            <a:r>
              <a:rPr lang="en-US" b="1" i="1" dirty="0" smtClean="0"/>
              <a:t>N</a:t>
            </a:r>
            <a:r>
              <a:rPr lang="en-US" b="1" dirty="0" smtClean="0"/>
              <a:t>)</a:t>
            </a:r>
            <a:r>
              <a:rPr lang="en-US" b="1" baseline="30000" dirty="0" smtClean="0"/>
              <a:t>2</a:t>
            </a:r>
          </a:p>
          <a:p>
            <a:pPr lvl="1"/>
            <a:r>
              <a:rPr lang="en-US" dirty="0" smtClean="0"/>
              <a:t>And standard deviation is the square root of that</a:t>
            </a:r>
          </a:p>
          <a:p>
            <a:r>
              <a:rPr lang="en-US" b="1" dirty="0" smtClean="0">
                <a:solidFill>
                  <a:srgbClr val="0000FF"/>
                </a:solidFill>
              </a:rPr>
              <a:t>Next step: Actual clustering</a:t>
            </a:r>
          </a:p>
        </p:txBody>
      </p:sp>
      <p:sp>
        <p:nvSpPr>
          <p:cNvPr id="4" name="Slide Number Placeholder 5"/>
          <p:cNvSpPr>
            <a:spLocks noGrp="1"/>
          </p:cNvSpPr>
          <p:nvPr>
            <p:ph type="sldNum" sz="quarter" idx="12"/>
          </p:nvPr>
        </p:nvSpPr>
        <p:spPr/>
        <p:txBody>
          <a:bodyPr/>
          <a:lstStyle/>
          <a:p>
            <a:fld id="{416DD862-7709-415E-8F55-1D67C15AD446}" type="slidenum">
              <a:rPr lang="en-US"/>
              <a:pPr/>
              <a:t>43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Oval 3"/>
          <p:cNvSpPr>
            <a:spLocks noChangeArrowheads="1"/>
          </p:cNvSpPr>
          <p:nvPr/>
        </p:nvSpPr>
        <p:spPr bwMode="auto">
          <a:xfrm>
            <a:off x="6400799" y="5715000"/>
            <a:ext cx="2667001" cy="990600"/>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8" name="Line 5"/>
          <p:cNvSpPr>
            <a:spLocks noChangeShapeType="1"/>
          </p:cNvSpPr>
          <p:nvPr/>
        </p:nvSpPr>
        <p:spPr bwMode="auto">
          <a:xfrm>
            <a:off x="7772400" y="6019800"/>
            <a:ext cx="0" cy="30480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9" name="Line 6"/>
          <p:cNvSpPr>
            <a:spLocks noChangeShapeType="1"/>
          </p:cNvSpPr>
          <p:nvPr/>
        </p:nvSpPr>
        <p:spPr bwMode="auto">
          <a:xfrm>
            <a:off x="7620000" y="6172200"/>
            <a:ext cx="304800"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2" name="TextBox 1"/>
          <p:cNvSpPr txBox="1"/>
          <p:nvPr/>
        </p:nvSpPr>
        <p:spPr>
          <a:xfrm>
            <a:off x="304800" y="5985408"/>
            <a:ext cx="5943598" cy="738664"/>
          </a:xfrm>
          <a:prstGeom prst="rect">
            <a:avLst/>
          </a:prstGeom>
          <a:noFill/>
        </p:spPr>
        <p:txBody>
          <a:bodyPr wrap="square" rtlCol="0">
            <a:spAutoFit/>
          </a:bodyPr>
          <a:lstStyle/>
          <a:p>
            <a:r>
              <a:rPr lang="en-US" sz="1400" b="1" dirty="0" smtClean="0">
                <a:solidFill>
                  <a:srgbClr val="008000"/>
                </a:solidFill>
                <a:latin typeface="Arial" pitchFamily="34" charset="0"/>
                <a:cs typeface="Arial" pitchFamily="34" charset="0"/>
              </a:rPr>
              <a:t>Note:</a:t>
            </a:r>
            <a:r>
              <a:rPr lang="en-US" sz="1400" dirty="0" smtClean="0">
                <a:solidFill>
                  <a:srgbClr val="008000"/>
                </a:solidFill>
                <a:latin typeface="Arial" pitchFamily="34" charset="0"/>
                <a:cs typeface="Arial" pitchFamily="34" charset="0"/>
              </a:rPr>
              <a:t> Dropping the “axis-aligned” clusters assumption would require storing full covariance matrix to summarize the cluster. So, instead of </a:t>
            </a:r>
            <a:r>
              <a:rPr lang="en-US" sz="1400" b="1" dirty="0" smtClean="0">
                <a:solidFill>
                  <a:srgbClr val="008000"/>
                </a:solidFill>
                <a:latin typeface="Arial" pitchFamily="34" charset="0"/>
                <a:cs typeface="Arial" pitchFamily="34" charset="0"/>
              </a:rPr>
              <a:t>SUMSQ</a:t>
            </a:r>
            <a:r>
              <a:rPr lang="en-US" sz="1400" dirty="0" smtClean="0">
                <a:solidFill>
                  <a:srgbClr val="008000"/>
                </a:solidFill>
                <a:latin typeface="Arial" pitchFamily="34" charset="0"/>
                <a:cs typeface="Arial" pitchFamily="34" charset="0"/>
              </a:rPr>
              <a:t> being a </a:t>
            </a:r>
            <a:r>
              <a:rPr lang="en-US" sz="1400" b="1" i="1" dirty="0" smtClean="0">
                <a:solidFill>
                  <a:srgbClr val="008000"/>
                </a:solidFill>
                <a:latin typeface="Arial" pitchFamily="34" charset="0"/>
                <a:cs typeface="Arial" pitchFamily="34" charset="0"/>
              </a:rPr>
              <a:t>d</a:t>
            </a:r>
            <a:r>
              <a:rPr lang="en-US" sz="1400" dirty="0" smtClean="0">
                <a:solidFill>
                  <a:srgbClr val="008000"/>
                </a:solidFill>
                <a:latin typeface="Arial" pitchFamily="34" charset="0"/>
                <a:cs typeface="Arial" pitchFamily="34" charset="0"/>
              </a:rPr>
              <a:t>-dim vector, it would be a </a:t>
            </a:r>
            <a:r>
              <a:rPr lang="en-US" sz="1400" b="1" i="1" dirty="0" smtClean="0">
                <a:solidFill>
                  <a:srgbClr val="008000"/>
                </a:solidFill>
                <a:latin typeface="Arial" pitchFamily="34" charset="0"/>
                <a:cs typeface="Arial" pitchFamily="34" charset="0"/>
              </a:rPr>
              <a:t>d</a:t>
            </a:r>
            <a:r>
              <a:rPr lang="en-US" sz="1400" b="1" dirty="0" smtClean="0">
                <a:solidFill>
                  <a:srgbClr val="008000"/>
                </a:solidFill>
                <a:latin typeface="Arial" pitchFamily="34" charset="0"/>
                <a:cs typeface="Arial" pitchFamily="34" charset="0"/>
              </a:rPr>
              <a:t> </a:t>
            </a:r>
            <a:r>
              <a:rPr lang="en-US" sz="1400" b="1" i="1" dirty="0" smtClean="0">
                <a:solidFill>
                  <a:srgbClr val="008000"/>
                </a:solidFill>
                <a:latin typeface="Arial" pitchFamily="34" charset="0"/>
                <a:cs typeface="Arial" pitchFamily="34" charset="0"/>
              </a:rPr>
              <a:t>x d</a:t>
            </a:r>
            <a:r>
              <a:rPr lang="en-US" sz="1400" dirty="0" smtClean="0">
                <a:solidFill>
                  <a:srgbClr val="008000"/>
                </a:solidFill>
                <a:latin typeface="Arial" pitchFamily="34" charset="0"/>
                <a:cs typeface="Arial" pitchFamily="34" charset="0"/>
              </a:rPr>
              <a:t> matrix, which is too big! </a:t>
            </a:r>
          </a:p>
        </p:txBody>
      </p:sp>
    </p:spTree>
    <p:extLst>
      <p:ext uri="{BB962C8B-B14F-4D97-AF65-F5344CB8AC3E}">
        <p14:creationId xmlns:p14="http://schemas.microsoft.com/office/powerpoint/2010/main" val="251710679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smtClean="0"/>
              <a:t>The “Memory-Load” of Points</a:t>
            </a:r>
            <a:endParaRPr lang="en-US" dirty="0"/>
          </a:p>
        </p:txBody>
      </p:sp>
      <p:sp>
        <p:nvSpPr>
          <p:cNvPr id="58371" name="Rectangle 3"/>
          <p:cNvSpPr>
            <a:spLocks noGrp="1" noChangeArrowheads="1"/>
          </p:cNvSpPr>
          <p:nvPr>
            <p:ph idx="1"/>
          </p:nvPr>
        </p:nvSpPr>
        <p:spPr/>
        <p:txBody>
          <a:bodyPr>
            <a:normAutofit fontScale="92500"/>
          </a:bodyPr>
          <a:lstStyle/>
          <a:p>
            <a:pPr marL="118872" indent="0">
              <a:buNone/>
            </a:pPr>
            <a:r>
              <a:rPr lang="en-US" b="1" dirty="0" smtClean="0">
                <a:solidFill>
                  <a:srgbClr val="0000FF"/>
                </a:solidFill>
              </a:rPr>
              <a:t>Processing the </a:t>
            </a:r>
            <a:r>
              <a:rPr lang="en-US" b="1" dirty="0">
                <a:solidFill>
                  <a:srgbClr val="0000FF"/>
                </a:solidFill>
              </a:rPr>
              <a:t>“Memory-Load” of </a:t>
            </a:r>
            <a:r>
              <a:rPr lang="en-US" b="1" dirty="0" smtClean="0">
                <a:solidFill>
                  <a:srgbClr val="0000FF"/>
                </a:solidFill>
              </a:rPr>
              <a:t>points (1):</a:t>
            </a:r>
          </a:p>
          <a:p>
            <a:r>
              <a:rPr lang="en-US" b="1" dirty="0" smtClean="0"/>
              <a:t>1) </a:t>
            </a:r>
            <a:r>
              <a:rPr lang="en-US" dirty="0" smtClean="0"/>
              <a:t>Find those points that are “</a:t>
            </a:r>
            <a:r>
              <a:rPr lang="en-US" b="1" dirty="0" smtClean="0">
                <a:solidFill>
                  <a:srgbClr val="FF0066"/>
                </a:solidFill>
              </a:rPr>
              <a:t>sufficiently close</a:t>
            </a:r>
            <a:r>
              <a:rPr lang="en-US" dirty="0" smtClean="0"/>
              <a:t>” to a cluster centroid and add those points to that cluster and the </a:t>
            </a:r>
            <a:r>
              <a:rPr lang="en-US" b="1" dirty="0" smtClean="0"/>
              <a:t>DS</a:t>
            </a:r>
          </a:p>
          <a:p>
            <a:pPr lvl="1"/>
            <a:r>
              <a:rPr lang="en-US" dirty="0" smtClean="0"/>
              <a:t>These points are so close to the centroid that </a:t>
            </a:r>
            <a:br>
              <a:rPr lang="en-US" dirty="0" smtClean="0"/>
            </a:br>
            <a:r>
              <a:rPr lang="en-US" dirty="0" smtClean="0"/>
              <a:t>they can be summarized and then discarded</a:t>
            </a:r>
          </a:p>
          <a:p>
            <a:r>
              <a:rPr lang="en-US" b="1" dirty="0" smtClean="0"/>
              <a:t>2) </a:t>
            </a:r>
            <a:r>
              <a:rPr lang="en-US" dirty="0" smtClean="0"/>
              <a:t>Use any main-memory clustering algorithm to cluster the remaining points and the old </a:t>
            </a:r>
            <a:r>
              <a:rPr lang="en-US" b="1" dirty="0" smtClean="0"/>
              <a:t>RS</a:t>
            </a:r>
          </a:p>
          <a:p>
            <a:pPr lvl="1"/>
            <a:r>
              <a:rPr lang="en-US" dirty="0" smtClean="0"/>
              <a:t>Clusters go to the </a:t>
            </a:r>
            <a:r>
              <a:rPr lang="en-US" b="1" dirty="0" smtClean="0"/>
              <a:t>CS</a:t>
            </a:r>
            <a:r>
              <a:rPr lang="en-US" dirty="0" smtClean="0"/>
              <a:t>; outlying points to the </a:t>
            </a:r>
            <a:r>
              <a:rPr lang="en-US" b="1" dirty="0" smtClean="0"/>
              <a:t>RS</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6A3142AF-18EF-4D9B-9321-2ED60B2DEA12}" type="slidenum">
              <a:rPr lang="en-US" smtClean="0"/>
              <a:pPr/>
              <a:t>44</a:t>
            </a:fld>
            <a:endParaRPr lang="en-US"/>
          </a:p>
        </p:txBody>
      </p:sp>
      <p:sp>
        <p:nvSpPr>
          <p:cNvPr id="7" name="Rectangle 6"/>
          <p:cNvSpPr/>
          <p:nvPr/>
        </p:nvSpPr>
        <p:spPr>
          <a:xfrm>
            <a:off x="2667000" y="5950803"/>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101324353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The “Memory-Load” of Points</a:t>
            </a:r>
          </a:p>
        </p:txBody>
      </p:sp>
      <p:sp>
        <p:nvSpPr>
          <p:cNvPr id="59395" name="Rectangle 3"/>
          <p:cNvSpPr>
            <a:spLocks noGrp="1" noChangeArrowheads="1"/>
          </p:cNvSpPr>
          <p:nvPr>
            <p:ph idx="1"/>
          </p:nvPr>
        </p:nvSpPr>
        <p:spPr>
          <a:xfrm>
            <a:off x="457200" y="1295400"/>
            <a:ext cx="8610600" cy="5257801"/>
          </a:xfrm>
        </p:spPr>
        <p:txBody>
          <a:bodyPr>
            <a:normAutofit/>
          </a:bodyPr>
          <a:lstStyle/>
          <a:p>
            <a:pPr marL="118872" indent="0">
              <a:buNone/>
            </a:pPr>
            <a:r>
              <a:rPr lang="en-US" b="1" dirty="0">
                <a:solidFill>
                  <a:srgbClr val="0000FF"/>
                </a:solidFill>
              </a:rPr>
              <a:t>Processing the “Memory-Load” of </a:t>
            </a:r>
            <a:r>
              <a:rPr lang="en-US" b="1" dirty="0" smtClean="0">
                <a:solidFill>
                  <a:srgbClr val="0000FF"/>
                </a:solidFill>
              </a:rPr>
              <a:t>points (2):</a:t>
            </a:r>
            <a:endParaRPr lang="en-US" b="1" dirty="0">
              <a:solidFill>
                <a:srgbClr val="0000FF"/>
              </a:solidFill>
            </a:endParaRPr>
          </a:p>
          <a:p>
            <a:r>
              <a:rPr lang="en-US" b="1" dirty="0" smtClean="0"/>
              <a:t>3) DS set:</a:t>
            </a:r>
            <a:r>
              <a:rPr lang="en-US" dirty="0" smtClean="0"/>
              <a:t> Adjust statistics of the clusters to account for the new points</a:t>
            </a:r>
          </a:p>
          <a:p>
            <a:pPr lvl="1"/>
            <a:r>
              <a:rPr lang="en-US" dirty="0" smtClean="0"/>
              <a:t>Add </a:t>
            </a:r>
            <a:r>
              <a:rPr lang="en-US" b="1" i="1" dirty="0" smtClean="0"/>
              <a:t>N</a:t>
            </a:r>
            <a:r>
              <a:rPr lang="en-US" dirty="0" smtClean="0"/>
              <a:t>s, </a:t>
            </a:r>
            <a:r>
              <a:rPr lang="en-US" b="1" i="1" dirty="0" smtClean="0"/>
              <a:t>SUM</a:t>
            </a:r>
            <a:r>
              <a:rPr lang="en-US" dirty="0" smtClean="0"/>
              <a:t>s, </a:t>
            </a:r>
            <a:r>
              <a:rPr lang="en-US" b="1" i="1" dirty="0" smtClean="0"/>
              <a:t>SUMSQ</a:t>
            </a:r>
            <a:r>
              <a:rPr lang="en-US" dirty="0" smtClean="0"/>
              <a:t>s</a:t>
            </a:r>
          </a:p>
          <a:p>
            <a:pPr lvl="5"/>
            <a:endParaRPr lang="en-US" sz="1000" dirty="0" smtClean="0"/>
          </a:p>
          <a:p>
            <a:r>
              <a:rPr lang="en-US" b="1" dirty="0" smtClean="0"/>
              <a:t>4) </a:t>
            </a:r>
            <a:r>
              <a:rPr lang="en-US" dirty="0" smtClean="0"/>
              <a:t>Consider merging compressed sets in the </a:t>
            </a:r>
            <a:r>
              <a:rPr lang="en-US" b="1" dirty="0" smtClean="0"/>
              <a:t>CS</a:t>
            </a:r>
          </a:p>
          <a:p>
            <a:pPr lvl="8"/>
            <a:endParaRPr lang="en-US" sz="1000" dirty="0" smtClean="0"/>
          </a:p>
          <a:p>
            <a:r>
              <a:rPr lang="en-US" b="1" dirty="0" smtClean="0"/>
              <a:t>5)</a:t>
            </a:r>
            <a:r>
              <a:rPr lang="en-US" dirty="0" smtClean="0"/>
              <a:t> If this is the last round, merge all compressed sets in the </a:t>
            </a:r>
            <a:r>
              <a:rPr lang="en-US" b="1" dirty="0" smtClean="0"/>
              <a:t>CS</a:t>
            </a:r>
            <a:r>
              <a:rPr lang="en-US" dirty="0" smtClean="0"/>
              <a:t> and all </a:t>
            </a:r>
            <a:r>
              <a:rPr lang="en-US" b="1" dirty="0" smtClean="0"/>
              <a:t>RS</a:t>
            </a:r>
            <a:r>
              <a:rPr lang="en-US" dirty="0" smtClean="0"/>
              <a:t> points into their nearest cluster</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4" name="Slide Number Placeholder 5"/>
          <p:cNvSpPr>
            <a:spLocks noGrp="1"/>
          </p:cNvSpPr>
          <p:nvPr>
            <p:ph type="sldNum" sz="quarter" idx="12"/>
          </p:nvPr>
        </p:nvSpPr>
        <p:spPr/>
        <p:txBody>
          <a:bodyPr/>
          <a:lstStyle/>
          <a:p>
            <a:fld id="{0E8606BA-F3DE-42A2-BE38-137B3F9648DF}" type="slidenum">
              <a:rPr lang="en-US" smtClean="0"/>
              <a:pPr/>
              <a:t>45</a:t>
            </a:fld>
            <a:endParaRPr lang="en-US"/>
          </a:p>
        </p:txBody>
      </p:sp>
      <p:sp>
        <p:nvSpPr>
          <p:cNvPr id="7" name="Rectangle 6"/>
          <p:cNvSpPr/>
          <p:nvPr/>
        </p:nvSpPr>
        <p:spPr>
          <a:xfrm>
            <a:off x="2667000" y="5950803"/>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365296055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t>BFR: “Galaxies</a:t>
            </a:r>
            <a:r>
              <a:rPr lang="en-US" dirty="0"/>
              <a:t>” Picture</a:t>
            </a:r>
          </a:p>
        </p:txBody>
      </p:sp>
      <p:sp>
        <p:nvSpPr>
          <p:cNvPr id="39" name="Footer Placeholder 38"/>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6" name="Slide Number Placeholder 4"/>
          <p:cNvSpPr>
            <a:spLocks noGrp="1"/>
          </p:cNvSpPr>
          <p:nvPr>
            <p:ph type="sldNum" sz="quarter" idx="12"/>
          </p:nvPr>
        </p:nvSpPr>
        <p:spPr/>
        <p:txBody>
          <a:bodyPr/>
          <a:lstStyle/>
          <a:p>
            <a:fld id="{74A0C195-7118-4349-B1EC-DC26B1FB8D04}" type="slidenum">
              <a:rPr lang="en-US"/>
              <a:pPr/>
              <a:t>46</a:t>
            </a:fld>
            <a:endParaRPr lang="en-US"/>
          </a:p>
        </p:txBody>
      </p:sp>
      <p:grpSp>
        <p:nvGrpSpPr>
          <p:cNvPr id="2" name="Group 44"/>
          <p:cNvGrpSpPr>
            <a:grpSpLocks/>
          </p:cNvGrpSpPr>
          <p:nvPr/>
        </p:nvGrpSpPr>
        <p:grpSpPr bwMode="auto">
          <a:xfrm>
            <a:off x="533400" y="3852863"/>
            <a:ext cx="5489575" cy="1712913"/>
            <a:chOff x="336" y="2736"/>
            <a:chExt cx="3458" cy="1079"/>
          </a:xfrm>
        </p:grpSpPr>
        <p:sp>
          <p:nvSpPr>
            <p:cNvPr id="57347"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48" name="Text Box 4"/>
            <p:cNvSpPr txBox="1">
              <a:spLocks noChangeArrowheads="1"/>
            </p:cNvSpPr>
            <p:nvPr/>
          </p:nvSpPr>
          <p:spPr bwMode="auto">
            <a:xfrm>
              <a:off x="336" y="3408"/>
              <a:ext cx="1369"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A cluster.  Its points</a:t>
              </a:r>
            </a:p>
            <a:p>
              <a:r>
                <a:rPr lang="en-US" dirty="0">
                  <a:solidFill>
                    <a:srgbClr val="008000"/>
                  </a:solidFill>
                  <a:latin typeface="Arial" pitchFamily="34" charset="0"/>
                  <a:cs typeface="Arial" pitchFamily="34" charset="0"/>
                </a:rPr>
                <a:t>are in the </a:t>
              </a:r>
              <a:r>
                <a:rPr lang="en-US" b="1" dirty="0">
                  <a:solidFill>
                    <a:srgbClr val="008000"/>
                  </a:solidFill>
                  <a:latin typeface="Arial" pitchFamily="34" charset="0"/>
                  <a:cs typeface="Arial" pitchFamily="34" charset="0"/>
                </a:rPr>
                <a:t>DS</a:t>
              </a:r>
              <a:r>
                <a:rPr lang="en-US" dirty="0">
                  <a:solidFill>
                    <a:srgbClr val="008000"/>
                  </a:solidFill>
                  <a:latin typeface="Arial" pitchFamily="34" charset="0"/>
                  <a:cs typeface="Arial" pitchFamily="34" charset="0"/>
                </a:rPr>
                <a:t>.</a:t>
              </a:r>
            </a:p>
          </p:txBody>
        </p:sp>
        <p:grpSp>
          <p:nvGrpSpPr>
            <p:cNvPr id="3" name="Group 7"/>
            <p:cNvGrpSpPr>
              <a:grpSpLocks/>
            </p:cNvGrpSpPr>
            <p:nvPr/>
          </p:nvGrpSpPr>
          <p:grpSpPr bwMode="auto">
            <a:xfrm>
              <a:off x="2448" y="2928"/>
              <a:ext cx="192" cy="192"/>
              <a:chOff x="2448" y="2928"/>
              <a:chExt cx="192" cy="192"/>
            </a:xfrm>
          </p:grpSpPr>
          <p:sp>
            <p:nvSpPr>
              <p:cNvPr id="57349"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50"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61" name="Text Box 17"/>
            <p:cNvSpPr txBox="1">
              <a:spLocks noChangeArrowheads="1"/>
            </p:cNvSpPr>
            <p:nvPr/>
          </p:nvSpPr>
          <p:spPr bwMode="auto">
            <a:xfrm>
              <a:off x="2870" y="3477"/>
              <a:ext cx="924" cy="233"/>
            </a:xfrm>
            <a:prstGeom prst="rect">
              <a:avLst/>
            </a:prstGeom>
            <a:noFill/>
            <a:ln w="9525">
              <a:noFill/>
              <a:miter lim="800000"/>
              <a:headEnd/>
              <a:tailEnd/>
            </a:ln>
            <a:effectLst/>
          </p:spPr>
          <p:txBody>
            <a:bodyPr wrap="none">
              <a:spAutoFit/>
            </a:bodyPr>
            <a:lstStyle/>
            <a:p>
              <a:r>
                <a:rPr lang="en-US">
                  <a:solidFill>
                    <a:srgbClr val="008000"/>
                  </a:solidFill>
                  <a:latin typeface="Arial" pitchFamily="34" charset="0"/>
                  <a:cs typeface="Arial" pitchFamily="34" charset="0"/>
                </a:rPr>
                <a:t>The centroid</a:t>
              </a:r>
            </a:p>
          </p:txBody>
        </p:sp>
        <p:sp>
          <p:nvSpPr>
            <p:cNvPr id="57362" name="Line 18"/>
            <p:cNvSpPr>
              <a:spLocks noChangeShapeType="1"/>
            </p:cNvSpPr>
            <p:nvPr/>
          </p:nvSpPr>
          <p:spPr bwMode="auto">
            <a:xfrm flipH="1" flipV="1">
              <a:off x="2564" y="3072"/>
              <a:ext cx="912" cy="432"/>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4" name="Group 45"/>
          <p:cNvGrpSpPr>
            <a:grpSpLocks/>
          </p:cNvGrpSpPr>
          <p:nvPr/>
        </p:nvGrpSpPr>
        <p:grpSpPr bwMode="auto">
          <a:xfrm>
            <a:off x="1524000" y="1338262"/>
            <a:ext cx="5562600" cy="2143125"/>
            <a:chOff x="960" y="1152"/>
            <a:chExt cx="3504" cy="1350"/>
          </a:xfrm>
        </p:grpSpPr>
        <p:sp>
          <p:nvSpPr>
            <p:cNvPr id="57363" name="Oval 19"/>
            <p:cNvSpPr>
              <a:spLocks noChangeArrowheads="1"/>
            </p:cNvSpPr>
            <p:nvPr/>
          </p:nvSpPr>
          <p:spPr bwMode="auto">
            <a:xfrm>
              <a:off x="960" y="1824"/>
              <a:ext cx="288" cy="528"/>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6" name="Oval 22"/>
            <p:cNvSpPr>
              <a:spLocks noChangeArrowheads="1"/>
            </p:cNvSpPr>
            <p:nvPr/>
          </p:nvSpPr>
          <p:spPr bwMode="auto">
            <a:xfrm>
              <a:off x="3936" y="2016"/>
              <a:ext cx="528" cy="384"/>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7" name="Oval 23"/>
            <p:cNvSpPr>
              <a:spLocks noChangeArrowheads="1"/>
            </p:cNvSpPr>
            <p:nvPr/>
          </p:nvSpPr>
          <p:spPr bwMode="auto">
            <a:xfrm>
              <a:off x="2256" y="1152"/>
              <a:ext cx="432" cy="48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grpSp>
          <p:nvGrpSpPr>
            <p:cNvPr id="5" name="Group 24"/>
            <p:cNvGrpSpPr>
              <a:grpSpLocks/>
            </p:cNvGrpSpPr>
            <p:nvPr/>
          </p:nvGrpSpPr>
          <p:grpSpPr bwMode="auto">
            <a:xfrm>
              <a:off x="1008" y="1968"/>
              <a:ext cx="192" cy="192"/>
              <a:chOff x="2448" y="2928"/>
              <a:chExt cx="192" cy="192"/>
            </a:xfrm>
          </p:grpSpPr>
          <p:sp>
            <p:nvSpPr>
              <p:cNvPr id="57369" name="Line 2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0" name="Line 2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6" name="Group 27"/>
            <p:cNvGrpSpPr>
              <a:grpSpLocks/>
            </p:cNvGrpSpPr>
            <p:nvPr/>
          </p:nvGrpSpPr>
          <p:grpSpPr bwMode="auto">
            <a:xfrm>
              <a:off x="4080" y="2112"/>
              <a:ext cx="192" cy="192"/>
              <a:chOff x="2448" y="2928"/>
              <a:chExt cx="192" cy="192"/>
            </a:xfrm>
          </p:grpSpPr>
          <p:sp>
            <p:nvSpPr>
              <p:cNvPr id="57372" name="Line 28"/>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3" name="Line 29"/>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7" name="Group 30"/>
            <p:cNvGrpSpPr>
              <a:grpSpLocks/>
            </p:cNvGrpSpPr>
            <p:nvPr/>
          </p:nvGrpSpPr>
          <p:grpSpPr bwMode="auto">
            <a:xfrm>
              <a:off x="2352" y="1296"/>
              <a:ext cx="192" cy="192"/>
              <a:chOff x="2448" y="2928"/>
              <a:chExt cx="192" cy="192"/>
            </a:xfrm>
          </p:grpSpPr>
          <p:sp>
            <p:nvSpPr>
              <p:cNvPr id="57375" name="Line 31"/>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6" name="Line 32"/>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77" name="Text Box 33"/>
            <p:cNvSpPr txBox="1">
              <a:spLocks noChangeArrowheads="1"/>
            </p:cNvSpPr>
            <p:nvPr/>
          </p:nvSpPr>
          <p:spPr bwMode="auto">
            <a:xfrm>
              <a:off x="1920" y="1920"/>
              <a:ext cx="1288" cy="582"/>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Compressed sets.</a:t>
              </a:r>
            </a:p>
            <a:p>
              <a:r>
                <a:rPr lang="en-US" dirty="0">
                  <a:solidFill>
                    <a:srgbClr val="008000"/>
                  </a:solidFill>
                  <a:latin typeface="Arial" pitchFamily="34" charset="0"/>
                  <a:cs typeface="Arial" pitchFamily="34" charset="0"/>
                </a:rPr>
                <a:t>Their points are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CS</a:t>
              </a:r>
              <a:r>
                <a:rPr lang="en-US" dirty="0">
                  <a:solidFill>
                    <a:srgbClr val="008000"/>
                  </a:solidFill>
                  <a:latin typeface="Arial" pitchFamily="34" charset="0"/>
                  <a:cs typeface="Arial" pitchFamily="34" charset="0"/>
                </a:rPr>
                <a:t>.</a:t>
              </a:r>
            </a:p>
          </p:txBody>
        </p:sp>
        <p:sp>
          <p:nvSpPr>
            <p:cNvPr id="57378" name="Line 34"/>
            <p:cNvSpPr>
              <a:spLocks noChangeShapeType="1"/>
            </p:cNvSpPr>
            <p:nvPr/>
          </p:nvSpPr>
          <p:spPr bwMode="auto">
            <a:xfrm flipH="1" flipV="1">
              <a:off x="1296" y="2084"/>
              <a:ext cx="672" cy="144"/>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79" name="Line 35"/>
            <p:cNvSpPr>
              <a:spLocks noChangeShapeType="1"/>
            </p:cNvSpPr>
            <p:nvPr/>
          </p:nvSpPr>
          <p:spPr bwMode="auto">
            <a:xfrm flipV="1">
              <a:off x="2472" y="1670"/>
              <a:ext cx="0"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0" name="Line 36"/>
            <p:cNvSpPr>
              <a:spLocks noChangeShapeType="1"/>
            </p:cNvSpPr>
            <p:nvPr/>
          </p:nvSpPr>
          <p:spPr bwMode="auto">
            <a:xfrm>
              <a:off x="3552" y="2160"/>
              <a:ext cx="384" cy="4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8" name="Group 46"/>
          <p:cNvGrpSpPr>
            <a:grpSpLocks/>
          </p:cNvGrpSpPr>
          <p:nvPr/>
        </p:nvGrpSpPr>
        <p:grpSpPr bwMode="auto">
          <a:xfrm>
            <a:off x="1676400" y="1295400"/>
            <a:ext cx="6464300" cy="3090862"/>
            <a:chOff x="1056" y="1125"/>
            <a:chExt cx="4072" cy="1947"/>
          </a:xfrm>
        </p:grpSpPr>
        <p:sp>
          <p:nvSpPr>
            <p:cNvPr id="57381" name="Oval 37"/>
            <p:cNvSpPr>
              <a:spLocks noChangeArrowheads="1"/>
            </p:cNvSpPr>
            <p:nvPr/>
          </p:nvSpPr>
          <p:spPr bwMode="auto">
            <a:xfrm>
              <a:off x="1056" y="1296"/>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2" name="Oval 38"/>
            <p:cNvSpPr>
              <a:spLocks noChangeArrowheads="1"/>
            </p:cNvSpPr>
            <p:nvPr/>
          </p:nvSpPr>
          <p:spPr bwMode="auto">
            <a:xfrm>
              <a:off x="1200" y="278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3" name="Oval 39"/>
            <p:cNvSpPr>
              <a:spLocks noChangeArrowheads="1"/>
            </p:cNvSpPr>
            <p:nvPr/>
          </p:nvSpPr>
          <p:spPr bwMode="auto">
            <a:xfrm>
              <a:off x="4272" y="302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4" name="Oval 40"/>
            <p:cNvSpPr>
              <a:spLocks noChangeArrowheads="1"/>
            </p:cNvSpPr>
            <p:nvPr/>
          </p:nvSpPr>
          <p:spPr bwMode="auto">
            <a:xfrm>
              <a:off x="3840" y="134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5" name="Text Box 41"/>
            <p:cNvSpPr txBox="1">
              <a:spLocks noChangeArrowheads="1"/>
            </p:cNvSpPr>
            <p:nvPr/>
          </p:nvSpPr>
          <p:spPr bwMode="auto">
            <a:xfrm>
              <a:off x="4454" y="1125"/>
              <a:ext cx="674"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Points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RS</a:t>
              </a:r>
            </a:p>
          </p:txBody>
        </p:sp>
        <p:sp>
          <p:nvSpPr>
            <p:cNvPr id="57386" name="Line 42"/>
            <p:cNvSpPr>
              <a:spLocks noChangeShapeType="1"/>
            </p:cNvSpPr>
            <p:nvPr/>
          </p:nvSpPr>
          <p:spPr bwMode="auto">
            <a:xfrm flipH="1">
              <a:off x="3936" y="1368"/>
              <a:ext cx="528" cy="0"/>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7" name="Line 43"/>
            <p:cNvSpPr>
              <a:spLocks noChangeShapeType="1"/>
            </p:cNvSpPr>
            <p:nvPr/>
          </p:nvSpPr>
          <p:spPr bwMode="auto">
            <a:xfrm flipH="1">
              <a:off x="4320" y="1488"/>
              <a:ext cx="528" cy="1536"/>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
        <p:nvSpPr>
          <p:cNvPr id="9" name="Rectangle 8"/>
          <p:cNvSpPr/>
          <p:nvPr/>
        </p:nvSpPr>
        <p:spPr>
          <a:xfrm>
            <a:off x="2667000" y="5867400"/>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a:t>
            </a:r>
            <a:r>
              <a:rPr lang="en-US" sz="1600" dirty="0" smtClean="0">
                <a:solidFill>
                  <a:srgbClr val="008000"/>
                </a:solidFill>
                <a:latin typeface="Arial" pitchFamily="34" charset="0"/>
                <a:cs typeface="Arial" pitchFamily="34" charset="0"/>
              </a:rPr>
              <a:t>summarized</a:t>
            </a:r>
            <a:endParaRPr lang="en-US" sz="1600" dirty="0">
              <a:solidFill>
                <a:srgbClr val="008000"/>
              </a:solidFill>
              <a:latin typeface="Arial" pitchFamily="34" charset="0"/>
              <a:cs typeface="Arial" pitchFamily="34" charset="0"/>
            </a:endParaRP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11747758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A Few </a:t>
            </a:r>
            <a:r>
              <a:rPr lang="en-US" dirty="0" smtClean="0"/>
              <a:t>Details…</a:t>
            </a:r>
            <a:endParaRPr lang="en-US" dirty="0"/>
          </a:p>
        </p:txBody>
      </p:sp>
      <p:sp>
        <p:nvSpPr>
          <p:cNvPr id="73731" name="Rectangle 3"/>
          <p:cNvSpPr>
            <a:spLocks noGrp="1" noChangeArrowheads="1"/>
          </p:cNvSpPr>
          <p:nvPr>
            <p:ph idx="1"/>
          </p:nvPr>
        </p:nvSpPr>
        <p:spPr/>
        <p:txBody>
          <a:bodyPr/>
          <a:lstStyle/>
          <a:p>
            <a:r>
              <a:rPr lang="en-US" b="1" dirty="0" smtClean="0"/>
              <a:t>Q1) How </a:t>
            </a:r>
            <a:r>
              <a:rPr lang="en-US" b="1" dirty="0"/>
              <a:t>do we decide if a point is “close enough” to a cluster that we will add the point to that cluster</a:t>
            </a:r>
            <a:r>
              <a:rPr lang="en-US" b="1" dirty="0" smtClean="0"/>
              <a:t>?</a:t>
            </a:r>
          </a:p>
          <a:p>
            <a:pPr lvl="8"/>
            <a:endParaRPr lang="en-US" dirty="0"/>
          </a:p>
          <a:p>
            <a:r>
              <a:rPr lang="en-US" b="1" dirty="0" smtClean="0"/>
              <a:t>Q2) How </a:t>
            </a:r>
            <a:r>
              <a:rPr lang="en-US" b="1" dirty="0"/>
              <a:t>do we decide whether two compressed </a:t>
            </a:r>
            <a:r>
              <a:rPr lang="en-US" b="1" dirty="0" smtClean="0"/>
              <a:t>sets (CS) </a:t>
            </a:r>
            <a:r>
              <a:rPr lang="en-US" b="1" dirty="0"/>
              <a:t>deserve to be combined into one?</a:t>
            </a:r>
          </a:p>
        </p:txBody>
      </p:sp>
      <p:sp>
        <p:nvSpPr>
          <p:cNvPr id="4" name="Slide Number Placeholder 5"/>
          <p:cNvSpPr>
            <a:spLocks noGrp="1"/>
          </p:cNvSpPr>
          <p:nvPr>
            <p:ph type="sldNum" sz="quarter" idx="12"/>
          </p:nvPr>
        </p:nvSpPr>
        <p:spPr/>
        <p:txBody>
          <a:bodyPr/>
          <a:lstStyle/>
          <a:p>
            <a:fld id="{C9797EC3-67EA-4740-83DE-CF32698BA086}" type="slidenum">
              <a:rPr lang="en-US"/>
              <a:pPr/>
              <a:t>47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660941802"/>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How Close is Close Enough?</a:t>
            </a:r>
            <a:endParaRPr lang="en-US"/>
          </a:p>
        </p:txBody>
      </p:sp>
      <p:sp>
        <p:nvSpPr>
          <p:cNvPr id="60419" name="Rectangle 3"/>
          <p:cNvSpPr>
            <a:spLocks noGrp="1" noChangeArrowheads="1"/>
          </p:cNvSpPr>
          <p:nvPr>
            <p:ph idx="1"/>
          </p:nvPr>
        </p:nvSpPr>
        <p:spPr/>
        <p:txBody>
          <a:bodyPr/>
          <a:lstStyle/>
          <a:p>
            <a:r>
              <a:rPr lang="en-US" b="1" dirty="0" smtClean="0"/>
              <a:t>Q1) We need a way to decide whether to put a new point into a cluster (and discard)</a:t>
            </a:r>
          </a:p>
          <a:p>
            <a:pPr lvl="8"/>
            <a:endParaRPr lang="en-US" dirty="0" smtClean="0"/>
          </a:p>
          <a:p>
            <a:r>
              <a:rPr lang="en-US" b="1" dirty="0" smtClean="0">
                <a:solidFill>
                  <a:srgbClr val="0000FF"/>
                </a:solidFill>
              </a:rPr>
              <a:t>BFR suggests two ways:</a:t>
            </a:r>
          </a:p>
          <a:p>
            <a:pPr lvl="1"/>
            <a:r>
              <a:rPr lang="en-US" dirty="0" smtClean="0"/>
              <a:t>The </a:t>
            </a:r>
            <a:r>
              <a:rPr lang="en-US" b="1" dirty="0" err="1" smtClean="0">
                <a:solidFill>
                  <a:srgbClr val="D60093"/>
                </a:solidFill>
              </a:rPr>
              <a:t>Mahalanobis</a:t>
            </a:r>
            <a:r>
              <a:rPr lang="en-US" b="1" dirty="0" smtClean="0">
                <a:solidFill>
                  <a:srgbClr val="D60093"/>
                </a:solidFill>
              </a:rPr>
              <a:t> distance</a:t>
            </a:r>
            <a:r>
              <a:rPr lang="en-US" dirty="0" smtClean="0">
                <a:solidFill>
                  <a:srgbClr val="D60093"/>
                </a:solidFill>
              </a:rPr>
              <a:t> </a:t>
            </a:r>
            <a:r>
              <a:rPr lang="en-US" dirty="0" smtClean="0"/>
              <a:t>is less than a threshold</a:t>
            </a:r>
          </a:p>
          <a:p>
            <a:pPr lvl="1"/>
            <a:r>
              <a:rPr lang="en-US" b="1" dirty="0" smtClean="0"/>
              <a:t>High likelihood of the point belonging to currently nearest centroid</a:t>
            </a:r>
            <a:endParaRPr lang="en-US" b="1"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83E93B9B-573A-4B7E-8A27-EB1CF7C7C74D}" type="slidenum">
              <a:rPr lang="en-US" smtClean="0"/>
              <a:pPr/>
              <a:t>48</a:t>
            </a:fld>
            <a:endParaRPr lang="en-US"/>
          </a:p>
        </p:txBody>
      </p:sp>
      <p:pic>
        <p:nvPicPr>
          <p:cNvPr id="9" name="Picture 2" descr="http://hyperphysics.phy-astr.gsu.edu/hbase/math/immath/gaud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975" y="4419600"/>
            <a:ext cx="362882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20754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Mahalanobis Distance</a:t>
            </a:r>
            <a:endParaRPr lang="en-US"/>
          </a:p>
        </p:txBody>
      </p:sp>
      <mc:AlternateContent xmlns:mc="http://schemas.openxmlformats.org/markup-compatibility/2006" xmlns:a14="http://schemas.microsoft.com/office/drawing/2010/main">
        <mc:Choice Requires="a14">
          <p:sp>
            <p:nvSpPr>
              <p:cNvPr id="61443" name="Rectangle 3"/>
              <p:cNvSpPr>
                <a:spLocks noGrp="1" noChangeArrowheads="1"/>
              </p:cNvSpPr>
              <p:nvPr>
                <p:ph idx="1"/>
              </p:nvPr>
            </p:nvSpPr>
            <p:spPr/>
            <p:txBody>
              <a:bodyPr/>
              <a:lstStyle/>
              <a:p>
                <a:r>
                  <a:rPr lang="en-US" b="1" dirty="0" smtClean="0">
                    <a:solidFill>
                      <a:srgbClr val="D60093"/>
                    </a:solidFill>
                  </a:rPr>
                  <a:t>Normalized Euclidean distance from centroid</a:t>
                </a:r>
              </a:p>
              <a:p>
                <a:pPr lvl="8"/>
                <a:endParaRPr lang="en-US" dirty="0" smtClean="0"/>
              </a:p>
              <a:p>
                <a:r>
                  <a:rPr lang="en-US" dirty="0" smtClean="0"/>
                  <a:t>For point </a:t>
                </a:r>
                <a:r>
                  <a:rPr lang="en-US" b="1" i="1" dirty="0" smtClean="0"/>
                  <a:t>(x</a:t>
                </a:r>
                <a:r>
                  <a:rPr lang="en-US" b="1" i="1" baseline="-25000" dirty="0" smtClean="0"/>
                  <a:t>1</a:t>
                </a:r>
                <a:r>
                  <a:rPr lang="en-US" b="1" i="1" dirty="0" smtClean="0"/>
                  <a:t>, …, </a:t>
                </a:r>
                <a:r>
                  <a:rPr lang="en-US" b="1" i="1" dirty="0" err="1" smtClean="0"/>
                  <a:t>x</a:t>
                </a:r>
                <a:r>
                  <a:rPr lang="en-US" b="1" i="1" baseline="-25000" dirty="0" err="1" smtClean="0"/>
                  <a:t>d</a:t>
                </a:r>
                <a:r>
                  <a:rPr lang="en-US" b="1" i="1" dirty="0" smtClean="0"/>
                  <a:t>)</a:t>
                </a:r>
                <a:r>
                  <a:rPr lang="en-US" dirty="0" smtClean="0"/>
                  <a:t> and centroid </a:t>
                </a:r>
                <a:r>
                  <a:rPr lang="en-US" b="1" i="1" dirty="0" smtClean="0"/>
                  <a:t>(c</a:t>
                </a:r>
                <a:r>
                  <a:rPr lang="en-US" b="1" i="1" baseline="-25000" dirty="0" smtClean="0"/>
                  <a:t>1</a:t>
                </a:r>
                <a:r>
                  <a:rPr lang="en-US" b="1" i="1" dirty="0" smtClean="0"/>
                  <a:t>, …, c</a:t>
                </a:r>
                <a:r>
                  <a:rPr lang="en-US" b="1" i="1" baseline="-25000" dirty="0" smtClean="0"/>
                  <a:t>d</a:t>
                </a:r>
                <a:r>
                  <a:rPr lang="en-US" b="1" i="1" dirty="0" smtClean="0"/>
                  <a:t>)</a:t>
                </a:r>
                <a:endParaRPr lang="en-US" b="1" dirty="0" smtClean="0"/>
              </a:p>
              <a:p>
                <a:pPr marL="971550" lvl="1" indent="-514350">
                  <a:buFont typeface="+mj-lt"/>
                  <a:buAutoNum type="arabicPeriod"/>
                </a:pPr>
                <a:r>
                  <a:rPr lang="en-US" dirty="0" smtClean="0"/>
                  <a:t>Normalize in each dimension: </a:t>
                </a:r>
                <a:r>
                  <a:rPr lang="en-US" b="1" i="1" dirty="0" err="1" smtClean="0"/>
                  <a:t>y</a:t>
                </a:r>
                <a:r>
                  <a:rPr lang="en-US" b="1" i="1" baseline="-25000" dirty="0" err="1" smtClean="0"/>
                  <a:t>i</a:t>
                </a:r>
                <a:r>
                  <a:rPr lang="en-US" b="1" i="1" dirty="0" smtClean="0"/>
                  <a:t> = (x</a:t>
                </a:r>
                <a:r>
                  <a:rPr lang="en-US" b="1" i="1" baseline="-25000" dirty="0" smtClean="0"/>
                  <a:t>i</a:t>
                </a:r>
                <a:r>
                  <a:rPr lang="en-US" b="1" i="1" dirty="0" smtClean="0"/>
                  <a:t> - c</a:t>
                </a:r>
                <a:r>
                  <a:rPr lang="en-US" b="1" i="1" baseline="-25000" dirty="0" smtClean="0"/>
                  <a:t>i</a:t>
                </a:r>
                <a:r>
                  <a:rPr lang="en-US" b="1" i="1" dirty="0" smtClean="0"/>
                  <a:t>) / </a:t>
                </a:r>
                <a:r>
                  <a:rPr lang="en-US" b="1" i="1" dirty="0" smtClean="0">
                    <a:sym typeface="Symbol" pitchFamily="18" charset="2"/>
                  </a:rPr>
                  <a:t></a:t>
                </a:r>
                <a:r>
                  <a:rPr lang="en-US" b="1" i="1" baseline="-25000" dirty="0" err="1" smtClean="0">
                    <a:sym typeface="Symbol" pitchFamily="18" charset="2"/>
                  </a:rPr>
                  <a:t>i</a:t>
                </a:r>
                <a:endParaRPr lang="en-US" b="1" i="1" baseline="-25000" dirty="0" smtClean="0">
                  <a:sym typeface="Symbol" pitchFamily="18" charset="2"/>
                </a:endParaRPr>
              </a:p>
              <a:p>
                <a:pPr marL="971550" lvl="1" indent="-514350">
                  <a:buFont typeface="+mj-lt"/>
                  <a:buAutoNum type="arabicPeriod"/>
                </a:pPr>
                <a:r>
                  <a:rPr lang="en-US" dirty="0" smtClean="0"/>
                  <a:t>Take sum of the squares of the</a:t>
                </a:r>
                <a:r>
                  <a:rPr lang="en-US" b="1" dirty="0" smtClean="0"/>
                  <a:t> </a:t>
                </a:r>
                <a:r>
                  <a:rPr lang="en-US" b="1" i="1" dirty="0" err="1" smtClean="0"/>
                  <a:t>y</a:t>
                </a:r>
                <a:r>
                  <a:rPr lang="en-US" b="1" i="1" baseline="-25000" dirty="0" err="1" smtClean="0"/>
                  <a:t>i</a:t>
                </a:r>
                <a:endParaRPr lang="en-US" b="1" i="1" dirty="0" smtClean="0"/>
              </a:p>
              <a:p>
                <a:pPr marL="971550" lvl="1" indent="-514350">
                  <a:buFont typeface="+mj-lt"/>
                  <a:buAutoNum type="arabicPeriod"/>
                </a:pPr>
                <a:r>
                  <a:rPr lang="en-US" dirty="0" smtClean="0"/>
                  <a:t>Take the square root</a:t>
                </a:r>
              </a:p>
              <a:p>
                <a:pPr marL="457200" lvl="1" indent="0">
                  <a:buNone/>
                </a:pPr>
                <a14:m>
                  <m:oMathPara xmlns:m="http://schemas.openxmlformats.org/officeDocument/2006/math" xmlns="">
                    <m:oMathParaPr>
                      <m:jc m:val="centerGroup"/>
                    </m:oMathParaPr>
                    <m:oMath xmlns:m="http://schemas.openxmlformats.org/officeDocument/2006/math">
                      <m:r>
                        <a:rPr lang="en-US" b="0" i="1" smtClean="0">
                          <a:latin typeface="Cambria Math"/>
                        </a:rPr>
                        <m:t>𝑑</m:t>
                      </m:r>
                      <m:d>
                        <m:dPr>
                          <m:ctrlPr>
                            <a:rPr lang="en-US" b="0" i="1" smtClean="0">
                              <a:latin typeface="Cambria Math"/>
                            </a:rPr>
                          </m:ctrlPr>
                        </m:dPr>
                        <m:e>
                          <m:r>
                            <a:rPr lang="en-US" b="0" i="1" smtClean="0">
                              <a:latin typeface="Cambria Math"/>
                            </a:rPr>
                            <m:t>𝑥</m:t>
                          </m:r>
                          <m:r>
                            <a:rPr lang="en-US" b="0" i="1" smtClean="0">
                              <a:latin typeface="Cambria Math"/>
                            </a:rPr>
                            <m:t>,</m:t>
                          </m:r>
                          <m:r>
                            <a:rPr lang="en-US" b="0" i="1" smtClean="0">
                              <a:latin typeface="Cambria Math"/>
                            </a:rPr>
                            <m:t>𝑐</m:t>
                          </m:r>
                        </m:e>
                      </m:d>
                      <m:r>
                        <a:rPr lang="en-US" b="0" i="1" smtClean="0">
                          <a:latin typeface="Cambria Math"/>
                        </a:rPr>
                        <m:t>=</m:t>
                      </m:r>
                      <m:rad>
                        <m:radPr>
                          <m:degHide m:val="on"/>
                          <m:ctrlPr>
                            <a:rPr lang="en-US" b="0" i="1" smtClean="0">
                              <a:latin typeface="Cambria Math"/>
                            </a:rPr>
                          </m:ctrlPr>
                        </m:radPr>
                        <m:deg/>
                        <m:e>
                          <m:sSup>
                            <m:sSupPr>
                              <m:ctrlPr>
                                <a:rPr lang="en-US" b="0" i="1" smtClean="0">
                                  <a:latin typeface="Cambria Math"/>
                                </a:rPr>
                              </m:ctrlPr>
                            </m:sSupPr>
                            <m:e>
                              <m:nary>
                                <m:naryPr>
                                  <m:chr m:val="∑"/>
                                  <m:ctrlPr>
                                    <a:rPr lang="en-US" b="0" i="1" smtClean="0">
                                      <a:latin typeface="Cambria Math"/>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𝑑</m:t>
                                  </m:r>
                                </m:sup>
                                <m:e>
                                  <m:d>
                                    <m:dPr>
                                      <m:ctrlPr>
                                        <a:rPr lang="en-US" b="0" i="1" smtClean="0">
                                          <a:latin typeface="Cambria Math"/>
                                        </a:rPr>
                                      </m:ctrlPr>
                                    </m:dPr>
                                    <m:e>
                                      <m:f>
                                        <m:fPr>
                                          <m:ctrlPr>
                                            <a:rPr lang="en-US" b="0" i="1" smtClean="0">
                                              <a:latin typeface="Cambria Math"/>
                                            </a:rPr>
                                          </m:ctrlPr>
                                        </m:fPr>
                                        <m:num>
                                          <m:sSub>
                                            <m:sSubPr>
                                              <m:ctrlPr>
                                                <a:rPr lang="en-US" i="1">
                                                  <a:latin typeface="Cambria Math"/>
                                                </a:rPr>
                                              </m:ctrlPr>
                                            </m:sSubPr>
                                            <m:e>
                                              <m:r>
                                                <a:rPr lang="en-US" i="1">
                                                  <a:latin typeface="Cambria Math"/>
                                                </a:rPr>
                                                <m:t>𝑥</m:t>
                                              </m:r>
                                            </m:e>
                                            <m:sub>
                                              <m:r>
                                                <a:rPr lang="en-US" i="1">
                                                  <a:latin typeface="Cambria Math"/>
                                                </a:rPr>
                                                <m:t>𝑖</m:t>
                                              </m:r>
                                            </m:sub>
                                          </m:sSub>
                                          <m:r>
                                            <a:rPr lang="en-US" i="1">
                                              <a:latin typeface="Cambria Math"/>
                                            </a:rPr>
                                            <m:t>−</m:t>
                                          </m:r>
                                          <m:sSub>
                                            <m:sSubPr>
                                              <m:ctrlPr>
                                                <a:rPr lang="en-US" i="1">
                                                  <a:latin typeface="Cambria Math"/>
                                                </a:rPr>
                                              </m:ctrlPr>
                                            </m:sSubPr>
                                            <m:e>
                                              <m:r>
                                                <a:rPr lang="en-US" i="1">
                                                  <a:latin typeface="Cambria Math"/>
                                                </a:rPr>
                                                <m:t>𝑐</m:t>
                                              </m:r>
                                            </m:e>
                                            <m:sub>
                                              <m:r>
                                                <a:rPr lang="en-US" i="1">
                                                  <a:latin typeface="Cambria Math"/>
                                                </a:rPr>
                                                <m:t>𝑖</m:t>
                                              </m:r>
                                            </m:sub>
                                          </m:sSub>
                                        </m:num>
                                        <m:den>
                                          <m:sSub>
                                            <m:sSubPr>
                                              <m:ctrlPr>
                                                <a:rPr lang="en-US" b="0" i="1" smtClean="0">
                                                  <a:latin typeface="Cambria Math"/>
                                                </a:rPr>
                                              </m:ctrlPr>
                                            </m:sSubPr>
                                            <m:e>
                                              <m:r>
                                                <a:rPr lang="en-US" b="0" i="1" smtClean="0">
                                                  <a:latin typeface="Cambria Math"/>
                                                </a:rPr>
                                                <m:t>𝜎</m:t>
                                              </m:r>
                                            </m:e>
                                            <m:sub>
                                              <m:r>
                                                <a:rPr lang="en-US" b="0" i="1" smtClean="0">
                                                  <a:latin typeface="Cambria Math"/>
                                                </a:rPr>
                                                <m:t>𝑖</m:t>
                                              </m:r>
                                            </m:sub>
                                          </m:sSub>
                                        </m:den>
                                      </m:f>
                                    </m:e>
                                  </m:d>
                                </m:e>
                              </m:nary>
                            </m:e>
                            <m:sup>
                              <m:r>
                                <a:rPr lang="en-US" b="0" i="1" smtClean="0">
                                  <a:latin typeface="Cambria Math"/>
                                </a:rPr>
                                <m:t>2</m:t>
                              </m:r>
                            </m:sup>
                          </m:sSup>
                        </m:e>
                      </m:rad>
                    </m:oMath>
                  </m:oMathPara>
                </a14:m>
                <a:endParaRPr lang="en-US" dirty="0"/>
              </a:p>
            </p:txBody>
          </p:sp>
        </mc:Choice>
        <mc:Fallback xmlns="">
          <p:sp>
            <p:nvSpPr>
              <p:cNvPr id="61443" name="Rectangle 3"/>
              <p:cNvSpPr>
                <a:spLocks noGrp="1" noRot="1" noChangeAspect="1" noMove="1" noResize="1" noEditPoints="1" noAdjustHandles="1" noChangeArrowheads="1" noChangeShapeType="1" noTextEdit="1"/>
              </p:cNvSpPr>
              <p:nvPr>
                <p:ph idx="1"/>
              </p:nvPr>
            </p:nvSpPr>
            <p:spPr>
              <a:blipFill rotWithShape="1">
                <a:blip r:embed="rId2"/>
                <a:stretch>
                  <a:fillRect t="-696" r="-889"/>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45B905AF-FDC8-4F64-B7AB-BE56E0785CB9}" type="slidenum">
              <a:rPr lang="en-US" smtClean="0"/>
              <a:pPr/>
              <a:t>49</a:t>
            </a:fld>
            <a:endParaRPr lang="en-US"/>
          </a:p>
        </p:txBody>
      </p:sp>
      <p:sp>
        <p:nvSpPr>
          <p:cNvPr id="10" name="Rectangle 9"/>
          <p:cNvSpPr/>
          <p:nvPr/>
        </p:nvSpPr>
        <p:spPr>
          <a:xfrm>
            <a:off x="5029200" y="5867400"/>
            <a:ext cx="3962400" cy="646331"/>
          </a:xfrm>
          <a:prstGeom prst="rect">
            <a:avLst/>
          </a:prstGeom>
        </p:spPr>
        <p:txBody>
          <a:bodyPr wrap="square">
            <a:spAutoFit/>
          </a:bodyPr>
          <a:lstStyle/>
          <a:p>
            <a:r>
              <a:rPr lang="en-US" dirty="0" err="1" smtClean="0">
                <a:solidFill>
                  <a:srgbClr val="008000"/>
                </a:solidFill>
                <a:latin typeface="Times New Roman" pitchFamily="18" charset="0"/>
                <a:cs typeface="Times New Roman" pitchFamily="18" charset="0"/>
              </a:rPr>
              <a:t>σ</a:t>
            </a:r>
            <a:r>
              <a:rPr lang="en-US" baseline="-25000" dirty="0" err="1" smtClean="0">
                <a:solidFill>
                  <a:srgbClr val="008000"/>
                </a:solidFill>
                <a:latin typeface="Arial" pitchFamily="34" charset="0"/>
                <a:cs typeface="Arial" pitchFamily="34" charset="0"/>
              </a:rPr>
              <a:t>i</a:t>
            </a:r>
            <a:r>
              <a:rPr lang="en-US" dirty="0" smtClean="0">
                <a:solidFill>
                  <a:srgbClr val="008000"/>
                </a:solidFill>
                <a:latin typeface="Arial" pitchFamily="34" charset="0"/>
                <a:cs typeface="Arial" pitchFamily="34" charset="0"/>
              </a:rPr>
              <a:t> … standard </a:t>
            </a:r>
            <a:r>
              <a:rPr lang="en-US" dirty="0">
                <a:solidFill>
                  <a:srgbClr val="008000"/>
                </a:solidFill>
                <a:latin typeface="Arial" pitchFamily="34" charset="0"/>
                <a:cs typeface="Arial" pitchFamily="34" charset="0"/>
              </a:rPr>
              <a:t>deviation of points in the </a:t>
            </a:r>
            <a:r>
              <a:rPr lang="en-US" dirty="0" smtClean="0">
                <a:solidFill>
                  <a:srgbClr val="008000"/>
                </a:solidFill>
                <a:latin typeface="Arial" pitchFamily="34" charset="0"/>
                <a:cs typeface="Arial" pitchFamily="34" charset="0"/>
              </a:rPr>
              <a:t>cluster in </a:t>
            </a:r>
            <a:r>
              <a:rPr lang="en-US" dirty="0">
                <a:solidFill>
                  <a:srgbClr val="008000"/>
                </a:solidFill>
                <a:latin typeface="Arial" pitchFamily="34" charset="0"/>
                <a:cs typeface="Arial" pitchFamily="34" charset="0"/>
              </a:rPr>
              <a:t>the </a:t>
            </a:r>
            <a:r>
              <a:rPr lang="en-US" i="1" dirty="0" err="1">
                <a:solidFill>
                  <a:srgbClr val="008000"/>
                </a:solidFill>
                <a:latin typeface="Arial" pitchFamily="34" charset="0"/>
                <a:cs typeface="Arial" pitchFamily="34" charset="0"/>
              </a:rPr>
              <a:t>i</a:t>
            </a:r>
            <a:r>
              <a:rPr lang="en-US" baseline="30000" dirty="0" err="1">
                <a:solidFill>
                  <a:srgbClr val="008000"/>
                </a:solidFill>
                <a:latin typeface="Arial" pitchFamily="34" charset="0"/>
                <a:cs typeface="Arial" pitchFamily="34" charset="0"/>
              </a:rPr>
              <a:t>th</a:t>
            </a:r>
            <a:r>
              <a:rPr lang="en-US" dirty="0">
                <a:solidFill>
                  <a:srgbClr val="008000"/>
                </a:solidFill>
                <a:latin typeface="Arial" pitchFamily="34" charset="0"/>
                <a:cs typeface="Arial" pitchFamily="34" charset="0"/>
              </a:rPr>
              <a:t> dimension</a:t>
            </a:r>
          </a:p>
        </p:txBody>
      </p:sp>
      <p:sp>
        <p:nvSpPr>
          <p:cNvPr id="3" name="Rectangle 2"/>
          <p:cNvSpPr/>
          <p:nvPr/>
        </p:nvSpPr>
        <p:spPr>
          <a:xfrm>
            <a:off x="279400" y="4983238"/>
            <a:ext cx="7763933" cy="74990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72" y="5019523"/>
            <a:ext cx="4423228" cy="1359384"/>
          </a:xfrm>
          <a:prstGeom prst="rect">
            <a:avLst/>
          </a:prstGeom>
        </p:spPr>
      </p:pic>
    </p:spTree>
    <p:extLst>
      <p:ext uri="{BB962C8B-B14F-4D97-AF65-F5344CB8AC3E}">
        <p14:creationId xmlns:p14="http://schemas.microsoft.com/office/powerpoint/2010/main" val="37118062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is a hard problem!</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a:t>
            </a:fld>
            <a:endParaRPr lang="en-US"/>
          </a:p>
        </p:txBody>
      </p:sp>
      <p:pic>
        <p:nvPicPr>
          <p:cNvPr id="8" name="Picture 2" descr="http://tagc.univ-mrs.fr/tagc/images/dputhier/tb2.jpg"/>
          <p:cNvPicPr>
            <a:picLocks noChangeAspect="1" noChangeArrowheads="1"/>
          </p:cNvPicPr>
          <p:nvPr/>
        </p:nvPicPr>
        <p:blipFill rotWithShape="1">
          <a:blip r:embed="rId2">
            <a:extLst>
              <a:ext uri="{28A0092B-C50C-407E-A947-70E740481C1C}">
                <a14:useLocalDpi xmlns:a14="http://schemas.microsoft.com/office/drawing/2010/main" val="0"/>
              </a:ext>
            </a:extLst>
          </a:blip>
          <a:srcRect l="4570" r="3893"/>
          <a:stretch/>
        </p:blipFill>
        <p:spPr bwMode="auto">
          <a:xfrm rot="16200000">
            <a:off x="1779308" y="735293"/>
            <a:ext cx="5562599" cy="637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39602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err="1"/>
              <a:t>Mahalanobis</a:t>
            </a:r>
            <a:r>
              <a:rPr lang="en-US" dirty="0"/>
              <a:t> </a:t>
            </a:r>
            <a:r>
              <a:rPr lang="en-US" dirty="0" smtClean="0"/>
              <a:t>Distance</a:t>
            </a:r>
            <a:endParaRPr lang="en-US" dirty="0"/>
          </a:p>
        </p:txBody>
      </p:sp>
      <mc:AlternateContent xmlns:mc="http://schemas.openxmlformats.org/markup-compatibility/2006" xmlns:a14="http://schemas.microsoft.com/office/drawing/2010/main">
        <mc:Choice Requires="a14">
          <p:sp>
            <p:nvSpPr>
              <p:cNvPr id="62467" name="Rectangle 3"/>
              <p:cNvSpPr>
                <a:spLocks noGrp="1" noChangeArrowheads="1"/>
              </p:cNvSpPr>
              <p:nvPr>
                <p:ph idx="1"/>
              </p:nvPr>
            </p:nvSpPr>
            <p:spPr/>
            <p:txBody>
              <a:bodyPr/>
              <a:lstStyle/>
              <a:p>
                <a:r>
                  <a:rPr lang="en-US" dirty="0" smtClean="0"/>
                  <a:t>If clusters are normally distributed in </a:t>
                </a:r>
                <a:r>
                  <a:rPr lang="en-US" b="1" i="1" dirty="0" smtClean="0"/>
                  <a:t>d</a:t>
                </a:r>
                <a:r>
                  <a:rPr lang="en-US" dirty="0" smtClean="0"/>
                  <a:t>  </a:t>
                </a:r>
                <a:r>
                  <a:rPr lang="en-US" dirty="0"/>
                  <a:t>dimensions, then after transformation, one standard deviation </a:t>
                </a:r>
                <a:r>
                  <a:rPr lang="en-US" b="1" dirty="0"/>
                  <a:t>= </a:t>
                </a:r>
                <a14:m>
                  <m:oMath xmlns:m="http://schemas.openxmlformats.org/officeDocument/2006/math" xmlns="">
                    <m:rad>
                      <m:radPr>
                        <m:degHide m:val="on"/>
                        <m:ctrlPr>
                          <a:rPr lang="en-US" b="1" i="1" smtClean="0">
                            <a:latin typeface="Cambria Math"/>
                          </a:rPr>
                        </m:ctrlPr>
                      </m:radPr>
                      <m:deg/>
                      <m:e>
                        <m:r>
                          <a:rPr lang="en-US" b="1" i="1" smtClean="0">
                            <a:latin typeface="Cambria Math"/>
                          </a:rPr>
                          <m:t>𝒅</m:t>
                        </m:r>
                      </m:e>
                    </m:rad>
                  </m:oMath>
                </a14:m>
                <a:endParaRPr lang="en-US" b="1" dirty="0">
                  <a:sym typeface="Symbol" pitchFamily="18" charset="2"/>
                </a:endParaRPr>
              </a:p>
              <a:p>
                <a:pPr lvl="1"/>
                <a:r>
                  <a:rPr lang="en-US" dirty="0" smtClean="0"/>
                  <a:t>i.e</a:t>
                </a:r>
                <a:r>
                  <a:rPr lang="en-US" dirty="0"/>
                  <a:t>., </a:t>
                </a:r>
                <a:r>
                  <a:rPr lang="en-US" dirty="0" smtClean="0"/>
                  <a:t>68% </a:t>
                </a:r>
                <a:r>
                  <a:rPr lang="en-US" dirty="0"/>
                  <a:t>of the points of the cluster </a:t>
                </a:r>
                <a:r>
                  <a:rPr lang="en-US" dirty="0" smtClean="0"/>
                  <a:t>will </a:t>
                </a:r>
                <a:br>
                  <a:rPr lang="en-US" dirty="0" smtClean="0"/>
                </a:br>
                <a:r>
                  <a:rPr lang="en-US" dirty="0" smtClean="0"/>
                  <a:t>have </a:t>
                </a:r>
                <a:r>
                  <a:rPr lang="en-US" dirty="0"/>
                  <a:t>a </a:t>
                </a:r>
                <a:r>
                  <a:rPr lang="en-US" dirty="0" err="1"/>
                  <a:t>Mahalanobis</a:t>
                </a:r>
                <a:r>
                  <a:rPr lang="en-US" dirty="0"/>
                  <a:t> distance </a:t>
                </a:r>
                <a:r>
                  <a:rPr lang="en-US" dirty="0" smtClean="0"/>
                  <a:t> </a:t>
                </a:r>
                <a14:m>
                  <m:oMath xmlns:m="http://schemas.openxmlformats.org/officeDocument/2006/math" xmlns="">
                    <m:r>
                      <a:rPr lang="en-US" b="1" i="0" smtClean="0">
                        <a:latin typeface="Cambria Math"/>
                      </a:rPr>
                      <m:t>&lt;</m:t>
                    </m:r>
                    <m:rad>
                      <m:radPr>
                        <m:degHide m:val="on"/>
                        <m:ctrlPr>
                          <a:rPr lang="en-US" b="1" i="1">
                            <a:latin typeface="Cambria Math"/>
                          </a:rPr>
                        </m:ctrlPr>
                      </m:radPr>
                      <m:deg/>
                      <m:e>
                        <m:r>
                          <a:rPr lang="en-US" b="1" i="1">
                            <a:latin typeface="Cambria Math"/>
                          </a:rPr>
                          <m:t>𝒅</m:t>
                        </m:r>
                      </m:e>
                    </m:rad>
                  </m:oMath>
                </a14:m>
                <a:endParaRPr lang="en-US" b="1" dirty="0" smtClean="0">
                  <a:sym typeface="Symbol" pitchFamily="18" charset="2"/>
                </a:endParaRPr>
              </a:p>
              <a:p>
                <a:pPr lvl="8"/>
                <a:endParaRPr lang="en-US" dirty="0">
                  <a:sym typeface="Symbol" pitchFamily="18" charset="2"/>
                </a:endParaRPr>
              </a:p>
              <a:p>
                <a:r>
                  <a:rPr lang="en-US" dirty="0">
                    <a:sym typeface="Symbol" pitchFamily="18" charset="2"/>
                  </a:rPr>
                  <a:t>Accept a point for a cluster if </a:t>
                </a:r>
                <a:r>
                  <a:rPr lang="en-US" dirty="0" smtClean="0">
                    <a:sym typeface="Symbol" pitchFamily="18" charset="2"/>
                  </a:rPr>
                  <a:t/>
                </a:r>
                <a:br>
                  <a:rPr lang="en-US" dirty="0" smtClean="0">
                    <a:sym typeface="Symbol" pitchFamily="18" charset="2"/>
                  </a:rPr>
                </a:br>
                <a:r>
                  <a:rPr lang="en-US" dirty="0" smtClean="0">
                    <a:sym typeface="Symbol" pitchFamily="18" charset="2"/>
                  </a:rPr>
                  <a:t>its </a:t>
                </a:r>
                <a:r>
                  <a:rPr lang="en-US" dirty="0">
                    <a:sym typeface="Symbol" pitchFamily="18" charset="2"/>
                  </a:rPr>
                  <a:t>M.D. </a:t>
                </a:r>
                <a:r>
                  <a:rPr lang="en-US" dirty="0" smtClean="0">
                    <a:sym typeface="Symbol" pitchFamily="18" charset="2"/>
                  </a:rPr>
                  <a:t>is </a:t>
                </a:r>
                <a:r>
                  <a:rPr lang="en-US" b="1" dirty="0">
                    <a:sym typeface="Symbol" pitchFamily="18" charset="2"/>
                  </a:rPr>
                  <a:t>&lt;</a:t>
                </a:r>
                <a:r>
                  <a:rPr lang="en-US" dirty="0">
                    <a:sym typeface="Symbol" pitchFamily="18" charset="2"/>
                  </a:rPr>
                  <a:t> some threshold, </a:t>
                </a:r>
                <a:r>
                  <a:rPr lang="en-US" dirty="0" smtClean="0">
                    <a:sym typeface="Symbol" pitchFamily="18" charset="2"/>
                  </a:rPr>
                  <a:t/>
                </a:r>
                <a:br>
                  <a:rPr lang="en-US" dirty="0" smtClean="0">
                    <a:sym typeface="Symbol" pitchFamily="18" charset="2"/>
                  </a:rPr>
                </a:br>
                <a:r>
                  <a:rPr lang="en-US" dirty="0" smtClean="0">
                    <a:sym typeface="Symbol" pitchFamily="18" charset="2"/>
                  </a:rPr>
                  <a:t>e.g</a:t>
                </a:r>
                <a:r>
                  <a:rPr lang="en-US" dirty="0">
                    <a:sym typeface="Symbol" pitchFamily="18" charset="2"/>
                  </a:rPr>
                  <a:t>. </a:t>
                </a:r>
                <a:r>
                  <a:rPr lang="en-US" b="1" dirty="0" smtClean="0">
                    <a:sym typeface="Symbol" pitchFamily="18" charset="2"/>
                  </a:rPr>
                  <a:t>2</a:t>
                </a:r>
                <a:r>
                  <a:rPr lang="en-US" dirty="0" smtClean="0">
                    <a:sym typeface="Symbol" pitchFamily="18" charset="2"/>
                  </a:rPr>
                  <a:t> </a:t>
                </a:r>
                <a:r>
                  <a:rPr lang="en-US" dirty="0">
                    <a:sym typeface="Symbol" pitchFamily="18" charset="2"/>
                  </a:rPr>
                  <a:t>standard </a:t>
                </a:r>
                <a:r>
                  <a:rPr lang="en-US" dirty="0" smtClean="0">
                    <a:sym typeface="Symbol" pitchFamily="18" charset="2"/>
                  </a:rPr>
                  <a:t>deviations</a:t>
                </a:r>
                <a:endParaRPr lang="en-US" dirty="0">
                  <a:sym typeface="Symbol" pitchFamily="18" charset="2"/>
                </a:endParaRPr>
              </a:p>
            </p:txBody>
          </p:sp>
        </mc:Choice>
        <mc:Fallback xmlns="">
          <p:sp>
            <p:nvSpPr>
              <p:cNvPr id="62467" name="Rectangle 3"/>
              <p:cNvSpPr>
                <a:spLocks noGrp="1" noRot="1" noChangeAspect="1" noMove="1" noResize="1" noEditPoints="1" noAdjustHandles="1" noChangeArrowheads="1" noChangeShapeType="1" noTextEdit="1"/>
              </p:cNvSpPr>
              <p:nvPr>
                <p:ph idx="1"/>
              </p:nvPr>
            </p:nvSpPr>
            <p:spPr>
              <a:blipFill rotWithShape="1">
                <a:blip r:embed="rId2"/>
                <a:stretch>
                  <a:fillRect t="-696"/>
                </a:stretch>
              </a:blipFill>
            </p:spPr>
            <p:txBody>
              <a:bodyPr/>
              <a:lstStyle/>
              <a:p>
                <a:r>
                  <a:rPr lang="en-US">
                    <a:noFill/>
                  </a:rPr>
                  <a:t> </a:t>
                </a:r>
              </a:p>
            </p:txBody>
          </p:sp>
        </mc:Fallback>
      </mc:AlternateContent>
      <p:sp>
        <p:nvSpPr>
          <p:cNvPr id="4" name="Slide Number Placeholder 5"/>
          <p:cNvSpPr>
            <a:spLocks noGrp="1"/>
          </p:cNvSpPr>
          <p:nvPr>
            <p:ph type="sldNum" sz="quarter" idx="12"/>
          </p:nvPr>
        </p:nvSpPr>
        <p:spPr/>
        <p:txBody>
          <a:bodyPr/>
          <a:lstStyle/>
          <a:p>
            <a:fld id="{80F6B164-05C7-48B5-8915-2BFCE20D0571}" type="slidenum">
              <a:rPr lang="en-US"/>
              <a:pPr/>
              <a:t>50</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pic>
        <p:nvPicPr>
          <p:cNvPr id="7" name="Picture 2" descr="http://hyperphysics.phy-astr.gsu.edu/hbase/math/immath/gaud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321" y="4572000"/>
            <a:ext cx="3265942"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95001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
          <p:cNvPicPr>
            <a:picLocks noChangeAspect="1" noChangeArrowheads="1"/>
          </p:cNvPicPr>
          <p:nvPr/>
        </p:nvPicPr>
        <p:blipFill rotWithShape="1">
          <a:blip r:embed="rId2">
            <a:extLst>
              <a:ext uri="{28A0092B-C50C-407E-A947-70E740481C1C}">
                <a14:useLocalDpi xmlns:a14="http://schemas.microsoft.com/office/drawing/2010/main" val="0"/>
              </a:ext>
            </a:extLst>
          </a:blip>
          <a:srcRect l="6253" t="12826" r="5817" b="5758"/>
          <a:stretch/>
        </p:blipFill>
        <p:spPr bwMode="auto">
          <a:xfrm rot="2107092">
            <a:off x="3057144" y="2590800"/>
            <a:ext cx="2962656"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6868" name="Picture 4" descr="*"/>
          <p:cNvPicPr>
            <a:picLocks noChangeAspect="1" noChangeArrowheads="1"/>
          </p:cNvPicPr>
          <p:nvPr/>
        </p:nvPicPr>
        <p:blipFill rotWithShape="1">
          <a:blip r:embed="rId3">
            <a:extLst>
              <a:ext uri="{28A0092B-C50C-407E-A947-70E740481C1C}">
                <a14:useLocalDpi xmlns:a14="http://schemas.microsoft.com/office/drawing/2010/main" val="0"/>
              </a:ext>
            </a:extLst>
          </a:blip>
          <a:srcRect l="6361" t="13145" r="5710" b="5864"/>
          <a:stretch/>
        </p:blipFill>
        <p:spPr bwMode="auto">
          <a:xfrm rot="2376676">
            <a:off x="6089605" y="2590800"/>
            <a:ext cx="2978195" cy="2743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971800" y="1600200"/>
            <a:ext cx="6172200" cy="838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a:t>Picture: Equal M.D. Regions</a:t>
            </a:r>
          </a:p>
        </p:txBody>
      </p:sp>
      <p:sp>
        <p:nvSpPr>
          <p:cNvPr id="3" name="Content Placeholder 2"/>
          <p:cNvSpPr>
            <a:spLocks noGrp="1"/>
          </p:cNvSpPr>
          <p:nvPr>
            <p:ph idx="1"/>
          </p:nvPr>
        </p:nvSpPr>
        <p:spPr>
          <a:xfrm>
            <a:off x="457200" y="1295401"/>
            <a:ext cx="8229600" cy="1600200"/>
          </a:xfrm>
        </p:spPr>
        <p:txBody>
          <a:bodyPr/>
          <a:lstStyle/>
          <a:p>
            <a:r>
              <a:rPr lang="en-US" b="1" dirty="0" smtClean="0">
                <a:solidFill>
                  <a:srgbClr val="D60093"/>
                </a:solidFill>
              </a:rPr>
              <a:t>Euclidean vs. </a:t>
            </a:r>
            <a:r>
              <a:rPr lang="en-US" b="1" dirty="0" err="1" smtClean="0">
                <a:solidFill>
                  <a:srgbClr val="D60093"/>
                </a:solidFill>
              </a:rPr>
              <a:t>Mahalanobis</a:t>
            </a:r>
            <a:r>
              <a:rPr lang="en-US" b="1" dirty="0" smtClean="0">
                <a:solidFill>
                  <a:srgbClr val="D60093"/>
                </a:solidFill>
              </a:rPr>
              <a:t> distance</a:t>
            </a:r>
            <a:endParaRPr lang="en-US" b="1" dirty="0">
              <a:solidFill>
                <a:srgbClr val="D60093"/>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51</a:t>
            </a:fld>
            <a:endParaRPr lang="en-US"/>
          </a:p>
        </p:txBody>
      </p:sp>
      <p:pic>
        <p:nvPicPr>
          <p:cNvPr id="7" name="Picture 2" descr="*"/>
          <p:cNvPicPr>
            <a:picLocks noChangeAspect="1" noChangeArrowheads="1"/>
          </p:cNvPicPr>
          <p:nvPr/>
        </p:nvPicPr>
        <p:blipFill rotWithShape="1">
          <a:blip r:embed="rId4">
            <a:extLst>
              <a:ext uri="{28A0092B-C50C-407E-A947-70E740481C1C}">
                <a14:useLocalDpi xmlns:a14="http://schemas.microsoft.com/office/drawing/2010/main" val="0"/>
              </a:ext>
            </a:extLst>
          </a:blip>
          <a:srcRect l="5871" t="12733" r="5923" b="5128"/>
          <a:stretch/>
        </p:blipFill>
        <p:spPr bwMode="auto">
          <a:xfrm>
            <a:off x="76200" y="2590800"/>
            <a:ext cx="2945865" cy="2743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2272" y="2114490"/>
            <a:ext cx="7772400" cy="400110"/>
          </a:xfrm>
          <a:prstGeom prst="rect">
            <a:avLst/>
          </a:prstGeom>
          <a:noFill/>
        </p:spPr>
        <p:txBody>
          <a:bodyPr wrap="square" rtlCol="0">
            <a:spAutoFit/>
          </a:bodyPr>
          <a:lstStyle/>
          <a:p>
            <a:pPr algn="ctr"/>
            <a:r>
              <a:rPr lang="en-US" sz="2000" b="1" dirty="0" smtClean="0">
                <a:latin typeface="Arial" pitchFamily="34" charset="0"/>
                <a:cs typeface="Arial" pitchFamily="34" charset="0"/>
              </a:rPr>
              <a:t>Contours of equidistant points from the origin</a:t>
            </a:r>
          </a:p>
        </p:txBody>
      </p:sp>
      <p:sp>
        <p:nvSpPr>
          <p:cNvPr id="15" name="Rectangle 14"/>
          <p:cNvSpPr/>
          <p:nvPr/>
        </p:nvSpPr>
        <p:spPr>
          <a:xfrm>
            <a:off x="2971800" y="5410200"/>
            <a:ext cx="6172200" cy="838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p:cNvSpPr txBox="1"/>
          <p:nvPr/>
        </p:nvSpPr>
        <p:spPr>
          <a:xfrm>
            <a:off x="95436" y="5334000"/>
            <a:ext cx="2993127" cy="584775"/>
          </a:xfrm>
          <a:prstGeom prst="rect">
            <a:avLst/>
          </a:prstGeom>
          <a:noFill/>
        </p:spPr>
        <p:txBody>
          <a:bodyPr wrap="none" rtlCol="0">
            <a:spAutoFit/>
          </a:bodyPr>
          <a:lstStyle/>
          <a:p>
            <a:pPr algn="ctr"/>
            <a:r>
              <a:rPr lang="en-US" sz="1600" b="1" dirty="0" smtClean="0">
                <a:solidFill>
                  <a:srgbClr val="008000"/>
                </a:solidFill>
                <a:latin typeface="Arial" pitchFamily="34" charset="0"/>
                <a:cs typeface="Arial" pitchFamily="34" charset="0"/>
              </a:rPr>
              <a:t>Uniformly distributed points,</a:t>
            </a:r>
            <a:br>
              <a:rPr lang="en-US" sz="1600" b="1" dirty="0" smtClean="0">
                <a:solidFill>
                  <a:srgbClr val="008000"/>
                </a:solidFill>
                <a:latin typeface="Arial" pitchFamily="34" charset="0"/>
                <a:cs typeface="Arial" pitchFamily="34" charset="0"/>
              </a:rPr>
            </a:br>
            <a:r>
              <a:rPr lang="en-US" sz="1600" b="1" dirty="0" smtClean="0">
                <a:solidFill>
                  <a:srgbClr val="008000"/>
                </a:solidFill>
                <a:latin typeface="Arial" pitchFamily="34" charset="0"/>
                <a:cs typeface="Arial" pitchFamily="34" charset="0"/>
              </a:rPr>
              <a:t>Euclidean distance</a:t>
            </a:r>
          </a:p>
        </p:txBody>
      </p:sp>
      <p:sp>
        <p:nvSpPr>
          <p:cNvPr id="12" name="TextBox 11"/>
          <p:cNvSpPr txBox="1"/>
          <p:nvPr/>
        </p:nvSpPr>
        <p:spPr>
          <a:xfrm>
            <a:off x="3091652" y="5334000"/>
            <a:ext cx="2912977" cy="584775"/>
          </a:xfrm>
          <a:prstGeom prst="rect">
            <a:avLst/>
          </a:prstGeom>
          <a:solidFill>
            <a:schemeClr val="bg1"/>
          </a:solidFill>
          <a:ln>
            <a:noFill/>
          </a:ln>
        </p:spPr>
        <p:txBody>
          <a:bodyPr wrap="none" rtlCol="0">
            <a:spAutoFit/>
          </a:bodyPr>
          <a:lstStyle/>
          <a:p>
            <a:pPr algn="ctr"/>
            <a:r>
              <a:rPr lang="en-US" sz="1600" b="1" dirty="0" smtClean="0">
                <a:solidFill>
                  <a:srgbClr val="008000"/>
                </a:solidFill>
                <a:latin typeface="Arial" pitchFamily="34" charset="0"/>
                <a:cs typeface="Arial" pitchFamily="34" charset="0"/>
              </a:rPr>
              <a:t>Normally distributed points,</a:t>
            </a:r>
            <a:br>
              <a:rPr lang="en-US" sz="1600" b="1" dirty="0" smtClean="0">
                <a:solidFill>
                  <a:srgbClr val="008000"/>
                </a:solidFill>
                <a:latin typeface="Arial" pitchFamily="34" charset="0"/>
                <a:cs typeface="Arial" pitchFamily="34" charset="0"/>
              </a:rPr>
            </a:br>
            <a:r>
              <a:rPr lang="en-US" sz="1600" b="1" dirty="0" smtClean="0">
                <a:solidFill>
                  <a:srgbClr val="008000"/>
                </a:solidFill>
                <a:latin typeface="Arial" pitchFamily="34" charset="0"/>
                <a:cs typeface="Arial" pitchFamily="34" charset="0"/>
              </a:rPr>
              <a:t>Euclidean distance</a:t>
            </a:r>
          </a:p>
        </p:txBody>
      </p:sp>
      <p:sp>
        <p:nvSpPr>
          <p:cNvPr id="13" name="TextBox 12"/>
          <p:cNvSpPr txBox="1"/>
          <p:nvPr/>
        </p:nvSpPr>
        <p:spPr>
          <a:xfrm>
            <a:off x="6127572" y="5334000"/>
            <a:ext cx="2912977" cy="584775"/>
          </a:xfrm>
          <a:prstGeom prst="rect">
            <a:avLst/>
          </a:prstGeom>
          <a:solidFill>
            <a:schemeClr val="bg1"/>
          </a:solidFill>
          <a:ln>
            <a:noFill/>
          </a:ln>
        </p:spPr>
        <p:txBody>
          <a:bodyPr wrap="none" rtlCol="0">
            <a:spAutoFit/>
          </a:bodyPr>
          <a:lstStyle/>
          <a:p>
            <a:pPr algn="ctr"/>
            <a:r>
              <a:rPr lang="en-US" sz="1600" b="1" dirty="0" smtClean="0">
                <a:solidFill>
                  <a:srgbClr val="008000"/>
                </a:solidFill>
                <a:latin typeface="Arial" pitchFamily="34" charset="0"/>
                <a:cs typeface="Arial" pitchFamily="34" charset="0"/>
              </a:rPr>
              <a:t>Normally distributed points,</a:t>
            </a:r>
            <a:br>
              <a:rPr lang="en-US" sz="1600" b="1" dirty="0" smtClean="0">
                <a:solidFill>
                  <a:srgbClr val="008000"/>
                </a:solidFill>
                <a:latin typeface="Arial" pitchFamily="34" charset="0"/>
                <a:cs typeface="Arial" pitchFamily="34" charset="0"/>
              </a:rPr>
            </a:br>
            <a:r>
              <a:rPr lang="en-US" sz="1600" b="1" dirty="0" err="1" smtClean="0">
                <a:solidFill>
                  <a:srgbClr val="008000"/>
                </a:solidFill>
                <a:latin typeface="Arial" pitchFamily="34" charset="0"/>
                <a:cs typeface="Arial" pitchFamily="34" charset="0"/>
              </a:rPr>
              <a:t>Mahalanobis</a:t>
            </a:r>
            <a:r>
              <a:rPr lang="en-US" sz="1600" b="1" dirty="0" smtClean="0">
                <a:solidFill>
                  <a:srgbClr val="008000"/>
                </a:solidFill>
                <a:latin typeface="Arial" pitchFamily="34" charset="0"/>
                <a:cs typeface="Arial" pitchFamily="34" charset="0"/>
              </a:rPr>
              <a:t> distance</a:t>
            </a:r>
          </a:p>
        </p:txBody>
      </p:sp>
    </p:spTree>
    <p:extLst>
      <p:ext uri="{BB962C8B-B14F-4D97-AF65-F5344CB8AC3E}">
        <p14:creationId xmlns:p14="http://schemas.microsoft.com/office/powerpoint/2010/main" val="125869839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6200" y="76200"/>
            <a:ext cx="9067800" cy="987552"/>
          </a:xfrm>
        </p:spPr>
        <p:txBody>
          <a:bodyPr>
            <a:normAutofit/>
          </a:bodyPr>
          <a:lstStyle/>
          <a:p>
            <a:r>
              <a:rPr lang="en-US" dirty="0"/>
              <a:t>Should </a:t>
            </a:r>
            <a:r>
              <a:rPr lang="en-US" dirty="0" smtClean="0"/>
              <a:t>2 </a:t>
            </a:r>
            <a:r>
              <a:rPr lang="en-US" dirty="0"/>
              <a:t>CS </a:t>
            </a:r>
            <a:r>
              <a:rPr lang="en-US" dirty="0" smtClean="0"/>
              <a:t>clusters be combined</a:t>
            </a:r>
            <a:r>
              <a:rPr lang="en-US" dirty="0"/>
              <a:t>?</a:t>
            </a:r>
          </a:p>
        </p:txBody>
      </p:sp>
      <p:sp>
        <p:nvSpPr>
          <p:cNvPr id="63491" name="Rectangle 3"/>
          <p:cNvSpPr>
            <a:spLocks noGrp="1" noChangeArrowheads="1"/>
          </p:cNvSpPr>
          <p:nvPr>
            <p:ph idx="1"/>
          </p:nvPr>
        </p:nvSpPr>
        <p:spPr/>
        <p:txBody>
          <a:bodyPr>
            <a:normAutofit lnSpcReduction="10000"/>
          </a:bodyPr>
          <a:lstStyle/>
          <a:p>
            <a:pPr marL="118872" indent="0">
              <a:buNone/>
            </a:pPr>
            <a:r>
              <a:rPr lang="en-US" b="1" dirty="0" smtClean="0"/>
              <a:t>Q2) Should </a:t>
            </a:r>
            <a:r>
              <a:rPr lang="en-US" b="1" dirty="0"/>
              <a:t>2 CS </a:t>
            </a:r>
            <a:r>
              <a:rPr lang="en-US" b="1" dirty="0" err="1" smtClean="0"/>
              <a:t>subclusters</a:t>
            </a:r>
            <a:r>
              <a:rPr lang="en-US" b="1" dirty="0" smtClean="0"/>
              <a:t> </a:t>
            </a:r>
            <a:r>
              <a:rPr lang="en-US" b="1" dirty="0"/>
              <a:t>be combined?</a:t>
            </a:r>
          </a:p>
          <a:p>
            <a:r>
              <a:rPr lang="en-US" dirty="0" smtClean="0"/>
              <a:t>Compute </a:t>
            </a:r>
            <a:r>
              <a:rPr lang="en-US" dirty="0"/>
              <a:t>the variance of the combined </a:t>
            </a:r>
            <a:r>
              <a:rPr lang="en-US" dirty="0" err="1" smtClean="0"/>
              <a:t>subcluster</a:t>
            </a:r>
            <a:endParaRPr lang="en-US" dirty="0"/>
          </a:p>
          <a:p>
            <a:pPr lvl="1"/>
            <a:r>
              <a:rPr lang="en-US" b="1" i="1" dirty="0"/>
              <a:t>N</a:t>
            </a:r>
            <a:r>
              <a:rPr lang="en-US" dirty="0"/>
              <a:t>, </a:t>
            </a:r>
            <a:r>
              <a:rPr lang="en-US" b="1" i="1" dirty="0"/>
              <a:t>SUM</a:t>
            </a:r>
            <a:r>
              <a:rPr lang="en-US" dirty="0"/>
              <a:t>, and </a:t>
            </a:r>
            <a:r>
              <a:rPr lang="en-US" b="1" i="1" dirty="0"/>
              <a:t>SUMSQ</a:t>
            </a:r>
            <a:r>
              <a:rPr lang="en-US" i="1" dirty="0"/>
              <a:t> </a:t>
            </a:r>
            <a:r>
              <a:rPr lang="en-US" dirty="0"/>
              <a:t>allow us to make that calculation </a:t>
            </a:r>
            <a:r>
              <a:rPr lang="en-US" dirty="0" smtClean="0"/>
              <a:t>quickly</a:t>
            </a:r>
          </a:p>
          <a:p>
            <a:r>
              <a:rPr lang="en-US" dirty="0" smtClean="0"/>
              <a:t>Combine </a:t>
            </a:r>
            <a:r>
              <a:rPr lang="en-US" dirty="0"/>
              <a:t>if the </a:t>
            </a:r>
            <a:r>
              <a:rPr lang="en-US" dirty="0" smtClean="0"/>
              <a:t>combined variance </a:t>
            </a:r>
            <a:r>
              <a:rPr lang="en-US" dirty="0"/>
              <a:t>is </a:t>
            </a:r>
            <a:r>
              <a:rPr lang="en-US" dirty="0" smtClean="0"/>
              <a:t/>
            </a:r>
            <a:br>
              <a:rPr lang="en-US" dirty="0" smtClean="0"/>
            </a:br>
            <a:r>
              <a:rPr lang="en-US" dirty="0" smtClean="0"/>
              <a:t>below </a:t>
            </a:r>
            <a:r>
              <a:rPr lang="en-US" dirty="0"/>
              <a:t>some </a:t>
            </a:r>
            <a:r>
              <a:rPr lang="en-US" dirty="0" smtClean="0"/>
              <a:t>threshold</a:t>
            </a:r>
          </a:p>
          <a:p>
            <a:pPr lvl="8"/>
            <a:endParaRPr lang="en-US" dirty="0"/>
          </a:p>
          <a:p>
            <a:r>
              <a:rPr lang="en-US" b="1" dirty="0">
                <a:solidFill>
                  <a:srgbClr val="D60093"/>
                </a:solidFill>
              </a:rPr>
              <a:t>Many </a:t>
            </a:r>
            <a:r>
              <a:rPr lang="en-US" b="1" dirty="0" smtClean="0">
                <a:solidFill>
                  <a:srgbClr val="D60093"/>
                </a:solidFill>
              </a:rPr>
              <a:t>alternatives:</a:t>
            </a:r>
            <a:r>
              <a:rPr lang="en-US" dirty="0" smtClean="0"/>
              <a:t> Treat </a:t>
            </a:r>
            <a:r>
              <a:rPr lang="en-US" dirty="0"/>
              <a:t>dimensions differently, consider </a:t>
            </a:r>
            <a:r>
              <a:rPr lang="en-US" dirty="0" smtClean="0"/>
              <a:t>density</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9928FBD7-D930-4CF8-94C2-BF75D3516F63}" type="slidenum">
              <a:rPr lang="en-US"/>
              <a:pPr/>
              <a:t>52</a:t>
            </a:fld>
            <a:endParaRPr lang="en-US"/>
          </a:p>
        </p:txBody>
      </p:sp>
      <p:sp>
        <p:nvSpPr>
          <p:cNvPr id="7" name="Oval 19"/>
          <p:cNvSpPr>
            <a:spLocks noChangeArrowheads="1"/>
          </p:cNvSpPr>
          <p:nvPr/>
        </p:nvSpPr>
        <p:spPr bwMode="auto">
          <a:xfrm>
            <a:off x="7924800" y="2667000"/>
            <a:ext cx="457200" cy="8382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8" name="Line 25"/>
          <p:cNvSpPr>
            <a:spLocks noChangeShapeType="1"/>
          </p:cNvSpPr>
          <p:nvPr/>
        </p:nvSpPr>
        <p:spPr bwMode="auto">
          <a:xfrm>
            <a:off x="8153400" y="2938462"/>
            <a:ext cx="0" cy="30480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9" name="Line 26"/>
          <p:cNvSpPr>
            <a:spLocks noChangeShapeType="1"/>
          </p:cNvSpPr>
          <p:nvPr/>
        </p:nvSpPr>
        <p:spPr bwMode="auto">
          <a:xfrm>
            <a:off x="8001000" y="3090862"/>
            <a:ext cx="304800"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10" name="Oval 19"/>
          <p:cNvSpPr>
            <a:spLocks noChangeArrowheads="1"/>
          </p:cNvSpPr>
          <p:nvPr/>
        </p:nvSpPr>
        <p:spPr bwMode="auto">
          <a:xfrm>
            <a:off x="8382000" y="3733800"/>
            <a:ext cx="609600" cy="6096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11" name="Line 25"/>
          <p:cNvSpPr>
            <a:spLocks noChangeShapeType="1"/>
          </p:cNvSpPr>
          <p:nvPr/>
        </p:nvSpPr>
        <p:spPr bwMode="auto">
          <a:xfrm>
            <a:off x="8686800" y="3886200"/>
            <a:ext cx="0" cy="30480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12" name="Line 26"/>
          <p:cNvSpPr>
            <a:spLocks noChangeShapeType="1"/>
          </p:cNvSpPr>
          <p:nvPr/>
        </p:nvSpPr>
        <p:spPr bwMode="auto">
          <a:xfrm>
            <a:off x="8534400" y="4038600"/>
            <a:ext cx="304800"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58580815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295400"/>
            <a:ext cx="8534400" cy="5257801"/>
          </a:xfrm>
        </p:spPr>
        <p:txBody>
          <a:bodyPr>
            <a:normAutofit lnSpcReduction="10000"/>
          </a:bodyPr>
          <a:lstStyle/>
          <a:p>
            <a:r>
              <a:rPr lang="en-US" b="1" dirty="0" smtClean="0">
                <a:solidFill>
                  <a:srgbClr val="0000FF"/>
                </a:solidFill>
              </a:rPr>
              <a:t>Clustering:</a:t>
            </a:r>
            <a:r>
              <a:rPr lang="en-US" b="1" dirty="0" smtClean="0"/>
              <a:t> </a:t>
            </a:r>
            <a:r>
              <a:rPr lang="en-US" dirty="0" smtClean="0"/>
              <a:t>Given </a:t>
            </a:r>
            <a:r>
              <a:rPr lang="en-US" dirty="0"/>
              <a:t>a </a:t>
            </a:r>
            <a:r>
              <a:rPr lang="en-US" b="1" dirty="0"/>
              <a:t>set of points</a:t>
            </a:r>
            <a:r>
              <a:rPr lang="en-US" dirty="0"/>
              <a:t>, with a notion of </a:t>
            </a:r>
            <a:r>
              <a:rPr lang="en-US" b="1" dirty="0"/>
              <a:t>distance</a:t>
            </a:r>
            <a:r>
              <a:rPr lang="en-US" dirty="0"/>
              <a:t> between points, </a:t>
            </a:r>
            <a:r>
              <a:rPr lang="en-US" b="1" dirty="0"/>
              <a:t>group the points</a:t>
            </a:r>
            <a:r>
              <a:rPr lang="en-US" dirty="0"/>
              <a:t> into some number of </a:t>
            </a:r>
            <a:r>
              <a:rPr lang="en-US" b="1" i="1" dirty="0" smtClean="0">
                <a:solidFill>
                  <a:srgbClr val="FF0066"/>
                </a:solidFill>
              </a:rPr>
              <a:t>clusters</a:t>
            </a:r>
            <a:endParaRPr lang="en-US" dirty="0"/>
          </a:p>
          <a:p>
            <a:r>
              <a:rPr lang="en-US" b="1" dirty="0" smtClean="0">
                <a:solidFill>
                  <a:srgbClr val="008000"/>
                </a:solidFill>
              </a:rPr>
              <a:t>Algorithms:</a:t>
            </a:r>
          </a:p>
          <a:p>
            <a:pPr lvl="1"/>
            <a:r>
              <a:rPr lang="en-US" dirty="0" smtClean="0"/>
              <a:t>Agglomerative </a:t>
            </a:r>
            <a:r>
              <a:rPr lang="en-US" b="1" dirty="0" smtClean="0"/>
              <a:t>hierarchical clustering</a:t>
            </a:r>
            <a:r>
              <a:rPr lang="en-US" dirty="0" smtClean="0"/>
              <a:t>: </a:t>
            </a:r>
          </a:p>
          <a:p>
            <a:pPr lvl="2"/>
            <a:r>
              <a:rPr lang="en-US" dirty="0" smtClean="0"/>
              <a:t>Centroid and </a:t>
            </a:r>
            <a:r>
              <a:rPr lang="en-US" dirty="0" err="1" smtClean="0"/>
              <a:t>clustroid</a:t>
            </a:r>
            <a:endParaRPr lang="en-US" dirty="0" smtClean="0"/>
          </a:p>
          <a:p>
            <a:pPr lvl="1"/>
            <a:r>
              <a:rPr lang="en-US" b="1" i="1" dirty="0" smtClean="0"/>
              <a:t>k</a:t>
            </a:r>
            <a:r>
              <a:rPr lang="en-US" b="1" dirty="0" smtClean="0"/>
              <a:t>-means: </a:t>
            </a:r>
          </a:p>
          <a:p>
            <a:pPr lvl="2"/>
            <a:r>
              <a:rPr lang="en-US" dirty="0" smtClean="0"/>
              <a:t>Initialization, picking </a:t>
            </a:r>
            <a:r>
              <a:rPr lang="en-US" i="1" dirty="0" smtClean="0"/>
              <a:t>k</a:t>
            </a:r>
          </a:p>
          <a:p>
            <a:pPr lvl="1"/>
            <a:r>
              <a:rPr lang="en-US" b="1" dirty="0" smtClean="0"/>
              <a:t>BFR</a:t>
            </a:r>
          </a:p>
          <a:p>
            <a:pPr lvl="1"/>
            <a:r>
              <a:rPr lang="en-US" b="1" dirty="0" smtClean="0"/>
              <a:t>CURE</a:t>
            </a:r>
            <a:endParaRPr lang="en-US" b="1"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53</a:t>
            </a:fld>
            <a:endParaRPr lang="en-US"/>
          </a:p>
        </p:txBody>
      </p:sp>
    </p:spTree>
    <p:extLst>
      <p:ext uri="{BB962C8B-B14F-4D97-AF65-F5344CB8AC3E}">
        <p14:creationId xmlns:p14="http://schemas.microsoft.com/office/powerpoint/2010/main" val="140422340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3!</a:t>
            </a:r>
            <a:endParaRPr lang="en-US" dirty="0"/>
          </a:p>
        </p:txBody>
      </p:sp>
      <p:sp>
        <p:nvSpPr>
          <p:cNvPr id="3" name="Content Placeholder 2"/>
          <p:cNvSpPr>
            <a:spLocks noGrp="1"/>
          </p:cNvSpPr>
          <p:nvPr>
            <p:ph idx="1"/>
          </p:nvPr>
        </p:nvSpPr>
        <p:spPr/>
        <p:txBody>
          <a:bodyPr/>
          <a:lstStyle/>
          <a:p>
            <a:r>
              <a:rPr lang="en-US" dirty="0" smtClean="0"/>
              <a:t>Clustering!</a:t>
            </a:r>
          </a:p>
          <a:p>
            <a:r>
              <a:rPr lang="en-US" dirty="0" smtClean="0"/>
              <a:t>On Spark!</a:t>
            </a:r>
          </a:p>
          <a:p>
            <a:r>
              <a:rPr lang="en-US" dirty="0" smtClean="0"/>
              <a:t>IN SPACE (not really)</a:t>
            </a:r>
          </a:p>
        </p:txBody>
      </p:sp>
    </p:spTree>
    <p:extLst>
      <p:ext uri="{BB962C8B-B14F-4D97-AF65-F5344CB8AC3E}">
        <p14:creationId xmlns:p14="http://schemas.microsoft.com/office/powerpoint/2010/main" val="37553048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FD830CD-E0C7-4991-8DD6-1C56C1764778}" type="slidenum">
              <a:rPr lang="en-US"/>
              <a:pPr/>
              <a:t>6</a:t>
            </a:fld>
            <a:endParaRPr lang="en-US"/>
          </a:p>
        </p:txBody>
      </p:sp>
      <p:sp>
        <p:nvSpPr>
          <p:cNvPr id="91138" name="Rectangle 2"/>
          <p:cNvSpPr>
            <a:spLocks noGrp="1" noChangeArrowheads="1"/>
          </p:cNvSpPr>
          <p:nvPr>
            <p:ph type="title"/>
          </p:nvPr>
        </p:nvSpPr>
        <p:spPr/>
        <p:txBody>
          <a:bodyPr/>
          <a:lstStyle/>
          <a:p>
            <a:r>
              <a:rPr lang="en-US" dirty="0" smtClean="0"/>
              <a:t>Why is it hard?</a:t>
            </a:r>
            <a:endParaRPr lang="en-US" dirty="0"/>
          </a:p>
        </p:txBody>
      </p:sp>
      <p:sp>
        <p:nvSpPr>
          <p:cNvPr id="91139" name="Rectangle 3"/>
          <p:cNvSpPr>
            <a:spLocks noGrp="1" noChangeArrowheads="1"/>
          </p:cNvSpPr>
          <p:nvPr>
            <p:ph type="body" idx="1"/>
          </p:nvPr>
        </p:nvSpPr>
        <p:spPr/>
        <p:txBody>
          <a:bodyPr/>
          <a:lstStyle/>
          <a:p>
            <a:r>
              <a:rPr lang="en-US" dirty="0"/>
              <a:t>Clustering in two dimensions looks </a:t>
            </a:r>
            <a:r>
              <a:rPr lang="en-US" dirty="0" smtClean="0"/>
              <a:t>easy</a:t>
            </a:r>
            <a:endParaRPr lang="en-US" dirty="0"/>
          </a:p>
          <a:p>
            <a:r>
              <a:rPr lang="en-US" dirty="0"/>
              <a:t>Clustering small amounts of data looks </a:t>
            </a:r>
            <a:r>
              <a:rPr lang="en-US" dirty="0" smtClean="0"/>
              <a:t>easy</a:t>
            </a:r>
            <a:endParaRPr lang="en-US" dirty="0"/>
          </a:p>
          <a:p>
            <a:r>
              <a:rPr lang="en-US" dirty="0"/>
              <a:t>And in most cases, looks are </a:t>
            </a:r>
            <a:r>
              <a:rPr lang="en-US" dirty="0">
                <a:solidFill>
                  <a:srgbClr val="0000FF"/>
                </a:solidFill>
              </a:rPr>
              <a:t>not </a:t>
            </a:r>
            <a:r>
              <a:rPr lang="en-US" dirty="0" smtClean="0"/>
              <a:t>deceiving</a:t>
            </a:r>
          </a:p>
          <a:p>
            <a:endParaRPr lang="en-US" dirty="0"/>
          </a:p>
          <a:p>
            <a:r>
              <a:rPr lang="en-US" dirty="0"/>
              <a:t>Many applications involve not 2, but 10 or 10,000 </a:t>
            </a:r>
            <a:r>
              <a:rPr lang="en-US" dirty="0" smtClean="0"/>
              <a:t>dimensions</a:t>
            </a:r>
            <a:endParaRPr lang="en-US" dirty="0"/>
          </a:p>
          <a:p>
            <a:r>
              <a:rPr lang="en-US" b="1" dirty="0">
                <a:solidFill>
                  <a:srgbClr val="D60093"/>
                </a:solidFill>
              </a:rPr>
              <a:t>High-dimensional spaces look different: </a:t>
            </a:r>
            <a:r>
              <a:rPr lang="en-US" dirty="0" smtClean="0"/>
              <a:t>Almost </a:t>
            </a:r>
            <a:r>
              <a:rPr lang="en-US" dirty="0"/>
              <a:t>all pairs of points are at about the same distance</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6229347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9">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11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Curse of dimensionality</a:t>
            </a:r>
            <a:endParaRPr lang="en-US" dirty="0"/>
          </a:p>
        </p:txBody>
      </p:sp>
      <p:sp>
        <p:nvSpPr>
          <p:cNvPr id="3" name="Content Placeholder 2"/>
          <p:cNvSpPr>
            <a:spLocks noGrp="1"/>
          </p:cNvSpPr>
          <p:nvPr>
            <p:ph idx="1"/>
          </p:nvPr>
        </p:nvSpPr>
        <p:spPr>
          <a:xfrm>
            <a:off x="279400" y="1257300"/>
            <a:ext cx="8648700" cy="612262"/>
          </a:xfrm>
        </p:spPr>
        <p:txBody>
          <a:bodyPr/>
          <a:lstStyle/>
          <a:p>
            <a:r>
              <a:rPr lang="en-US" dirty="0" smtClean="0"/>
              <a:t>“Vastness” of Euclidean space</a:t>
            </a:r>
            <a:endParaRPr lang="en-US" dirty="0"/>
          </a:p>
        </p:txBody>
      </p:sp>
      <p:pic>
        <p:nvPicPr>
          <p:cNvPr id="4" name="Picture 3" descr="Screen Shot 2015-01-29 at 10.29.2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423221"/>
            <a:ext cx="9144000" cy="3290269"/>
          </a:xfrm>
          <a:prstGeom prst="rect">
            <a:avLst/>
          </a:prstGeom>
        </p:spPr>
      </p:pic>
      <p:sp>
        <p:nvSpPr>
          <p:cNvPr id="5" name="Rectangle 4"/>
          <p:cNvSpPr/>
          <p:nvPr/>
        </p:nvSpPr>
        <p:spPr>
          <a:xfrm>
            <a:off x="-1" y="6611779"/>
            <a:ext cx="7090605" cy="246221"/>
          </a:xfrm>
          <a:prstGeom prst="rect">
            <a:avLst/>
          </a:prstGeom>
        </p:spPr>
        <p:txBody>
          <a:bodyPr wrap="square">
            <a:spAutoFit/>
          </a:bodyPr>
          <a:lstStyle/>
          <a:p>
            <a:r>
              <a:rPr lang="en-US" sz="1000" dirty="0"/>
              <a:t>http://</a:t>
            </a:r>
            <a:r>
              <a:rPr lang="en-US" sz="1000" dirty="0" err="1"/>
              <a:t>link.springer.com</a:t>
            </a:r>
            <a:r>
              <a:rPr lang="en-US" sz="1000" dirty="0"/>
              <a:t>/</a:t>
            </a:r>
            <a:r>
              <a:rPr lang="en-US" sz="1000" dirty="0" err="1"/>
              <a:t>referenceworkentry</a:t>
            </a:r>
            <a:r>
              <a:rPr lang="en-US" sz="1000" dirty="0"/>
              <a:t>/10.1007%2F978-0-387-30164-8_192</a:t>
            </a:r>
          </a:p>
        </p:txBody>
      </p:sp>
    </p:spTree>
    <p:extLst>
      <p:ext uri="{BB962C8B-B14F-4D97-AF65-F5344CB8AC3E}">
        <p14:creationId xmlns:p14="http://schemas.microsoft.com/office/powerpoint/2010/main" val="227198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n-US" dirty="0" smtClean="0"/>
              <a:t>Clustering Problem: Galaxies</a:t>
            </a:r>
            <a:endParaRPr lang="en-US" dirty="0"/>
          </a:p>
        </p:txBody>
      </p:sp>
      <p:sp>
        <p:nvSpPr>
          <p:cNvPr id="95235" name="Rectangle 3"/>
          <p:cNvSpPr>
            <a:spLocks noGrp="1" noChangeArrowheads="1"/>
          </p:cNvSpPr>
          <p:nvPr>
            <p:ph idx="1"/>
          </p:nvPr>
        </p:nvSpPr>
        <p:spPr/>
        <p:txBody>
          <a:bodyPr/>
          <a:lstStyle/>
          <a:p>
            <a:r>
              <a:rPr lang="en-US" b="1" dirty="0" smtClean="0">
                <a:solidFill>
                  <a:srgbClr val="0000FF"/>
                </a:solidFill>
              </a:rPr>
              <a:t>A catalog of 2 billion “sky objects” represents objects by their radiation in 7 dimensions (frequency bands)</a:t>
            </a:r>
          </a:p>
          <a:p>
            <a:r>
              <a:rPr lang="en-US" b="1" dirty="0" smtClean="0">
                <a:solidFill>
                  <a:srgbClr val="008000"/>
                </a:solidFill>
              </a:rPr>
              <a:t>Problem:</a:t>
            </a:r>
            <a:r>
              <a:rPr lang="en-US" dirty="0" smtClean="0"/>
              <a:t> </a:t>
            </a:r>
            <a:r>
              <a:rPr lang="en-US" b="1" dirty="0" smtClean="0"/>
              <a:t>Cluster into similar objects, e.g., galaxies, nearby stars, quasars, etc.</a:t>
            </a:r>
          </a:p>
          <a:p>
            <a:r>
              <a:rPr lang="en-US" b="1" dirty="0" smtClean="0"/>
              <a:t>Sloan Digital Sky Survey</a:t>
            </a:r>
            <a:endParaRPr lang="en-US" b="1" dirty="0"/>
          </a:p>
        </p:txBody>
      </p:sp>
      <p:sp>
        <p:nvSpPr>
          <p:cNvPr id="9" name="Footer Placeholder 8"/>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B7995ABE-FB41-4435-BED3-D272CF7466F0}" type="slidenum">
              <a:rPr lang="en-US" smtClean="0"/>
              <a:pPr/>
              <a:t>8</a:t>
            </a:fld>
            <a:endParaRPr lang="en-US"/>
          </a:p>
        </p:txBody>
      </p:sp>
      <p:pic>
        <p:nvPicPr>
          <p:cNvPr id="28674" name="Picture 2" descr="Supernovae found by SDSS-II"/>
          <p:cNvPicPr>
            <a:picLocks noChangeAspect="1" noChangeArrowheads="1"/>
          </p:cNvPicPr>
          <p:nvPr/>
        </p:nvPicPr>
        <p:blipFill rotWithShape="1">
          <a:blip r:embed="rId2">
            <a:extLst>
              <a:ext uri="{28A0092B-C50C-407E-A947-70E740481C1C}">
                <a14:useLocalDpi xmlns:a14="http://schemas.microsoft.com/office/drawing/2010/main" val="0"/>
              </a:ext>
            </a:extLst>
          </a:blip>
          <a:srcRect b="24383"/>
          <a:stretch/>
        </p:blipFill>
        <p:spPr bwMode="auto">
          <a:xfrm>
            <a:off x="1306476" y="4343400"/>
            <a:ext cx="6865332"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41794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a:bodyPr>
          <a:lstStyle/>
          <a:p>
            <a:r>
              <a:rPr lang="en-US" dirty="0"/>
              <a:t>Clustering Problem: </a:t>
            </a:r>
            <a:r>
              <a:rPr lang="en-US" dirty="0" smtClean="0"/>
              <a:t>Music CDs</a:t>
            </a:r>
            <a:endParaRPr lang="en-US" dirty="0"/>
          </a:p>
        </p:txBody>
      </p:sp>
      <p:sp>
        <p:nvSpPr>
          <p:cNvPr id="96259" name="Rectangle 3"/>
          <p:cNvSpPr>
            <a:spLocks noGrp="1" noChangeArrowheads="1"/>
          </p:cNvSpPr>
          <p:nvPr>
            <p:ph idx="1"/>
          </p:nvPr>
        </p:nvSpPr>
        <p:spPr>
          <a:xfrm>
            <a:off x="457200" y="1371600"/>
            <a:ext cx="8229600" cy="5334000"/>
          </a:xfrm>
        </p:spPr>
        <p:txBody>
          <a:bodyPr>
            <a:normAutofit/>
          </a:bodyPr>
          <a:lstStyle/>
          <a:p>
            <a:r>
              <a:rPr lang="en-US" b="1" dirty="0" smtClean="0">
                <a:solidFill>
                  <a:srgbClr val="D60093"/>
                </a:solidFill>
              </a:rPr>
              <a:t>Intuitively:</a:t>
            </a:r>
            <a:r>
              <a:rPr lang="en-US" dirty="0" smtClean="0"/>
              <a:t> </a:t>
            </a:r>
            <a:r>
              <a:rPr lang="en-US" b="1" dirty="0" smtClean="0"/>
              <a:t>Music divides </a:t>
            </a:r>
            <a:r>
              <a:rPr lang="en-US" b="1" dirty="0"/>
              <a:t>into categories, and customers prefer a few </a:t>
            </a:r>
            <a:r>
              <a:rPr lang="en-US" b="1" dirty="0" smtClean="0"/>
              <a:t>categories</a:t>
            </a:r>
            <a:endParaRPr lang="en-US" b="1" dirty="0"/>
          </a:p>
          <a:p>
            <a:pPr lvl="1"/>
            <a:r>
              <a:rPr lang="en-US" dirty="0"/>
              <a:t>But what are categories really</a:t>
            </a:r>
            <a:r>
              <a:rPr lang="en-US" dirty="0" smtClean="0"/>
              <a:t>?</a:t>
            </a:r>
          </a:p>
          <a:p>
            <a:pPr lvl="8"/>
            <a:endParaRPr lang="en-US" dirty="0"/>
          </a:p>
          <a:p>
            <a:r>
              <a:rPr lang="en-US" dirty="0"/>
              <a:t>Represent a </a:t>
            </a:r>
            <a:r>
              <a:rPr lang="en-US" dirty="0" smtClean="0"/>
              <a:t>CD </a:t>
            </a:r>
            <a:r>
              <a:rPr lang="en-US" dirty="0"/>
              <a:t>by </a:t>
            </a:r>
            <a:r>
              <a:rPr lang="en-US" dirty="0" smtClean="0"/>
              <a:t>a set of customers </a:t>
            </a:r>
            <a:r>
              <a:rPr lang="en-US" dirty="0"/>
              <a:t>who </a:t>
            </a:r>
            <a:r>
              <a:rPr lang="en-US" dirty="0" smtClean="0"/>
              <a:t>bought it:</a:t>
            </a:r>
          </a:p>
          <a:p>
            <a:pPr lvl="1"/>
            <a:endParaRPr lang="en-US" dirty="0"/>
          </a:p>
          <a:p>
            <a:pPr lvl="8"/>
            <a:endParaRPr lang="en-US" dirty="0" smtClean="0"/>
          </a:p>
          <a:p>
            <a:r>
              <a:rPr lang="en-US" dirty="0" smtClean="0"/>
              <a:t>Similar CDs </a:t>
            </a:r>
            <a:r>
              <a:rPr lang="en-US" dirty="0"/>
              <a:t>have similar sets of customers, and </a:t>
            </a:r>
            <a:r>
              <a:rPr lang="en-US" dirty="0" smtClean="0"/>
              <a:t>vice-versa</a:t>
            </a:r>
          </a:p>
          <a:p>
            <a:pPr marL="118872" indent="0">
              <a:buNone/>
            </a:pPr>
            <a:endParaRPr lang="en-US" dirty="0"/>
          </a:p>
          <a:p>
            <a:pPr lvl="3"/>
            <a:endParaRPr lang="en-US" dirty="0" smtClean="0"/>
          </a:p>
        </p:txBody>
      </p:sp>
      <p:sp>
        <p:nvSpPr>
          <p:cNvPr id="4" name="Slide Number Placeholder 5"/>
          <p:cNvSpPr>
            <a:spLocks noGrp="1"/>
          </p:cNvSpPr>
          <p:nvPr>
            <p:ph type="sldNum" sz="quarter" idx="12"/>
          </p:nvPr>
        </p:nvSpPr>
        <p:spPr/>
        <p:txBody>
          <a:bodyPr/>
          <a:lstStyle/>
          <a:p>
            <a:fld id="{3D2D84FD-5A0E-432F-AA18-8D5F5F726BC3}" type="slidenum">
              <a:rPr lang="en-US"/>
              <a:pPr/>
              <a:t>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27548365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4031</TotalTime>
  <Words>3621</Words>
  <Application>Microsoft Macintosh PowerPoint</Application>
  <PresentationFormat>On-screen Show (4:3)</PresentationFormat>
  <Paragraphs>513</Paragraphs>
  <Slides>54</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Office Theme</vt:lpstr>
      <vt:lpstr>Equation</vt:lpstr>
      <vt:lpstr>Clustering</vt:lpstr>
      <vt:lpstr>High Dimensional Data</vt:lpstr>
      <vt:lpstr>The Problem of Clustering</vt:lpstr>
      <vt:lpstr>Example: Clusters &amp; Outliers</vt:lpstr>
      <vt:lpstr>Clustering is a hard problem!</vt:lpstr>
      <vt:lpstr>Why is it hard?</vt:lpstr>
      <vt:lpstr>Curse of dimensionality</vt:lpstr>
      <vt:lpstr>Clustering Problem: Galaxies</vt:lpstr>
      <vt:lpstr>Clustering Problem: Music CDs</vt:lpstr>
      <vt:lpstr>Clustering Problem: Music CDs</vt:lpstr>
      <vt:lpstr>Clustering Problem: Documents</vt:lpstr>
      <vt:lpstr>Cosine, Jaccard, and Euclidean</vt:lpstr>
      <vt:lpstr>Overview: Methods of Clustering</vt:lpstr>
      <vt:lpstr>Hierarchical Clustering</vt:lpstr>
      <vt:lpstr>Hierarchical Clustering</vt:lpstr>
      <vt:lpstr>Example: Hierarchical clustering</vt:lpstr>
      <vt:lpstr>And in the Non-Euclidean Case?</vt:lpstr>
      <vt:lpstr>“Closest” Point?</vt:lpstr>
      <vt:lpstr>Defining “Nearness” of Clusters</vt:lpstr>
      <vt:lpstr>Cohesion</vt:lpstr>
      <vt:lpstr>Implementation</vt:lpstr>
      <vt:lpstr>k–means Algorithm(s)</vt:lpstr>
      <vt:lpstr>Populating Clusters</vt:lpstr>
      <vt:lpstr>K-Means Clustering Example</vt:lpstr>
      <vt:lpstr>K-Means Clustering Example</vt:lpstr>
      <vt:lpstr>K-Means Clustering Example</vt:lpstr>
      <vt:lpstr>K-Means Clustering Example</vt:lpstr>
      <vt:lpstr>K-Means Clustering Example</vt:lpstr>
      <vt:lpstr>K-Means Clustering Example</vt:lpstr>
      <vt:lpstr>K-Means Clustering Example</vt:lpstr>
      <vt:lpstr>K-Means Clustering Example</vt:lpstr>
      <vt:lpstr>K-Means Clustering Example</vt:lpstr>
      <vt:lpstr>Getting the k right</vt:lpstr>
      <vt:lpstr>Example: Picking k</vt:lpstr>
      <vt:lpstr>Example: Picking k</vt:lpstr>
      <vt:lpstr>Example: Picking k</vt:lpstr>
      <vt:lpstr>More K-means examples</vt:lpstr>
      <vt:lpstr>BFR Algorithm</vt:lpstr>
      <vt:lpstr>BFR Algorithm</vt:lpstr>
      <vt:lpstr>Three Classes of Points</vt:lpstr>
      <vt:lpstr>BFR: “Galaxies” Picture</vt:lpstr>
      <vt:lpstr>Summarizing Sets of Points</vt:lpstr>
      <vt:lpstr>Summarizing Points: Comments</vt:lpstr>
      <vt:lpstr>The “Memory-Load” of Points</vt:lpstr>
      <vt:lpstr>The “Memory-Load” of Points</vt:lpstr>
      <vt:lpstr>BFR: “Galaxies” Picture</vt:lpstr>
      <vt:lpstr>A Few Details…</vt:lpstr>
      <vt:lpstr>How Close is Close Enough?</vt:lpstr>
      <vt:lpstr>Mahalanobis Distance</vt:lpstr>
      <vt:lpstr>Mahalanobis Distance</vt:lpstr>
      <vt:lpstr>Picture: Equal M.D. Regions</vt:lpstr>
      <vt:lpstr>Should 2 CS clusters be combined?</vt:lpstr>
      <vt:lpstr>Summary</vt:lpstr>
      <vt:lpstr>Assignment 3!</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from Big Datasets</dc:title>
  <dc:creator>William Cohen</dc:creator>
  <cp:lastModifiedBy>Shannon Quinn</cp:lastModifiedBy>
  <cp:revision>318</cp:revision>
  <dcterms:created xsi:type="dcterms:W3CDTF">2012-02-26T21:25:59Z</dcterms:created>
  <dcterms:modified xsi:type="dcterms:W3CDTF">2015-09-14T22:34:27Z</dcterms:modified>
</cp:coreProperties>
</file>