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92" r:id="rId4"/>
    <p:sldId id="293" r:id="rId5"/>
    <p:sldId id="261" r:id="rId6"/>
    <p:sldId id="262" r:id="rId7"/>
    <p:sldId id="271" r:id="rId8"/>
    <p:sldId id="263" r:id="rId9"/>
    <p:sldId id="264" r:id="rId10"/>
    <p:sldId id="272" r:id="rId11"/>
    <p:sldId id="282" r:id="rId12"/>
    <p:sldId id="269" r:id="rId13"/>
    <p:sldId id="274" r:id="rId14"/>
    <p:sldId id="275" r:id="rId15"/>
    <p:sldId id="283" r:id="rId16"/>
    <p:sldId id="316" r:id="rId17"/>
    <p:sldId id="318" r:id="rId18"/>
    <p:sldId id="276" r:id="rId19"/>
    <p:sldId id="299" r:id="rId20"/>
    <p:sldId id="295" r:id="rId21"/>
    <p:sldId id="296" r:id="rId22"/>
    <p:sldId id="300" r:id="rId23"/>
    <p:sldId id="265"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35AD5-CF5D-4309-9A86-7160D415B79A}">
          <p14:sldIdLst>
            <p14:sldId id="256"/>
            <p14:sldId id="292"/>
            <p14:sldId id="293"/>
            <p14:sldId id="261"/>
            <p14:sldId id="262"/>
            <p14:sldId id="271"/>
            <p14:sldId id="263"/>
            <p14:sldId id="264"/>
            <p14:sldId id="272"/>
            <p14:sldId id="282"/>
            <p14:sldId id="269"/>
            <p14:sldId id="274"/>
            <p14:sldId id="275"/>
            <p14:sldId id="283"/>
            <p14:sldId id="316"/>
            <p14:sldId id="318"/>
            <p14:sldId id="276"/>
            <p14:sldId id="299"/>
            <p14:sldId id="295"/>
            <p14:sldId id="296"/>
            <p14:sldId id="300"/>
            <p14:sldId id="265"/>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endParaRPr kumimoji="0" lang="en-US"/>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endParaRPr kumimoji="0" lang="en-US"/>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lstStyle>
          <a:p>
            <a:r>
              <a:rPr kumimoji="0" lang="en-US"/>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lstStyle>
          <a:p>
            <a:r>
              <a:rPr kumimoji="0" lang="en-US"/>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a:xfrm>
            <a:off x="219456" y="1170432"/>
            <a:ext cx="3364992" cy="201168"/>
          </a:xfrm>
        </p:spPr>
        <p:txBody>
          <a:bodyPr/>
          <a:lstStyle/>
          <a:p>
            <a:fld id="{48A87A34-81AB-432B-8DAE-1953F412C126}" type="datetimeFigureOut">
              <a:rPr lang="en-US" smtClean="0"/>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6D22F896-40B5-4ADD-8801-0D06FADFA09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panose="05000000000000000000"/>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panose="05040102010807070707"/>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1260088"/>
            <a:ext cx="9218837" cy="2085278"/>
          </a:xfrm>
        </p:spPr>
        <p:txBody>
          <a:bodyPr>
            <a:normAutofit/>
          </a:bodyPr>
          <a:lstStyle/>
          <a:p>
            <a:r>
              <a:rPr lang="en-US" sz="2400" dirty="0">
                <a:latin typeface="Times New Roman" panose="02020603050405020304" pitchFamily="18" charset="0"/>
                <a:cs typeface="Times New Roman" panose="02020603050405020304" pitchFamily="18" charset="0"/>
              </a:rPr>
              <a:t>Reversible Data Hiding In Encrypted Images By Reserving Room Before Encryption</a:t>
            </a: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080" y="1850063"/>
            <a:ext cx="9875520" cy="3993175"/>
          </a:xfrm>
        </p:spPr>
        <p:txBody>
          <a:bodyPr>
            <a:normAutofit lnSpcReduction="10000"/>
          </a:bodyPr>
          <a:lstStyle/>
          <a:p>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Team Members-</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a:t>
            </a:r>
            <a:r>
              <a:rPr lang="en-US" alt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Kamesh</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Phegde</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a:t>
            </a:r>
            <a:r>
              <a:rPr lang="en-US" altLang="en-IN"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Sonia </a:t>
            </a:r>
            <a:r>
              <a:rPr lang="en-IN" sz="2400" dirty="0" err="1">
                <a:solidFill>
                  <a:schemeClr val="tx1"/>
                </a:solidFill>
                <a:latin typeface="Times New Roman" panose="02020603050405020304" pitchFamily="18" charset="0"/>
                <a:cs typeface="Times New Roman" panose="02020603050405020304" pitchFamily="18" charset="0"/>
              </a:rPr>
              <a:t>Bhandi</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a:t>
            </a:r>
            <a:r>
              <a:rPr lang="en-US" alt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Amritdas</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Vaishnav</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r>
              <a:rPr lang="en-US" altLang="en-IN"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Project Guide-</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								Prof S</a:t>
            </a:r>
            <a:r>
              <a:rPr lang="en-IN" sz="2400">
                <a:solidFill>
                  <a:schemeClr val="tx1"/>
                </a:solidFill>
                <a:latin typeface="Times New Roman" panose="02020603050405020304" pitchFamily="18" charset="0"/>
                <a:cs typeface="Times New Roman" panose="02020603050405020304" pitchFamily="18" charset="0"/>
              </a:rPr>
              <a:t>.P. </a:t>
            </a:r>
            <a:r>
              <a:rPr lang="en-IN" sz="2400" dirty="0">
                <a:solidFill>
                  <a:schemeClr val="tx1"/>
                </a:solidFill>
                <a:latin typeface="Times New Roman" panose="02020603050405020304" pitchFamily="18" charset="0"/>
                <a:cs typeface="Times New Roman" panose="02020603050405020304" pitchFamily="18" charset="0"/>
              </a:rPr>
              <a:t>Joshi </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200" dirty="0"/>
            </a:br>
            <a:br>
              <a:rPr lang="en-US" sz="3200" dirty="0"/>
            </a:br>
            <a:r>
              <a:rPr lang="en-US" sz="3200" dirty="0"/>
              <a:t>Proposed system</a:t>
            </a:r>
            <a:endParaRPr lang="en-US" sz="3200" dirty="0"/>
          </a:p>
        </p:txBody>
      </p:sp>
      <p:sp>
        <p:nvSpPr>
          <p:cNvPr id="3" name="Content Placeholder 2"/>
          <p:cNvSpPr>
            <a:spLocks noGrp="1"/>
          </p:cNvSpPr>
          <p:nvPr>
            <p:ph idx="1"/>
          </p:nvPr>
        </p:nvSpPr>
        <p:spPr/>
        <p:txBody>
          <a:bodyPr>
            <a:normAutofit/>
          </a:bodyPr>
          <a:lstStyle/>
          <a:p>
            <a:pPr marL="118745" indent="0">
              <a:buNone/>
            </a:pPr>
            <a:r>
              <a:rPr lang="en-US" sz="2000" b="1" dirty="0">
                <a:latin typeface="Times New Roman" panose="02020603050405020304" pitchFamily="18" charset="0"/>
                <a:cs typeface="Times New Roman" panose="02020603050405020304" pitchFamily="18" charset="0"/>
              </a:rPr>
              <a:t>3. Data hiding in </a:t>
            </a:r>
            <a:r>
              <a:rPr lang="en-IN" altLang="en-US" sz="2000" b="1" dirty="0">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mage-</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	Once the data hider acquires the encrypted image , we can embed some data into it , although we 	cannot get the access to the original image.</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sym typeface="+mn-ea"/>
              </a:rPr>
              <a:t>4. Data extraction and image recovery-</a:t>
            </a:r>
            <a:endParaRPr lang="en-US" sz="2000" b="1" dirty="0">
              <a:latin typeface="Times New Roman" panose="02020603050405020304" pitchFamily="18" charset="0"/>
              <a:cs typeface="Times New Roman" panose="02020603050405020304" pitchFamily="18" charset="0"/>
            </a:endParaRPr>
          </a:p>
          <a:p>
            <a:pPr marL="118745" indent="0">
              <a:buNone/>
            </a:pPr>
            <a:endParaRPr lang="en-US" sz="2000" b="1"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sym typeface="+mn-ea"/>
              </a:rPr>
              <a:t>	In this method if the recipient only has the encryption key, then the original image will be perfectly recovered .If the recipient only has the data–hiding key, then the secret data will be recovered . If the recipient has both the keys then the image and the secret data both can be available.</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IN" altLang="en-US" sz="3200" dirty="0">
                <a:latin typeface="Times New Roman" panose="02020603050405020304" pitchFamily="18" charset="0"/>
                <a:cs typeface="Times New Roman" panose="02020603050405020304" pitchFamily="18" charset="0"/>
              </a:rPr>
              <a:t>Use Case Diagram</a:t>
            </a:r>
            <a:endParaRPr lang="en-IN" altLang="en-US" sz="3200" dirty="0">
              <a:latin typeface="Times New Roman" panose="02020603050405020304" pitchFamily="18" charset="0"/>
              <a:cs typeface="Times New Roman" panose="02020603050405020304" pitchFamily="18" charset="0"/>
            </a:endParaRPr>
          </a:p>
        </p:txBody>
      </p:sp>
      <p:pic>
        <p:nvPicPr>
          <p:cNvPr id="2" name="Content Placeholder 1" descr="use case dig"/>
          <p:cNvPicPr>
            <a:picLocks noChangeAspect="1"/>
          </p:cNvPicPr>
          <p:nvPr>
            <p:ph idx="1"/>
          </p:nvPr>
        </p:nvPicPr>
        <p:blipFill>
          <a:blip r:embed="rId1"/>
          <a:stretch>
            <a:fillRect/>
          </a:stretch>
        </p:blipFill>
        <p:spPr>
          <a:xfrm>
            <a:off x="2718435" y="1696085"/>
            <a:ext cx="6511290" cy="4969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677332"/>
            <a:ext cx="11582400" cy="685687"/>
          </a:xfrm>
        </p:spPr>
        <p:txBody>
          <a:bodyPr>
            <a:normAutofit fontScale="90000"/>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Methodology/Techniques/Algorithms</a:t>
            </a:r>
            <a:endParaRPr lang="en-US" sz="3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pPr marL="118745" indent="0">
              <a:buNone/>
            </a:pPr>
            <a:endParaRPr lang="en-US"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sym typeface="+mn-ea"/>
              </a:rPr>
              <a:t>T</a:t>
            </a:r>
            <a:r>
              <a:rPr lang="en-IN" altLang="en-US" sz="2000" dirty="0">
                <a:latin typeface="Times New Roman" panose="02020603050405020304" pitchFamily="18" charset="0"/>
                <a:cs typeface="Times New Roman" panose="02020603050405020304" pitchFamily="18" charset="0"/>
                <a:sym typeface="+mn-ea"/>
              </a:rPr>
              <a:t>ext is encrypted using RSA algorithm.</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the secret data hiding</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simple method LSB replacement is used.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22" y="349956"/>
            <a:ext cx="11503378" cy="1058220"/>
          </a:xfrm>
        </p:spPr>
        <p:txBody>
          <a:bodyPr>
            <a:noAutofit/>
          </a:bodyPr>
          <a:lstStyle/>
          <a:p>
            <a:br>
              <a:rPr lang="en-US" sz="3200" dirty="0"/>
            </a:br>
            <a:br>
              <a:rPr lang="en-US" sz="3200" dirty="0"/>
            </a:br>
            <a:r>
              <a:rPr lang="en-US" sz="3200" dirty="0">
                <a:latin typeface="Times New Roman" panose="02020603050405020304" pitchFamily="18" charset="0"/>
                <a:cs typeface="Times New Roman" panose="02020603050405020304" pitchFamily="18" charset="0"/>
              </a:rPr>
              <a:t>Methodology</a:t>
            </a:r>
            <a:r>
              <a:rPr lang="en-US" sz="3200" dirty="0"/>
              <a:t>/</a:t>
            </a:r>
            <a:r>
              <a:rPr lang="en-US" sz="3200" dirty="0">
                <a:latin typeface="Times New Roman" panose="02020603050405020304" pitchFamily="18" charset="0"/>
                <a:cs typeface="Times New Roman" panose="02020603050405020304" pitchFamily="18" charset="0"/>
              </a:rPr>
              <a:t>Techniques</a:t>
            </a:r>
            <a:r>
              <a:rPr lang="en-US" sz="3200" dirty="0"/>
              <a:t>/</a:t>
            </a:r>
            <a:r>
              <a:rPr lang="en-US" sz="3200" dirty="0">
                <a:latin typeface="Times New Roman" panose="02020603050405020304" pitchFamily="18" charset="0"/>
                <a:cs typeface="Times New Roman" panose="02020603050405020304" pitchFamily="18" charset="0"/>
              </a:rPr>
              <a:t>Algorithms</a:t>
            </a:r>
            <a:br>
              <a:rPr lang="en-US" sz="3200" dirty="0"/>
            </a:br>
            <a:r>
              <a:rPr lang="en-US" sz="3200" dirty="0"/>
              <a:t>			</a:t>
            </a:r>
            <a:endParaRPr lang="en-US" sz="3200" dirty="0"/>
          </a:p>
        </p:txBody>
      </p:sp>
      <p:sp>
        <p:nvSpPr>
          <p:cNvPr id="3" name="Content Placeholder 2"/>
          <p:cNvSpPr>
            <a:spLocks noGrp="1"/>
          </p:cNvSpPr>
          <p:nvPr>
            <p:ph idx="1"/>
          </p:nvPr>
        </p:nvSpPr>
        <p:spPr>
          <a:xfrm>
            <a:off x="609599" y="1643606"/>
            <a:ext cx="11231301" cy="5058946"/>
          </a:xfrm>
        </p:spPr>
        <p:txBody>
          <a:bodyPr>
            <a:noAutofit/>
          </a:bodyPr>
          <a:lstStyle/>
          <a:p>
            <a:pPr marL="118745" indent="0">
              <a:buNone/>
            </a:pPr>
            <a:r>
              <a:rPr lang="en-US" sz="2000" b="1" dirty="0">
                <a:latin typeface="Times New Roman" panose="02020603050405020304" pitchFamily="18" charset="0"/>
                <a:cs typeface="Times New Roman" panose="02020603050405020304" pitchFamily="18" charset="0"/>
              </a:rPr>
              <a:t>A</a:t>
            </a:r>
            <a:r>
              <a:rPr lang="en-US" sz="2000" b="1" u="sng" dirty="0">
                <a:latin typeface="Times New Roman" panose="02020603050405020304" pitchFamily="18" charset="0"/>
                <a:cs typeface="Times New Roman" panose="02020603050405020304" pitchFamily="18" charset="0"/>
              </a:rPr>
              <a:t>. R</a:t>
            </a:r>
            <a:r>
              <a:rPr lang="en-IN" altLang="en-US" sz="2000" b="1" u="sng" dirty="0">
                <a:latin typeface="Times New Roman" panose="02020603050405020304" pitchFamily="18" charset="0"/>
                <a:cs typeface="Times New Roman" panose="02020603050405020304" pitchFamily="18" charset="0"/>
              </a:rPr>
              <a:t>SA</a:t>
            </a:r>
            <a:r>
              <a:rPr lang="en-US" sz="2000" b="1" u="sng" dirty="0">
                <a:latin typeface="Times New Roman" panose="02020603050405020304" pitchFamily="18" charset="0"/>
                <a:cs typeface="Times New Roman" panose="02020603050405020304" pitchFamily="18" charset="0"/>
              </a:rPr>
              <a:t> Algorithm</a:t>
            </a:r>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RSA stands for Rivest–Shamir–Adleman, is an algorithm used by modern computers for encryption and decryption of file/text. It is an asymmetric cryptographic algorithm.</a:t>
            </a:r>
            <a:endParaRPr lang="en-US" sz="2000" dirty="0">
              <a:latin typeface="Times New Roman" panose="02020603050405020304" pitchFamily="18" charset="0"/>
              <a:cs typeface="Times New Roman" panose="02020603050405020304" pitchFamily="18" charset="0"/>
            </a:endParaRPr>
          </a:p>
          <a:p>
            <a:pPr marL="118745" indent="0">
              <a:buNone/>
            </a:pPr>
            <a:r>
              <a:rPr lang="en-US" sz="2000" b="1" u="sng" dirty="0">
                <a:latin typeface="Times New Roman" panose="02020603050405020304" pitchFamily="18" charset="0"/>
                <a:cs typeface="Times New Roman" panose="02020603050405020304" pitchFamily="18" charset="0"/>
              </a:rPr>
              <a:t>Steps-</a:t>
            </a:r>
            <a:endParaRPr lang="en-US" sz="2000" b="1" u="sng"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1.Pick two large prime numbers p and q, such that p isn't equal to q;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2. Calculate n = p*q;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3. Calculate phi(n) = (p-1) (q-1);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4. Pick e, in order that gcd(e, phi(n) ) = 1, 1 &lt; e &lt; phi(n);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5. Calculate d, in order that d*e mod phi(n) = 1, i.e. d is that the reciprocal of e in mod phi(n);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6 .Get public key as Ke= {e, n}; 7. Get private key as Kd= {d, n};</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56" y="541866"/>
            <a:ext cx="11435644" cy="866309"/>
          </a:xfrm>
        </p:spPr>
        <p:txBody>
          <a:bodyPr>
            <a:normAutofit fontScale="90000"/>
          </a:bodyPr>
          <a:lstStyle/>
          <a:p>
            <a:br>
              <a:rPr lang="en-US" sz="32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Methodology/Techniques/Algorithms</a:t>
            </a:r>
            <a:endParaRPr lang="en-US" sz="4000" dirty="0"/>
          </a:p>
        </p:txBody>
      </p:sp>
      <p:sp>
        <p:nvSpPr>
          <p:cNvPr id="3" name="Content Placeholder 2"/>
          <p:cNvSpPr>
            <a:spLocks noGrp="1"/>
          </p:cNvSpPr>
          <p:nvPr>
            <p:ph idx="1"/>
          </p:nvPr>
        </p:nvSpPr>
        <p:spPr>
          <a:xfrm>
            <a:off x="146756" y="1625600"/>
            <a:ext cx="11435644" cy="4775201"/>
          </a:xfrm>
        </p:spPr>
        <p:txBody>
          <a:bodyPr>
            <a:normAutofit/>
          </a:bodyPr>
          <a:lstStyle/>
          <a:p>
            <a:pPr marL="118745" indent="0">
              <a:buNone/>
            </a:pPr>
            <a:r>
              <a:rPr lang="en-US" sz="2000" b="1" u="sng" dirty="0">
                <a:latin typeface="Times New Roman" panose="02020603050405020304" pitchFamily="18" charset="0"/>
                <a:cs typeface="Times New Roman" panose="02020603050405020304" pitchFamily="18" charset="0"/>
              </a:rPr>
              <a:t>B. LSB Replacement Algorithm-</a:t>
            </a:r>
            <a:endParaRPr lang="en-US" sz="2000" b="1" u="sng"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 In this algorithm embed the each bit of the data in the least significant bits places of the original image. </a:t>
            </a:r>
            <a:endParaRPr lang="en-US" sz="2000" dirty="0">
              <a:latin typeface="Times New Roman" panose="02020603050405020304" pitchFamily="18" charset="0"/>
              <a:cs typeface="Times New Roman" panose="02020603050405020304" pitchFamily="18" charset="0"/>
            </a:endParaRPr>
          </a:p>
          <a:p>
            <a:pPr marL="118745" indent="0">
              <a:buNone/>
            </a:pPr>
            <a:r>
              <a:rPr lang="en-US" sz="2000" b="1" u="sng" dirty="0">
                <a:latin typeface="Times New Roman" panose="02020603050405020304" pitchFamily="18" charset="0"/>
                <a:cs typeface="Times New Roman" panose="02020603050405020304" pitchFamily="18" charset="0"/>
              </a:rPr>
              <a:t>Steps-</a:t>
            </a:r>
            <a:endParaRPr lang="en-US" sz="2000" b="1" u="sng" dirty="0">
              <a:latin typeface="Times New Roman" panose="02020603050405020304" pitchFamily="18" charset="0"/>
              <a:cs typeface="Times New Roman" panose="02020603050405020304" pitchFamily="18" charset="0"/>
            </a:endParaRPr>
          </a:p>
          <a:p>
            <a:pPr marL="118745" indent="0">
              <a:buNone/>
            </a:pPr>
            <a:r>
              <a:rPr lang="en-US" sz="2000" b="1"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The embedding of the data is performed choosing a subset of image pixels and substituting the least significant bit of each of the chosen pixels with embedding bits. </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.The extraction of the data is performed by extracting the least significant bit of each of the selected image pixels.</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If the extracted bits match the inserted bits, then the stored is detected. The extracted bits do not have to exactly match with the inserted bits.</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 correlation measure of both bit vectors can be calculated. If the correlation of extracted bits and inserted bits is above a certain threshold, then the extraction algorithm can decide that the data is detected.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a:br>
            <a:r>
              <a:rPr lang="en-IN" altLang="en-US" sz="4000">
                <a:latin typeface="Times New Roman" panose="02020603050405020304" pitchFamily="18" charset="0"/>
                <a:cs typeface="Times New Roman" panose="02020603050405020304" pitchFamily="18" charset="0"/>
              </a:rPr>
              <a:t>Details of Implemented Modules</a:t>
            </a:r>
            <a:endParaRPr lang="en-IN" alt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pPr marL="118745" indent="0">
              <a:buNone/>
            </a:pPr>
            <a:r>
              <a:rPr lang="en-US" sz="2000" b="1">
                <a:latin typeface="Times New Roman" panose="02020603050405020304" pitchFamily="18" charset="0"/>
                <a:cs typeface="Times New Roman" panose="02020603050405020304" pitchFamily="18" charset="0"/>
              </a:rPr>
              <a:t>Modules under Proposed System are:</a:t>
            </a: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118745" indent="0">
              <a:buNone/>
            </a:pPr>
            <a:endParaRPr lang="en-US" sz="2000">
              <a:latin typeface="Times New Roman" panose="02020603050405020304" pitchFamily="18" charset="0"/>
              <a:cs typeface="Times New Roman" panose="02020603050405020304" pitchFamily="18" charset="0"/>
            </a:endParaRPr>
          </a:p>
          <a:p>
            <a:pPr marL="118745" indent="0">
              <a:buNone/>
            </a:pPr>
            <a:r>
              <a:rPr lang="en-IN" altLang="en-US" sz="2000" b="1">
                <a:latin typeface="Times New Roman" panose="02020603050405020304" pitchFamily="18" charset="0"/>
                <a:cs typeface="Times New Roman" panose="02020603050405020304" pitchFamily="18" charset="0"/>
              </a:rPr>
              <a:t>Image Partition</a:t>
            </a:r>
            <a:r>
              <a:rPr lang="en-US" sz="2000" b="1">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a:p>
            <a:pPr marL="118745" indent="0">
              <a:buNone/>
            </a:pPr>
            <a:r>
              <a:rPr lang="en-IN" altLang="en-US" sz="2000">
                <a:latin typeface="Times New Roman" panose="02020603050405020304" pitchFamily="18" charset="0"/>
                <a:cs typeface="Times New Roman" panose="02020603050405020304" pitchFamily="18" charset="0"/>
              </a:rPr>
              <a:t>LSB algorithm is applied to empty the room for hiding the encrypted data</a:t>
            </a: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118745" indent="0">
              <a:buNone/>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118745" indent="0">
              <a:buNone/>
            </a:pPr>
            <a:r>
              <a:rPr lang="en-US" sz="2000" b="1">
                <a:latin typeface="Times New Roman" panose="02020603050405020304" pitchFamily="18" charset="0"/>
                <a:cs typeface="Times New Roman" panose="02020603050405020304" pitchFamily="18" charset="0"/>
              </a:rPr>
              <a:t>Data hiding in </a:t>
            </a:r>
            <a:r>
              <a:rPr lang="en-IN" altLang="en-US" sz="2000" b="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mage : </a:t>
            </a:r>
            <a:endParaRPr lang="en-US" sz="2000" b="1">
              <a:latin typeface="Times New Roman" panose="02020603050405020304" pitchFamily="18" charset="0"/>
              <a:cs typeface="Times New Roman" panose="02020603050405020304" pitchFamily="18" charset="0"/>
            </a:endParaRPr>
          </a:p>
          <a:p>
            <a:pPr marL="118745" indent="0">
              <a:buNone/>
            </a:pPr>
            <a:r>
              <a:rPr lang="en-US" sz="2000">
                <a:latin typeface="Times New Roman" panose="02020603050405020304" pitchFamily="18" charset="0"/>
                <a:cs typeface="Times New Roman" panose="02020603050405020304" pitchFamily="18" charset="0"/>
              </a:rPr>
              <a:t>We can embed some data into it , </a:t>
            </a:r>
            <a:r>
              <a:rPr lang="en-IN" altLang="en-US" sz="2000">
                <a:latin typeface="Times New Roman" panose="02020603050405020304" pitchFamily="18" charset="0"/>
                <a:cs typeface="Times New Roman" panose="02020603050405020304" pitchFamily="18" charset="0"/>
              </a:rPr>
              <a:t>without affecting</a:t>
            </a:r>
            <a:r>
              <a:rPr lang="en-US" sz="2000">
                <a:latin typeface="Times New Roman" panose="02020603050405020304" pitchFamily="18" charset="0"/>
                <a:cs typeface="Times New Roman" panose="02020603050405020304" pitchFamily="18" charset="0"/>
              </a:rPr>
              <a:t> the original  image. </a:t>
            </a:r>
            <a:endParaRPr lang="en-US" sz="2000">
              <a:latin typeface="Times New Roman" panose="02020603050405020304" pitchFamily="18" charset="0"/>
              <a:cs typeface="Times New Roman" panose="02020603050405020304" pitchFamily="18" charset="0"/>
            </a:endParaRPr>
          </a:p>
          <a:p>
            <a:pPr marL="118745" indent="0">
              <a:buNone/>
            </a:pPr>
            <a:endParaRPr lang="en-US" sz="2000">
              <a:latin typeface="Times New Roman" panose="02020603050405020304" pitchFamily="18" charset="0"/>
              <a:cs typeface="Times New Roman" panose="02020603050405020304" pitchFamily="18" charset="0"/>
            </a:endParaRPr>
          </a:p>
          <a:p>
            <a:pPr marL="118745" indent="0">
              <a:buNone/>
            </a:pPr>
            <a:r>
              <a:rPr lang="en-US" sz="2000" b="1">
                <a:latin typeface="Times New Roman" panose="02020603050405020304" pitchFamily="18" charset="0"/>
                <a:cs typeface="Times New Roman" panose="02020603050405020304" pitchFamily="18" charset="0"/>
              </a:rPr>
              <a:t>Data extraction and image recovery :</a:t>
            </a:r>
            <a:endParaRPr lang="en-US" sz="2000" b="1">
              <a:latin typeface="Times New Roman" panose="02020603050405020304" pitchFamily="18" charset="0"/>
              <a:cs typeface="Times New Roman" panose="02020603050405020304" pitchFamily="18" charset="0"/>
            </a:endParaRPr>
          </a:p>
          <a:p>
            <a:pPr marL="118745" indent="0">
              <a:buNone/>
            </a:pPr>
            <a:r>
              <a:rPr lang="en-US" sz="2000">
                <a:latin typeface="Times New Roman" panose="02020603050405020304" pitchFamily="18" charset="0"/>
                <a:cs typeface="Times New Roman" panose="02020603050405020304" pitchFamily="18" charset="0"/>
              </a:rPr>
              <a:t>The data can be recovered from the image  without the loss of the quality of image.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a:br>
            <a:r>
              <a:rPr lang="en-IN" altLang="en-US" sz="4000">
                <a:latin typeface="Times New Roman" panose="02020603050405020304" pitchFamily="18" charset="0"/>
                <a:cs typeface="Times New Roman" panose="02020603050405020304" pitchFamily="18" charset="0"/>
              </a:rPr>
              <a:t>Software/Hardware Requirements</a:t>
            </a:r>
            <a:endParaRPr lang="en-IN" alt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118745" indent="0">
              <a:buNone/>
            </a:pPr>
            <a:r>
              <a:rPr lang="en-US" sz="2000" b="1">
                <a:latin typeface="Times New Roman" panose="02020603050405020304" pitchFamily="18" charset="0"/>
                <a:cs typeface="Times New Roman" panose="02020603050405020304" pitchFamily="18" charset="0"/>
              </a:rPr>
              <a:t>Software and Hardware Requirements: </a:t>
            </a:r>
            <a:endParaRPr lang="en-US" sz="2000" b="1">
              <a:latin typeface="Times New Roman" panose="02020603050405020304" pitchFamily="18" charset="0"/>
              <a:cs typeface="Times New Roman" panose="02020603050405020304" pitchFamily="18" charset="0"/>
            </a:endParaRPr>
          </a:p>
          <a:p>
            <a:pPr marL="118745" indent="0">
              <a:buNone/>
            </a:pP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1.Software – Sublime text editor.Python</a:t>
            </a:r>
            <a:endParaRPr lang="en-US" sz="2000">
              <a:latin typeface="Times New Roman" panose="02020603050405020304" pitchFamily="18" charset="0"/>
              <a:cs typeface="Times New Roman" panose="02020603050405020304" pitchFamily="18" charset="0"/>
            </a:endParaRPr>
          </a:p>
          <a:p>
            <a:pPr marL="118745" indent="0">
              <a:buNone/>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2.Hardware – Computer/Laptop </a:t>
            </a:r>
            <a:endParaRPr lang="en-US" sz="2000">
              <a:latin typeface="Times New Roman" panose="02020603050405020304" pitchFamily="18" charset="0"/>
              <a:cs typeface="Times New Roman" panose="02020603050405020304" pitchFamily="18" charset="0"/>
            </a:endParaRPr>
          </a:p>
          <a:p>
            <a:pPr marL="118745" indent="0">
              <a:buNone/>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3.Mechanism– Front end and Back end development with database and API</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000" dirty="0">
                <a:latin typeface="Times New Roman" panose="02020603050405020304" pitchFamily="18" charset="0"/>
                <a:cs typeface="Times New Roman" panose="02020603050405020304" pitchFamily="18" charset="0"/>
              </a:rPr>
              <a:t>Implementation plan </a:t>
            </a:r>
            <a:endParaRPr lang="en-US" sz="40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p:txBody>
          <a:bodyPr>
            <a:normAutofit/>
          </a:bodyPr>
          <a:lstStyle/>
          <a:p>
            <a:pPr marL="118745" indent="0">
              <a:buNone/>
            </a:pPr>
            <a:r>
              <a:rPr lang="en-US" sz="2000">
                <a:latin typeface="Times New Roman" panose="02020603050405020304" pitchFamily="18" charset="0"/>
                <a:cs typeface="Times New Roman" panose="02020603050405020304" pitchFamily="18" charset="0"/>
                <a:sym typeface="+mn-ea"/>
              </a:rPr>
              <a:t>The user can browse the image from the files.After browsing of the image,the user can redefine the  value of n , e, and d or they can go with the default value.After selection of n ,d, and e the user will  be prompted to enter the text and it will be converted into Ciphertext.The blocks of cipher text will  be printed.This is the process of encryption. </a:t>
            </a:r>
            <a:endParaRPr lang="en-US" sz="2000">
              <a:latin typeface="Times New Roman" panose="02020603050405020304" pitchFamily="18" charset="0"/>
              <a:cs typeface="Times New Roman" panose="02020603050405020304" pitchFamily="18" charset="0"/>
            </a:endParaRPr>
          </a:p>
          <a:p>
            <a:pPr marL="118745" indent="0">
              <a:buNone/>
            </a:pPr>
            <a:endParaRPr lang="en-US" sz="2000">
              <a:latin typeface="Times New Roman" panose="02020603050405020304" pitchFamily="18" charset="0"/>
              <a:cs typeface="Times New Roman" panose="02020603050405020304" pitchFamily="18" charset="0"/>
              <a:sym typeface="+mn-ea"/>
            </a:endParaRPr>
          </a:p>
          <a:p>
            <a:pPr marL="118745" indent="0">
              <a:buNone/>
            </a:pPr>
            <a:r>
              <a:rPr lang="en-US" sz="2000">
                <a:latin typeface="Times New Roman" panose="02020603050405020304" pitchFamily="18" charset="0"/>
                <a:cs typeface="Times New Roman" panose="02020603050405020304" pitchFamily="18" charset="0"/>
                <a:sym typeface="+mn-ea"/>
              </a:rPr>
              <a:t>For the process of Decryption the user can select the image which he or she wants to decrypt and  with the help of RSA algorithm the cipher text is decrypted and the text hidden is retrived</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2900" dirty="0"/>
            </a:br>
            <a:br>
              <a:rPr lang="en-IN" sz="2900" dirty="0"/>
            </a:br>
            <a:r>
              <a:rPr lang="en-IN" sz="4000" dirty="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pic>
        <p:nvPicPr>
          <p:cNvPr id="4" name="Content Placeholder 3" descr="Picture"/>
          <p:cNvPicPr>
            <a:picLocks noChangeAspect="1"/>
          </p:cNvPicPr>
          <p:nvPr>
            <p:ph idx="1"/>
          </p:nvPr>
        </p:nvPicPr>
        <p:blipFill>
          <a:blip r:embed="rId1"/>
          <a:stretch>
            <a:fillRect/>
          </a:stretch>
        </p:blipFill>
        <p:spPr>
          <a:xfrm>
            <a:off x="1276350" y="1434465"/>
            <a:ext cx="9535160" cy="5423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Result</a:t>
            </a:r>
            <a:endParaRPr lang="en-US" altLang="en-IN"/>
          </a:p>
        </p:txBody>
      </p:sp>
      <p:pic>
        <p:nvPicPr>
          <p:cNvPr id="4" name="Content Placeholder 3" descr="Picture1"/>
          <p:cNvPicPr>
            <a:picLocks noChangeAspect="1"/>
          </p:cNvPicPr>
          <p:nvPr>
            <p:ph idx="1"/>
          </p:nvPr>
        </p:nvPicPr>
        <p:blipFill>
          <a:blip r:embed="rId1"/>
          <a:stretch>
            <a:fillRect/>
          </a:stretch>
        </p:blipFill>
        <p:spPr>
          <a:xfrm>
            <a:off x="1155065" y="1525905"/>
            <a:ext cx="9576435" cy="5332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3200">
                <a:latin typeface="Times New Roman" panose="02020603050405020304" pitchFamily="18" charset="0"/>
                <a:cs typeface="Times New Roman" panose="02020603050405020304" pitchFamily="18" charset="0"/>
              </a:rPr>
              <a:t>Contents</a:t>
            </a:r>
            <a:endParaRPr lang="en-US" sz="32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09600" y="1832610"/>
          <a:ext cx="10972800" cy="4777740"/>
        </p:xfrm>
        <a:graphic>
          <a:graphicData uri="http://schemas.openxmlformats.org/drawingml/2006/table">
            <a:tbl>
              <a:tblPr firstRow="1">
                <a:tableStyleId>{5202B0CA-FC54-4496-8BCA-5EF66A818D29}</a:tableStyleId>
              </a:tblPr>
              <a:tblGrid>
                <a:gridCol w="1400810"/>
                <a:gridCol w="9571990"/>
              </a:tblGrid>
              <a:tr h="530860">
                <a:tc>
                  <a:txBody>
                    <a:bodyPr/>
                    <a:lstStyle/>
                    <a:p>
                      <a:pPr>
                        <a:buNone/>
                      </a:pPr>
                      <a:r>
                        <a:rPr lang="en-US" sz="2000">
                          <a:latin typeface="Times New Roman" panose="02020603050405020304" pitchFamily="18" charset="0"/>
                          <a:cs typeface="Times New Roman" panose="02020603050405020304" pitchFamily="18" charset="0"/>
                        </a:rPr>
                        <a:t>Sr.No</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Contents</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1</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Introduction</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2</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Literature Survey</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3</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Objective</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4</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Future Scope</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5 </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Proposed System</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6</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sym typeface="+mn-ea"/>
                        </a:rPr>
                        <a:t>Use Case Diagram</a:t>
                      </a:r>
                      <a:endParaRPr lang="en-IN" alt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7 </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sym typeface="+mn-ea"/>
                        </a:rPr>
                        <a:t>Methodologies/Techniques/Algorithms</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0860">
                <a:tc>
                  <a:txBody>
                    <a:bodyPr/>
                    <a:lstStyle/>
                    <a:p>
                      <a:pPr>
                        <a:buNone/>
                      </a:pPr>
                      <a:r>
                        <a:rPr lang="en-US" sz="2000">
                          <a:latin typeface="Times New Roman" panose="02020603050405020304" pitchFamily="18" charset="0"/>
                          <a:cs typeface="Times New Roman" panose="02020603050405020304" pitchFamily="18" charset="0"/>
                        </a:rPr>
                        <a:t>          8</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sym typeface="+mn-ea"/>
                        </a:rPr>
                        <a:t>Implementation Plan</a:t>
                      </a: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sym typeface="+mn-ea"/>
              </a:rPr>
              <a:t>Result</a:t>
            </a:r>
            <a:endParaRPr lang="en-IN"/>
          </a:p>
        </p:txBody>
      </p:sp>
      <p:pic>
        <p:nvPicPr>
          <p:cNvPr id="4" name="Content Placeholder 3" descr="Picture2"/>
          <p:cNvPicPr>
            <a:picLocks noChangeAspect="1"/>
          </p:cNvPicPr>
          <p:nvPr>
            <p:ph idx="1"/>
          </p:nvPr>
        </p:nvPicPr>
        <p:blipFill>
          <a:blip r:embed="rId1"/>
          <a:stretch>
            <a:fillRect/>
          </a:stretch>
        </p:blipFill>
        <p:spPr>
          <a:xfrm>
            <a:off x="1428750" y="1407795"/>
            <a:ext cx="9820275" cy="5368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608"/>
            <a:ext cx="10972800" cy="1252728"/>
          </a:xfrm>
        </p:spPr>
        <p:txBody>
          <a:bodyPr>
            <a:normAutofit fontScale="90000"/>
          </a:bodyPr>
          <a:lstStyle/>
          <a:p>
            <a:br>
              <a:rPr lang="en-IN" sz="2900">
                <a:latin typeface="Times New Roman" panose="02020603050405020304" pitchFamily="18" charset="0"/>
                <a:cs typeface="Times New Roman" panose="02020603050405020304" pitchFamily="18" charset="0"/>
              </a:rPr>
            </a:br>
            <a:br>
              <a:rPr lang="en-IN" sz="2900">
                <a:latin typeface="Times New Roman" panose="02020603050405020304" pitchFamily="18" charset="0"/>
                <a:cs typeface="Times New Roman" panose="02020603050405020304" pitchFamily="18" charset="0"/>
              </a:rPr>
            </a:br>
            <a:r>
              <a:rPr lang="en-IN" sz="4000">
                <a:latin typeface="Times New Roman" panose="02020603050405020304" pitchFamily="18" charset="0"/>
                <a:cs typeface="Times New Roman" panose="02020603050405020304" pitchFamily="18" charset="0"/>
              </a:rPr>
              <a:t>Results</a:t>
            </a:r>
            <a:endParaRPr lang="en-IN"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t>Now we can search and insert an image.</a:t>
            </a:r>
            <a:endParaRPr lang="en-IN" sz="2000" dirty="0"/>
          </a:p>
          <a:p>
            <a:endParaRPr lang="en-IN" sz="2000" dirty="0"/>
          </a:p>
          <a:p>
            <a:r>
              <a:rPr lang="en-US" altLang="en-IN" sz="2000" dirty="0"/>
              <a:t>The sender can easily trasfer the files using File Transfer protocol to the reciever. The Reciever will only get the decrypt file , and without knowledge of encryption process , it also provides security.</a:t>
            </a:r>
            <a:endParaRPr lang="en-US" altLang="en-IN" sz="2000" dirty="0"/>
          </a:p>
          <a:p>
            <a:endParaRPr lang="en-US" altLang="en-IN" sz="2000" dirty="0"/>
          </a:p>
          <a:p>
            <a:r>
              <a:rPr lang="en-US" altLang="en-IN" sz="2000" dirty="0"/>
              <a:t>Our future implementation is to store the credentials in an online database server , through which the ease of access and redefinition of public as well as private keys can be done easily.</a:t>
            </a:r>
            <a:endParaRPr lang="en-IN" sz="2000" dirty="0"/>
          </a:p>
          <a:p>
            <a:endParaRPr lang="en-IN" sz="2000" dirty="0"/>
          </a:p>
          <a:p>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 y="323384"/>
            <a:ext cx="11492089" cy="1761893"/>
          </a:xfrm>
        </p:spPr>
        <p:txBody>
          <a:bodyPr>
            <a:normAutofit/>
          </a:bodyPr>
          <a:lstStyle/>
          <a:p>
            <a:r>
              <a:rPr lang="en-IN"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118745" indent="0" algn="just">
              <a:buNone/>
            </a:pPr>
            <a:r>
              <a:rPr lang="en-IN" sz="1600" b="1" dirty="0">
                <a:latin typeface="Times New Roman" panose="02020603050405020304" pitchFamily="18" charset="0"/>
                <a:cs typeface="Times New Roman" panose="02020603050405020304" pitchFamily="18" charset="0"/>
              </a:rPr>
              <a:t>[1 ]     L. Luo, Z. Chen, M. Chen, X. Zeng and Z. Xiong, "Reversible Image Watermarking Using Interpolation                         	Technique," in IEEE Transactions on Information Forensics and Security, vol. 5, no. 1, pp. 187-193, March 2010.</a:t>
            </a:r>
            <a:endParaRPr lang="en-IN" sz="1600" b="1" dirty="0">
              <a:latin typeface="Times New Roman" panose="02020603050405020304" pitchFamily="18" charset="0"/>
              <a:cs typeface="Times New Roman" panose="02020603050405020304" pitchFamily="18" charset="0"/>
            </a:endParaRPr>
          </a:p>
          <a:p>
            <a:pPr marL="118745" indent="0" algn="just">
              <a:buNone/>
            </a:pPr>
            <a:endParaRPr lang="en-IN" sz="1600" b="1" dirty="0">
              <a:latin typeface="Times New Roman" panose="02020603050405020304" pitchFamily="18" charset="0"/>
              <a:cs typeface="Times New Roman" panose="02020603050405020304" pitchFamily="18" charset="0"/>
            </a:endParaRPr>
          </a:p>
          <a:p>
            <a:pPr marL="118745" indent="0" algn="just">
              <a:buNone/>
            </a:pPr>
            <a:endParaRPr lang="en-IN" sz="1600" b="1" dirty="0">
              <a:latin typeface="Times New Roman" panose="02020603050405020304" pitchFamily="18" charset="0"/>
              <a:cs typeface="Times New Roman" panose="02020603050405020304" pitchFamily="18" charset="0"/>
            </a:endParaRPr>
          </a:p>
          <a:p>
            <a:pPr marL="118745" indent="0" algn="just">
              <a:buNone/>
            </a:pPr>
            <a:r>
              <a:rPr lang="en-IN" sz="1600" b="1" dirty="0">
                <a:latin typeface="Times New Roman" panose="02020603050405020304" pitchFamily="18" charset="0"/>
                <a:cs typeface="Times New Roman" panose="02020603050405020304" pitchFamily="18" charset="0"/>
              </a:rPr>
              <a:t>[2]   X. Zhang, "Separable Reversible Data Hiding in Encrypted Image," in IEEE Transactions on Information 	Forensics and Security, vol. 7, no. 2, pp. 826-832, April 2012.</a:t>
            </a:r>
            <a:endParaRPr lang="en-IN" sz="1600" b="1" dirty="0">
              <a:latin typeface="Times New Roman" panose="02020603050405020304" pitchFamily="18" charset="0"/>
              <a:cs typeface="Times New Roman" panose="02020603050405020304" pitchFamily="18" charset="0"/>
            </a:endParaRPr>
          </a:p>
          <a:p>
            <a:pPr marL="118745" indent="0" algn="just">
              <a:buNone/>
            </a:pPr>
            <a:endParaRPr lang="en-IN" sz="1600" b="1" dirty="0">
              <a:latin typeface="Times New Roman" panose="02020603050405020304" pitchFamily="18" charset="0"/>
              <a:cs typeface="Times New Roman" panose="02020603050405020304" pitchFamily="18" charset="0"/>
            </a:endParaRPr>
          </a:p>
          <a:p>
            <a:pPr marL="118745" indent="0" algn="just">
              <a:buNone/>
            </a:pPr>
            <a:endParaRPr lang="en-US" altLang="en-IN" sz="1600" b="1" dirty="0">
              <a:latin typeface="Times New Roman" panose="02020603050405020304" pitchFamily="18" charset="0"/>
              <a:cs typeface="Times New Roman" panose="02020603050405020304" pitchFamily="18" charset="0"/>
            </a:endParaRPr>
          </a:p>
          <a:p>
            <a:pPr marL="118745" indent="0" algn="just">
              <a:buNone/>
            </a:pPr>
            <a:r>
              <a:rPr lang="en-US" altLang="en-IN" sz="1600" b="1" dirty="0">
                <a:latin typeface="Times New Roman" panose="02020603050405020304" pitchFamily="18" charset="0"/>
                <a:cs typeface="Times New Roman" panose="02020603050405020304" pitchFamily="18" charset="0"/>
              </a:rPr>
              <a:t> [3]    W. Zhang, B. Chen and N. Yu, "Improving Various Reversible Data Hiding Schemes Via Optimal Codes for Binary 	Covers," in IEEE Transactions on Image Processing, vol. 21, no. 6, pp. 2991-3003, June 2012.</a:t>
            </a:r>
            <a:endParaRPr lang="en-US" altLang="en-IN" sz="1600" b="1" dirty="0">
              <a:latin typeface="Times New Roman" panose="02020603050405020304" pitchFamily="18" charset="0"/>
              <a:cs typeface="Times New Roman" panose="02020603050405020304" pitchFamily="18" charset="0"/>
            </a:endParaRPr>
          </a:p>
          <a:p>
            <a:pPr marL="118745" indent="0" algn="just">
              <a:buNone/>
            </a:pPr>
            <a:endParaRPr lang="en-US" altLang="en-IN" sz="1600" b="1" dirty="0">
              <a:latin typeface="Times New Roman" panose="02020603050405020304" pitchFamily="18" charset="0"/>
              <a:cs typeface="Times New Roman" panose="02020603050405020304" pitchFamily="18" charset="0"/>
            </a:endParaRPr>
          </a:p>
          <a:p>
            <a:pPr marL="118745" indent="0" algn="just">
              <a:buNone/>
            </a:pPr>
            <a:endParaRPr lang="en-US" altLang="en-IN" sz="1600" b="1" dirty="0">
              <a:latin typeface="Times New Roman" panose="02020603050405020304" pitchFamily="18" charset="0"/>
              <a:cs typeface="Times New Roman" panose="02020603050405020304" pitchFamily="18" charset="0"/>
            </a:endParaRPr>
          </a:p>
          <a:p>
            <a:pPr marL="118745" indent="0" algn="just">
              <a:buNone/>
            </a:pPr>
            <a:r>
              <a:rPr lang="en-US" altLang="en-IN" sz="1600" b="1" dirty="0">
                <a:latin typeface="Times New Roman" panose="02020603050405020304" pitchFamily="18" charset="0"/>
                <a:cs typeface="Times New Roman" panose="02020603050405020304" pitchFamily="18" charset="0"/>
              </a:rPr>
              <a:t>[4]     K. Ma, W. Zhang, X. Zhao, N. Yu and F. Li, "Reversible Data Hiding in Encrypted Images by Reserving Room Before 	Encryption," in IEEE Transactions on Information Forensics and Security, vol. 8, no. 3, pp. 553-562, March 2013</a:t>
            </a:r>
            <a:endParaRPr lang="en-US" alt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55575"/>
            <a:ext cx="11398250" cy="1410335"/>
          </a:xfrm>
        </p:spPr>
        <p:txBody>
          <a:bodyPr>
            <a:normAutofit/>
          </a:bodyPr>
          <a:lstStyle/>
          <a:p>
            <a:br>
              <a:rPr lang="en-US"/>
            </a:br>
            <a:r>
              <a:rPr lang="en-US" sz="3200">
                <a:latin typeface="Times New Roman" panose="02020603050405020304" pitchFamily="18" charset="0"/>
                <a:cs typeface="Times New Roman" panose="02020603050405020304" pitchFamily="18" charset="0"/>
              </a:rPr>
              <a:t>Conclusion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As the result,the original quality is not detoriated unlike in the existing system.</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sender and the receiver are able to obtain the  image with same resolution and quality.</a:t>
            </a:r>
            <a:endParaRPr lang="en-US" sz="2400">
              <a:latin typeface="Times New Roman" panose="02020603050405020304" pitchFamily="18" charset="0"/>
              <a:cs typeface="Times New Roman" panose="02020603050405020304" pitchFamily="18" charset="0"/>
            </a:endParaRPr>
          </a:p>
          <a:p>
            <a:pPr marL="118745" indent="0">
              <a:buNone/>
            </a:pP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3200">
                <a:latin typeface="Times New Roman" panose="02020603050405020304" pitchFamily="18" charset="0"/>
                <a:cs typeface="Times New Roman" panose="02020603050405020304" pitchFamily="18" charset="0"/>
                <a:sym typeface="+mn-ea"/>
              </a:rPr>
              <a:t>Contents</a:t>
            </a:r>
            <a:endParaRPr lang="en-US" sz="3200">
              <a:latin typeface="Times New Roman" panose="02020603050405020304" pitchFamily="18" charset="0"/>
              <a:cs typeface="Times New Roman" panose="02020603050405020304" pitchFamily="18" charset="0"/>
              <a:sym typeface="+mn-ea"/>
            </a:endParaRPr>
          </a:p>
        </p:txBody>
      </p:sp>
      <p:graphicFrame>
        <p:nvGraphicFramePr>
          <p:cNvPr id="4" name="Content Placeholder 3"/>
          <p:cNvGraphicFramePr>
            <a:graphicFrameLocks noGrp="1"/>
          </p:cNvGraphicFramePr>
          <p:nvPr>
            <p:ph idx="1"/>
          </p:nvPr>
        </p:nvGraphicFramePr>
        <p:xfrm>
          <a:off x="609600" y="1775460"/>
          <a:ext cx="10972800" cy="1950720"/>
        </p:xfrm>
        <a:graphic>
          <a:graphicData uri="http://schemas.openxmlformats.org/drawingml/2006/table">
            <a:tbl>
              <a:tblPr firstRow="1">
                <a:tableStyleId>{5202B0CA-FC54-4496-8BCA-5EF66A818D29}</a:tableStyleId>
              </a:tblPr>
              <a:tblGrid>
                <a:gridCol w="1180465"/>
                <a:gridCol w="9792335"/>
              </a:tblGrid>
              <a:tr h="396240">
                <a:tc>
                  <a:txBody>
                    <a:bodyPr/>
                    <a:lstStyle/>
                    <a:p>
                      <a:pPr>
                        <a:buNone/>
                      </a:pPr>
                      <a:r>
                        <a:rPr lang="en-US" sz="2000">
                          <a:latin typeface="Times New Roman" panose="02020603050405020304" pitchFamily="18" charset="0"/>
                          <a:cs typeface="Times New Roman" panose="02020603050405020304" pitchFamily="18" charset="0"/>
                        </a:rPr>
                        <a:t>Sr.No</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Contents</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474980">
                <a:tc>
                  <a:txBody>
                    <a:bodyPr/>
                    <a:lstStyle/>
                    <a:p>
                      <a:pPr>
                        <a:buNone/>
                      </a:pPr>
                      <a:r>
                        <a:rPr lang="en-US" sz="2000">
                          <a:latin typeface="Times New Roman" panose="02020603050405020304" pitchFamily="18" charset="0"/>
                          <a:cs typeface="Times New Roman" panose="02020603050405020304" pitchFamily="18" charset="0"/>
                        </a:rPr>
                        <a:t>         9</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IN" altLang="en-US" sz="2000">
                          <a:latin typeface="Times New Roman" panose="02020603050405020304" pitchFamily="18" charset="0"/>
                          <a:cs typeface="Times New Roman" panose="02020603050405020304" pitchFamily="18" charset="0"/>
                        </a:rPr>
                        <a:t>Results</a:t>
                      </a:r>
                      <a:endParaRPr lang="en-IN" alt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446405">
                <a:tc>
                  <a:txBody>
                    <a:bodyPr/>
                    <a:lstStyle/>
                    <a:p>
                      <a:pPr>
                        <a:buNone/>
                      </a:pPr>
                      <a:r>
                        <a:rPr lang="en-US" sz="2000">
                          <a:latin typeface="Times New Roman" panose="02020603050405020304" pitchFamily="18" charset="0"/>
                          <a:cs typeface="Times New Roman" panose="02020603050405020304" pitchFamily="18" charset="0"/>
                        </a:rPr>
                        <a:t>        10</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References</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633095">
                <a:tc>
                  <a:txBody>
                    <a:bodyPr/>
                    <a:lstStyle/>
                    <a:p>
                      <a:pPr>
                        <a:buNone/>
                      </a:pPr>
                      <a:r>
                        <a:rPr lang="en-US" sz="2000">
                          <a:latin typeface="Times New Roman" panose="02020603050405020304" pitchFamily="18" charset="0"/>
                          <a:cs typeface="Times New Roman" panose="02020603050405020304" pitchFamily="18" charset="0"/>
                        </a:rPr>
                        <a:t>        11</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2000">
                          <a:latin typeface="Times New Roman" panose="02020603050405020304" pitchFamily="18" charset="0"/>
                          <a:cs typeface="Times New Roman" panose="02020603050405020304" pitchFamily="18" charset="0"/>
                        </a:rPr>
                        <a:t>Conclusion</a:t>
                      </a:r>
                      <a:endParaRPr lang="en-US" sz="200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5259"/>
            <a:ext cx="10972800" cy="1237786"/>
          </a:xfrm>
        </p:spPr>
        <p:txBody>
          <a:bodyPr/>
          <a:lstStyle/>
          <a:p>
            <a:r>
              <a:rPr lang="en-IN" sz="3200" dirty="0"/>
              <a:t>Introduction</a:t>
            </a:r>
            <a:endParaRPr lang="en-IN" sz="3200" dirty="0"/>
          </a:p>
        </p:txBody>
      </p:sp>
      <p:sp>
        <p:nvSpPr>
          <p:cNvPr id="3" name="Content Placeholder 2"/>
          <p:cNvSpPr>
            <a:spLocks noGrp="1"/>
          </p:cNvSpPr>
          <p:nvPr>
            <p:ph idx="1"/>
          </p:nvPr>
        </p:nvSpPr>
        <p:spPr>
          <a:xfrm>
            <a:off x="609600" y="2174488"/>
            <a:ext cx="10972800" cy="4226313"/>
          </a:xfrm>
        </p:spPr>
        <p:txBody>
          <a:bodyPr>
            <a:normAutofit/>
          </a:bodyPr>
          <a:lstStyle/>
          <a:p>
            <a:r>
              <a:rPr lang="en-US" sz="2000" dirty="0">
                <a:latin typeface="Times New Roman" panose="02020603050405020304" pitchFamily="18" charset="0"/>
                <a:cs typeface="Times New Roman" panose="02020603050405020304" pitchFamily="18" charset="0"/>
              </a:rPr>
              <a:t>Data Hiding  is the process to hide data (representing some information) into cover media. That is, the data hiding process links two sets of data, a set of the embedded data and another set of the cover media data. </a:t>
            </a: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Reversible data hiding (RDH) approach in image processing is an innovative technique, where the information related to original cover recovered in lossless approach.</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Reversible data hiding is always an interesting area of research for many researchers because of its excellent information recovering without any loss.</a:t>
            </a:r>
            <a:endParaRPr lang="en-US"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1444"/>
            <a:ext cx="10972800" cy="1438506"/>
          </a:xfrm>
        </p:spPr>
        <p:txBody>
          <a:bodyPr>
            <a:normAutofit/>
          </a:bodyPr>
          <a:lstStyle/>
          <a:p>
            <a:r>
              <a:rPr lang="en-IN" sz="3200" dirty="0"/>
              <a:t>Literature survey</a:t>
            </a:r>
            <a:endParaRPr lang="en-IN" sz="3200" dirty="0"/>
          </a:p>
        </p:txBody>
      </p:sp>
      <p:graphicFrame>
        <p:nvGraphicFramePr>
          <p:cNvPr id="4" name="Content Placeholder 3"/>
          <p:cNvGraphicFramePr>
            <a:graphicFrameLocks noGrp="1"/>
          </p:cNvGraphicFramePr>
          <p:nvPr>
            <p:ph idx="1"/>
          </p:nvPr>
        </p:nvGraphicFramePr>
        <p:xfrm>
          <a:off x="576146" y="1763674"/>
          <a:ext cx="11110331" cy="4893310"/>
        </p:xfrm>
        <a:graphic>
          <a:graphicData uri="http://schemas.openxmlformats.org/drawingml/2006/table">
            <a:tbl>
              <a:tblPr firstRow="1">
                <a:tableStyleId>{5202B0CA-FC54-4496-8BCA-5EF66A818D29}</a:tableStyleId>
              </a:tblPr>
              <a:tblGrid>
                <a:gridCol w="2221865"/>
                <a:gridCol w="2222267"/>
                <a:gridCol w="2221314"/>
                <a:gridCol w="2222819"/>
                <a:gridCol w="2222066"/>
              </a:tblGrid>
              <a:tr h="565150">
                <a:tc>
                  <a:txBody>
                    <a:bodyPr/>
                    <a:lstStyle/>
                    <a:p>
                      <a:r>
                        <a:rPr lang="en-IN" sz="1600" dirty="0"/>
                        <a:t>Paper</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a:t>Authors, year</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a:t>Technique Used</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a:t>Advantages</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a:t>Drawbacks</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253443">
                <a:tc>
                  <a:txBody>
                    <a:bodyPr/>
                    <a:lstStyle/>
                    <a:p>
                      <a:r>
                        <a:rPr lang="en-US" sz="1600" dirty="0"/>
                        <a:t>Reversible image watermarking using interpolation technique [1]L. Luo, Z. Chen, M. Chen, X. Zeng and Z. Xiong, "Reversible Image Watermarking Using Interpolation  Technique,"  March 2010.</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err="1"/>
                        <a:t>Lixin</a:t>
                      </a:r>
                      <a:r>
                        <a:rPr lang="en-IN" sz="1600" dirty="0"/>
                        <a:t> Luo, </a:t>
                      </a:r>
                      <a:r>
                        <a:rPr lang="en-IN" sz="1600" dirty="0" err="1"/>
                        <a:t>Zhenyong</a:t>
                      </a:r>
                      <a:r>
                        <a:rPr lang="en-IN" sz="1600" dirty="0"/>
                        <a:t> Chen, Ming Chen, Xiao Zeng, and Zhang </a:t>
                      </a:r>
                      <a:r>
                        <a:rPr lang="en-IN" sz="1600" dirty="0" err="1"/>
                        <a:t>Xiong</a:t>
                      </a:r>
                      <a:r>
                        <a:rPr lang="en-IN" sz="1600" dirty="0"/>
                        <a:t> .2010</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600" dirty="0"/>
                        <a:t>the interpolation-error, the difference between interpolation value and corresponding pixel value</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600" dirty="0"/>
                        <a:t>Can achieve better image quality.</a:t>
                      </a:r>
                      <a:endParaRPr lang="en-US" sz="1600" dirty="0"/>
                    </a:p>
                    <a:p>
                      <a:r>
                        <a:rPr lang="en-US" sz="1600" dirty="0"/>
                        <a:t>Cost</a:t>
                      </a:r>
                      <a:r>
                        <a:rPr lang="en-US" sz="1600" baseline="0" dirty="0"/>
                        <a:t> of computation is small</a:t>
                      </a:r>
                      <a:endParaRPr lang="en-US" sz="1600" baseline="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600" dirty="0"/>
                        <a:t>Any mistake in the calculation of interpolation will affect the secret information </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253443">
                <a:tc>
                  <a:txBody>
                    <a:bodyPr/>
                    <a:lstStyle/>
                    <a:p>
                      <a:r>
                        <a:rPr lang="en-US" sz="1600" dirty="0"/>
                        <a:t>“Separable reversible data hiding in encrypted image[2]X. Zhang, "Separable Reversible Data Hiding in Encrypted Image," April 2012.</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600" dirty="0"/>
                        <a:t>X. Zhang, 2012 </a:t>
                      </a:r>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600" dirty="0"/>
                        <a:t>image </a:t>
                      </a:r>
                      <a:r>
                        <a:rPr lang="en-US" sz="1600" dirty="0" err="1"/>
                        <a:t>encryption,data</a:t>
                      </a:r>
                      <a:r>
                        <a:rPr lang="en-US" sz="1600" dirty="0"/>
                        <a:t> embedding and </a:t>
                      </a:r>
                      <a:r>
                        <a:rPr lang="en-US" sz="1600" dirty="0" err="1"/>
                        <a:t>dataextraction</a:t>
                      </a:r>
                      <a:r>
                        <a:rPr lang="en-US" sz="1600" dirty="0"/>
                        <a:t>/image-recovery phases</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600" dirty="0"/>
                        <a:t>Simple Less computation </a:t>
                      </a:r>
                      <a:endParaRPr lang="en-IN" sz="1600" dirty="0"/>
                    </a:p>
                    <a:p>
                      <a:endParaRPr lang="en-IN"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600" dirty="0"/>
                        <a:t>Data compression is not efficient </a:t>
                      </a:r>
                      <a:endParaRPr lang="en-US" sz="16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7"/>
            <a:ext cx="10972800" cy="1773713"/>
          </a:xfrm>
        </p:spPr>
        <p:txBody>
          <a:bodyPr>
            <a:normAutofit/>
          </a:bodyPr>
          <a:lstStyle/>
          <a:p>
            <a:r>
              <a:rPr lang="en-US" sz="3200" dirty="0"/>
              <a:t>Literature survey</a:t>
            </a:r>
            <a:endParaRPr lang="en-US" sz="3200" dirty="0"/>
          </a:p>
        </p:txBody>
      </p:sp>
      <p:graphicFrame>
        <p:nvGraphicFramePr>
          <p:cNvPr id="4" name="Content Placeholder 3"/>
          <p:cNvGraphicFramePr>
            <a:graphicFrameLocks noGrp="1"/>
          </p:cNvGraphicFramePr>
          <p:nvPr>
            <p:ph idx="1"/>
          </p:nvPr>
        </p:nvGraphicFramePr>
        <p:xfrm>
          <a:off x="609322" y="1564997"/>
          <a:ext cx="10972800" cy="5223134"/>
        </p:xfrm>
        <a:graphic>
          <a:graphicData uri="http://schemas.openxmlformats.org/drawingml/2006/table">
            <a:tbl>
              <a:tblPr firstRow="1">
                <a:tableStyleId>{5202B0CA-FC54-4496-8BCA-5EF66A818D29}</a:tableStyleId>
              </a:tblPr>
              <a:tblGrid>
                <a:gridCol w="2194560"/>
                <a:gridCol w="2194560"/>
                <a:gridCol w="2194560"/>
                <a:gridCol w="2194560"/>
                <a:gridCol w="2194560"/>
              </a:tblGrid>
              <a:tr h="773054">
                <a:tc>
                  <a:txBody>
                    <a:bodyPr/>
                    <a:lstStyle/>
                    <a:p>
                      <a:r>
                        <a:rPr lang="en-IN" sz="1400" dirty="0"/>
                        <a:t>Paper</a:t>
                      </a: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400" dirty="0"/>
                        <a:t>Authors, year</a:t>
                      </a: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400" dirty="0"/>
                        <a:t>Technique Used</a:t>
                      </a: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400" dirty="0"/>
                        <a:t>Advantages</a:t>
                      </a: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IN" sz="1400" dirty="0"/>
                        <a:t>Drawbacks</a:t>
                      </a: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47679">
                <a:tc>
                  <a:txBody>
                    <a:bodyPr/>
                    <a:lstStyle/>
                    <a:p>
                      <a:r>
                        <a:rPr lang="en-US" sz="1400" dirty="0"/>
                        <a:t>Reversible Data Hiding in Encrypted Images by Reserving Room Before Encryption[4] K. Ma, W. Zhang, X. Zhao, N. Yu and F. Li, "Reversible Data Hiding in Encrypted Images by Reserving Room Before Encryption,"  March 2013</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400" dirty="0" err="1"/>
                        <a:t>Kede</a:t>
                      </a:r>
                      <a:r>
                        <a:rPr lang="en-US" sz="1400" dirty="0"/>
                        <a:t> Ma, </a:t>
                      </a:r>
                      <a:r>
                        <a:rPr lang="en-US" sz="1400" dirty="0" err="1"/>
                        <a:t>Weiming</a:t>
                      </a:r>
                      <a:r>
                        <a:rPr lang="en-US" sz="1400" dirty="0"/>
                        <a:t> Zhang, </a:t>
                      </a:r>
                      <a:r>
                        <a:rPr lang="en-US" sz="1400" dirty="0" err="1"/>
                        <a:t>Xianfeng</a:t>
                      </a:r>
                      <a:r>
                        <a:rPr lang="en-US" sz="1400" dirty="0"/>
                        <a:t> Zhao, Member, IEEE, </a:t>
                      </a:r>
                      <a:r>
                        <a:rPr lang="en-US" sz="1400" dirty="0" err="1"/>
                        <a:t>Nenghai</a:t>
                      </a:r>
                      <a:r>
                        <a:rPr lang="en-US" sz="1400" dirty="0"/>
                        <a:t> Yu, and </a:t>
                      </a:r>
                      <a:r>
                        <a:rPr lang="en-US" sz="1400" dirty="0" err="1"/>
                        <a:t>Fenghua</a:t>
                      </a:r>
                      <a:r>
                        <a:rPr lang="en-US" sz="1400" dirty="0"/>
                        <a:t> Li</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400" dirty="0"/>
                        <a:t>Traditional RDH method ,Histogram shifting.</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400" dirty="0"/>
                        <a:t> achieve real reversibility, separate data extraction</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400" dirty="0"/>
                        <a:t>Overflow/underflow occurs.</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47679">
                <a:tc>
                  <a:txBody>
                    <a:bodyPr/>
                    <a:lstStyle/>
                    <a:p>
                      <a:r>
                        <a:rPr lang="en-US" sz="1400" dirty="0"/>
                        <a:t>Improving various reversible data hiding schemes via optimal codes for binary covers[3]  W. Zhang, B. Chen and N. Yu, "Improving Various Reversible Data Hiding Schemes Via Optimal Codes for Binary Covers," June 2012.</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1400" dirty="0"/>
                        <a:t>W. Zhang, B. Chen, and N. Yu2012</a:t>
                      </a:r>
                      <a:endParaRPr lang="en-IN" sz="1400" dirty="0"/>
                    </a:p>
                    <a:p>
                      <a:pPr>
                        <a:buNone/>
                      </a:pPr>
                      <a:endParaRPr lang="en-IN"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1400" dirty="0"/>
                        <a:t>Decompression algorithm as the coding scheme for embedding data. </a:t>
                      </a:r>
                      <a:endParaRPr lang="en-US" sz="1400" dirty="0"/>
                    </a:p>
                    <a:p>
                      <a:pPr>
                        <a:buNone/>
                      </a:pP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sz="1400" dirty="0"/>
                        <a:t>proved to be optimal</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r>
                        <a:rPr lang="en-US" sz="1400" dirty="0"/>
                        <a:t>problem is whether there exists other more effective modifying methods or not.</a:t>
                      </a:r>
                      <a:endParaRPr lang="en-US" sz="14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7"/>
            <a:ext cx="10972800" cy="1807167"/>
          </a:xfrm>
        </p:spPr>
        <p:txBody>
          <a:bodyPr>
            <a:normAutofit/>
          </a:bodyPr>
          <a:lstStyle/>
          <a:p>
            <a:r>
              <a:rPr lang="en-IN" sz="3200"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 The proposed method can achieve real reversibility that is , data extraction and image recovery are free of any error.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Thus, the data hider can benefit from the extra space emptied out in previous stages to make data hiding process effortless.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Takes advantages of different techniques for plain images and achieve excellent performance without any loss of perfect secrecy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620"/>
            <a:ext cx="10972800" cy="1393902"/>
          </a:xfrm>
        </p:spPr>
        <p:txBody>
          <a:bodyPr>
            <a:normAutofit/>
          </a:bodyPr>
          <a:lstStyle/>
          <a:p>
            <a:r>
              <a:rPr lang="en-IN" sz="3200" dirty="0">
                <a:latin typeface="Times New Roman" panose="02020603050405020304" pitchFamily="18" charset="0"/>
                <a:cs typeface="Times New Roman" panose="02020603050405020304" pitchFamily="18" charset="0"/>
              </a:rPr>
              <a:t> Future Scope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Future  for higher embedding capacity ,the specific encryption algorithm &amp; specific decryption algorithm modules can be added to </a:t>
            </a:r>
            <a:r>
              <a:rPr lang="en-US" sz="2000">
                <a:latin typeface="Times New Roman" panose="02020603050405020304" pitchFamily="18" charset="0"/>
                <a:cs typeface="Times New Roman" panose="02020603050405020304" pitchFamily="18" charset="0"/>
              </a:rPr>
              <a:t>our system.</a:t>
            </a:r>
            <a:endParaRPr lang="en-US" sz="200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7" y="643467"/>
            <a:ext cx="10972800" cy="922754"/>
          </a:xfrm>
        </p:spPr>
        <p:txBody>
          <a:bodyPr>
            <a:noAutofit/>
          </a:bodyPr>
          <a:lstStyle/>
          <a:p>
            <a:r>
              <a:rPr lang="en-US" sz="3200" dirty="0">
                <a:latin typeface="Times New Roman" panose="02020603050405020304" pitchFamily="18" charset="0"/>
                <a:cs typeface="Times New Roman" panose="02020603050405020304" pitchFamily="18" charset="0"/>
              </a:rPr>
              <a:t>Proposed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our proposed system , we are going to use the below stated modules.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rPr>
              <a:t> Modules</a:t>
            </a:r>
            <a:endParaRPr lang="en-US" sz="2000" b="1" dirty="0">
              <a:latin typeface="Times New Roman" panose="02020603050405020304" pitchFamily="18" charset="0"/>
              <a:cs typeface="Times New Roman" panose="02020603050405020304" pitchFamily="18" charset="0"/>
            </a:endParaRPr>
          </a:p>
          <a:p>
            <a:pPr marL="118745" indent="0">
              <a:buNone/>
            </a:pPr>
            <a:r>
              <a:rPr lang="en-US" sz="2000" b="1" dirty="0">
                <a:latin typeface="Times New Roman" panose="02020603050405020304" pitchFamily="18" charset="0"/>
                <a:cs typeface="Times New Roman" panose="02020603050405020304" pitchFamily="18" charset="0"/>
              </a:rPr>
              <a:t>1.   Encrypted image generation</a:t>
            </a:r>
            <a:r>
              <a:rPr lang="en-US" sz="2000" dirty="0">
                <a:latin typeface="Times New Roman" panose="02020603050405020304" pitchFamily="18" charset="0"/>
                <a:cs typeface="Times New Roman" panose="02020603050405020304" pitchFamily="18" charset="0"/>
              </a:rPr>
              <a:t>-In this module , to construct the encrypted image , the first stage can 				be  divided into two steps:</a:t>
            </a:r>
            <a:endParaRPr lang="en-US" sz="2000" dirty="0">
              <a:latin typeface="Times New Roman" panose="02020603050405020304" pitchFamily="18" charset="0"/>
              <a:cs typeface="Times New Roman" panose="02020603050405020304" pitchFamily="18" charset="0"/>
            </a:endParaRPr>
          </a:p>
          <a:p>
            <a:pPr marL="575945" indent="-457200">
              <a:buAutoNum type="arabicPeriod"/>
            </a:pP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Image partition </a:t>
            </a:r>
            <a:r>
              <a:rPr lang="en-US" sz="2000" dirty="0">
                <a:latin typeface="Times New Roman" panose="02020603050405020304" pitchFamily="18" charset="0"/>
                <a:cs typeface="Times New Roman" panose="02020603050405020304" pitchFamily="18" charset="0"/>
              </a:rPr>
              <a:t>– The  goal  of image partition  here is to  reserve room before encryption by 			    using  standard RDH technique.</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Self reversible embedding</a:t>
            </a:r>
            <a:r>
              <a:rPr lang="en-US" sz="2000" dirty="0">
                <a:latin typeface="Times New Roman" panose="02020603050405020304" pitchFamily="18" charset="0"/>
                <a:cs typeface="Times New Roman" panose="02020603050405020304" pitchFamily="18" charset="0"/>
              </a:rPr>
              <a:t>- The goal of self reversible embedding is to embed the LSB-plains 				      of image by employing traditional RDH algorithm.</a:t>
            </a: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dirty="0">
              <a:latin typeface="Times New Roman" panose="02020603050405020304" pitchFamily="18" charset="0"/>
              <a:cs typeface="Times New Roman" panose="02020603050405020304" pitchFamily="18" charset="0"/>
            </a:endParaRPr>
          </a:p>
          <a:p>
            <a:pPr marL="118745" indent="0">
              <a:buNone/>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8631</Words>
  <Application>WPS Presentation</Application>
  <PresentationFormat>Widescreen</PresentationFormat>
  <Paragraphs>302</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Wingdings 2</vt:lpstr>
      <vt:lpstr>Wingdings</vt:lpstr>
      <vt:lpstr>Wingdings</vt:lpstr>
      <vt:lpstr>Arial</vt:lpstr>
      <vt:lpstr>Wingdings 3</vt:lpstr>
      <vt:lpstr>Symbol</vt:lpstr>
      <vt:lpstr>Wingdings 2</vt:lpstr>
      <vt:lpstr>Times New Roman</vt:lpstr>
      <vt:lpstr>Corbel</vt:lpstr>
      <vt:lpstr>Microsoft YaHei</vt:lpstr>
      <vt:lpstr>Arial Unicode MS</vt:lpstr>
      <vt:lpstr>Calibri</vt:lpstr>
      <vt:lpstr>Module</vt:lpstr>
      <vt:lpstr>Reversible Data Hiding In Encrypted Images By Reserving Room Before Encryption</vt:lpstr>
      <vt:lpstr> Contents</vt:lpstr>
      <vt:lpstr> Contents</vt:lpstr>
      <vt:lpstr>Introduction</vt:lpstr>
      <vt:lpstr>Literature survey</vt:lpstr>
      <vt:lpstr>Literature survey</vt:lpstr>
      <vt:lpstr>Objective</vt:lpstr>
      <vt:lpstr> Future Scope </vt:lpstr>
      <vt:lpstr>Proposed System</vt:lpstr>
      <vt:lpstr>  Proposed system</vt:lpstr>
      <vt:lpstr>  Use Case Diagram</vt:lpstr>
      <vt:lpstr> Methodology/Techniques/Algorithms</vt:lpstr>
      <vt:lpstr>  Methodology/Techniques/Algorithms 			</vt:lpstr>
      <vt:lpstr> Methodology/Techniques/Algorithms</vt:lpstr>
      <vt:lpstr> Details of Implemented Modules</vt:lpstr>
      <vt:lpstr> Software/Hardware Requirements</vt:lpstr>
      <vt:lpstr> Implementation plan </vt:lpstr>
      <vt:lpstr>  Results</vt:lpstr>
      <vt:lpstr>Result</vt:lpstr>
      <vt:lpstr>Result</vt:lpstr>
      <vt:lpstr>  Results</vt:lpstr>
      <vt:lpstr>References</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kamesh phegade</dc:creator>
  <cp:lastModifiedBy>sonia</cp:lastModifiedBy>
  <cp:revision>124</cp:revision>
  <dcterms:created xsi:type="dcterms:W3CDTF">2020-02-07T05:56:00Z</dcterms:created>
  <dcterms:modified xsi:type="dcterms:W3CDTF">2021-05-14T11:42:42Z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