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1" r:id="rId4"/>
    <p:sldId id="315" r:id="rId5"/>
    <p:sldId id="316" r:id="rId6"/>
    <p:sldId id="318" r:id="rId7"/>
    <p:sldId id="319" r:id="rId8"/>
    <p:sldId id="320" r:id="rId9"/>
    <p:sldId id="321" r:id="rId10"/>
    <p:sldId id="322" r:id="rId11"/>
    <p:sldId id="310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A270-C826-41AD-87A8-B51CA91DF525}" type="datetimeFigureOut">
              <a:rPr lang="id-ID" smtClean="0"/>
              <a:t>26/09/2019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FA3E6-7798-4412-A3AE-7A0D86E214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112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FA3E6-7798-4412-A3AE-7A0D86E214D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691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8623-CC62-443F-9C43-940180276236}" type="datetime1">
              <a:rPr lang="id-ID" smtClean="0"/>
              <a:t>26/09/2019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42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AE76-EC53-49D5-BFAF-017CB7155881}" type="datetime1">
              <a:rPr lang="id-ID" smtClean="0"/>
              <a:t>26/09/2019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88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00C7-ADB6-4D0C-A88D-DAFB5EF416CF}" type="datetime1">
              <a:rPr lang="id-ID" smtClean="0"/>
              <a:t>26/09/2019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9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DE3F-3D44-49E7-8772-AD84BB153FA7}" type="datetime1">
              <a:rPr lang="id-ID" smtClean="0"/>
              <a:t>26/09/2019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08806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91E6-AF8F-48D3-B377-3CF7095474EE}" type="datetime1">
              <a:rPr lang="id-ID" smtClean="0"/>
              <a:t>26/09/2019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986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8CDC-CD28-4EA0-9BF5-EBF243C0746F}" type="datetime1">
              <a:rPr lang="id-ID" smtClean="0"/>
              <a:t>26/09/2019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76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317-7F57-4908-AAB1-418128753650}" type="datetime1">
              <a:rPr lang="id-ID" smtClean="0"/>
              <a:t>26/09/2019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11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838-27CA-438F-BB0C-ECA086381C29}" type="datetime1">
              <a:rPr lang="id-ID" smtClean="0"/>
              <a:t>26/09/2019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0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FA8C-E4B3-4875-8562-110305205340}" type="datetime1">
              <a:rPr lang="id-ID" smtClean="0"/>
              <a:t>26/09/2019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9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D-B913-4E39-8D49-8630ADA7978E}" type="datetime1">
              <a:rPr lang="id-ID" smtClean="0"/>
              <a:t>26/09/2019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63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37BF-4F00-4A86-B68D-F0B0965F86AF}" type="datetime1">
              <a:rPr lang="id-ID" smtClean="0"/>
              <a:t>26/09/2019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335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474-5C40-4C05-8EBA-7A10629D9896}" type="datetime1">
              <a:rPr lang="id-ID" smtClean="0"/>
              <a:t>26/09/2019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D1C9-0EA1-4EBD-A21A-F7689F9B0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325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lang="id-ID" sz="4800" dirty="0"/>
              <a:t>Conditional, Loop and Function</a:t>
            </a:r>
            <a:br>
              <a:rPr lang="id-ID" sz="4800" dirty="0"/>
            </a:br>
            <a:r>
              <a:rPr lang="en-US" sz="4800" dirty="0"/>
              <a:t>R Programming </a:t>
            </a:r>
            <a:endParaRPr lang="id-ID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18" y="815003"/>
            <a:ext cx="1807363" cy="1807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52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AED4D7-459C-436C-B553-857DC272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4496" cy="3912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Generate data=rnorm(30,10,2).</a:t>
            </a:r>
          </a:p>
          <a:p>
            <a:pPr marL="514350" indent="-514350">
              <a:buFont typeface="+mj-lt"/>
              <a:buAutoNum type="arabicPeriod"/>
            </a:pPr>
            <a:r>
              <a:rPr lang="id-ID" altLang="id-ID" dirty="0"/>
              <a:t>Split </a:t>
            </a:r>
            <a:r>
              <a:rPr lang="en-US" altLang="id-ID" dirty="0"/>
              <a:t>data into 2 groups with conditions</a:t>
            </a:r>
            <a:r>
              <a:rPr lang="id-ID" altLang="id-ID" dirty="0"/>
              <a:t> less than 9 and more than equal to 9. (use conditional statement)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Calculate sum, mean, and standard deviations. (use looping)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Define x=c(1:30) and y=9.5*x+data. Then calculate descriptive statistics from y. (use function)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1AF669D-7F0F-4429-8AAC-A8BF3F44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5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11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96" y="847278"/>
            <a:ext cx="1920707" cy="19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6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2149" cy="39569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000" dirty="0"/>
              <a:t>Conditional/</a:t>
            </a:r>
            <a:r>
              <a:rPr lang="en-US" sz="3000" dirty="0"/>
              <a:t>If Statement</a:t>
            </a:r>
            <a:endParaRPr lang="id-ID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Looping Statement</a:t>
            </a:r>
            <a:endParaRPr lang="id-ID" sz="3000" dirty="0"/>
          </a:p>
          <a:p>
            <a:pPr marL="457200" indent="-457200">
              <a:buFont typeface="+mj-lt"/>
              <a:buAutoNum type="arabicPeriod"/>
            </a:pPr>
            <a:r>
              <a:rPr lang="id-ID" sz="3000" dirty="0"/>
              <a:t>Function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266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Conditional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3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440DB-E400-40B8-8ADB-4BB880BF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8"/>
            <a:ext cx="5893904" cy="2729950"/>
          </a:xfrm>
          <a:noFill/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#simple</a:t>
            </a:r>
            <a:r>
              <a:rPr lang="id-ID" dirty="0"/>
              <a:t> </a:t>
            </a:r>
            <a:r>
              <a:rPr lang="en-US" dirty="0"/>
              <a:t>if</a:t>
            </a:r>
            <a:endParaRPr lang="id-ID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x &lt;- 1 </a:t>
            </a:r>
            <a:endParaRPr lang="id-ID" sz="3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if (x==2)</a:t>
            </a:r>
            <a:r>
              <a:rPr lang="id-ID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{ print ("x=2")}</a:t>
            </a:r>
            <a:endParaRPr lang="id-ID" sz="3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if – else</a:t>
            </a:r>
            <a:endParaRPr lang="id-ID" dirty="0"/>
          </a:p>
          <a:p>
            <a:pPr marL="0" indent="0">
              <a:buNone/>
            </a:pPr>
            <a:r>
              <a:rPr lang="en-US" sz="3100" dirty="0">
                <a:solidFill>
                  <a:srgbClr val="0000FF"/>
                </a:solidFill>
                <a:latin typeface="Lucida Console" panose="020B0609040504020204" pitchFamily="49" charset="0"/>
              </a:rPr>
              <a:t>x &lt;- 1 </a:t>
            </a:r>
            <a:endParaRPr lang="id-ID" sz="3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FF"/>
                </a:solidFill>
                <a:latin typeface="Lucida Console" panose="020B0609040504020204" pitchFamily="49" charset="0"/>
              </a:rPr>
              <a:t>if (x==2) {print ("x = 2")} else {print ("x != 2")}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8B9A70-82F9-4904-8559-CCC5863D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7789"/>
              </p:ext>
            </p:extLst>
          </p:nvPr>
        </p:nvGraphicFramePr>
        <p:xfrm>
          <a:off x="7139606" y="1828798"/>
          <a:ext cx="5052394" cy="3720084"/>
        </p:xfrm>
        <a:graphic>
          <a:graphicData uri="http://schemas.openxmlformats.org/drawingml/2006/table">
            <a:tbl>
              <a:tblPr firstRow="1" firstCol="1" bandRow="1"/>
              <a:tblGrid>
                <a:gridCol w="21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Logical </a:t>
                      </a: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Function</a:t>
                      </a:r>
                      <a:endParaRPr lang="id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Meaning</a:t>
                      </a:r>
                      <a:endParaRPr lang="id-ID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smaller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smaller or equal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bigger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bigger or equal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unequal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logical equal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logical NOT ( unary )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logical AND ( vector )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logical OR ( vector )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&amp;&amp;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logical AND (no vector )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|| 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logical OR (no vector )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0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Looping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AED4D7-459C-436C-B553-857DC272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5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For Loop	:</a:t>
            </a:r>
          </a:p>
          <a:p>
            <a:pPr marL="0" indent="0">
              <a:buNone/>
            </a:pPr>
            <a:r>
              <a:rPr lang="en-US" dirty="0"/>
              <a:t>Used to iterate over a vector.</a:t>
            </a:r>
            <a:endParaRPr lang="id-ID" dirty="0"/>
          </a:p>
          <a:p>
            <a:pPr marL="514350" indent="-514350">
              <a:buFont typeface="+mj-lt"/>
              <a:buAutoNum type="arabicPeriod" startAt="2"/>
            </a:pPr>
            <a:r>
              <a:rPr lang="id-ID" dirty="0"/>
              <a:t>While Loop :</a:t>
            </a:r>
          </a:p>
          <a:p>
            <a:pPr marL="0" indent="0">
              <a:buNone/>
            </a:pPr>
            <a:r>
              <a:rPr lang="en-US" dirty="0"/>
              <a:t>Loop will execute a block of commands until the condition is no longer satisfied.</a:t>
            </a:r>
            <a:endParaRPr lang="id-ID" dirty="0"/>
          </a:p>
          <a:p>
            <a:pPr marL="514350" indent="-514350">
              <a:buFont typeface="+mj-lt"/>
              <a:buAutoNum type="arabicPeriod" startAt="3"/>
            </a:pPr>
            <a:r>
              <a:rPr lang="id-ID" dirty="0"/>
              <a:t>Repeat Until :</a:t>
            </a:r>
          </a:p>
          <a:p>
            <a:pPr marL="0" indent="0">
              <a:buNone/>
            </a:pPr>
            <a:r>
              <a:rPr lang="id-ID" dirty="0"/>
              <a:t>L</a:t>
            </a:r>
            <a:r>
              <a:rPr lang="en-US" dirty="0" err="1"/>
              <a:t>oop</a:t>
            </a:r>
            <a:r>
              <a:rPr lang="en-US" dirty="0"/>
              <a:t> will </a:t>
            </a:r>
            <a:r>
              <a:rPr lang="id-ID" dirty="0"/>
              <a:t>execute</a:t>
            </a:r>
            <a:r>
              <a:rPr lang="en-US" dirty="0"/>
              <a:t> a block of commands</a:t>
            </a:r>
            <a:r>
              <a:rPr lang="id-ID" dirty="0"/>
              <a:t> </a:t>
            </a:r>
            <a:r>
              <a:rPr lang="en-US" dirty="0"/>
              <a:t>when the condition is satisfied.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791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5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440DB-E400-40B8-8ADB-4BB880BF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98"/>
            <a:ext cx="7391399" cy="4892677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for (i in 1:4) { print(i) }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1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2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3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4</a:t>
            </a:r>
          </a:p>
          <a:p>
            <a:pPr marL="0" indent="0">
              <a:buNone/>
            </a:pPr>
            <a:endParaRPr lang="id-ID" dirty="0">
              <a:solidFill>
                <a:srgbClr val="000000"/>
              </a:solidFill>
              <a:latin typeface="TimesLTStd-Roman"/>
            </a:endParaRPr>
          </a:p>
          <a:p>
            <a:pPr marL="0" indent="0">
              <a:buNone/>
            </a:pPr>
            <a:r>
              <a:rPr lang="nn-NO" sz="2700" dirty="0">
                <a:solidFill>
                  <a:srgbClr val="0000FF"/>
                </a:solidFill>
                <a:latin typeface="Lucida Console" panose="020B0609040504020204" pitchFamily="49" charset="0"/>
              </a:rPr>
              <a:t>x &lt;- c(2,5,3,9) </a:t>
            </a:r>
            <a:endParaRPr lang="id-ID" sz="27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2700" dirty="0">
                <a:solidFill>
                  <a:srgbClr val="0000FF"/>
                </a:solidFill>
                <a:latin typeface="Lucida Console" panose="020B0609040504020204" pitchFamily="49" charset="0"/>
              </a:rPr>
              <a:t>for (val in x) {</a:t>
            </a:r>
            <a:r>
              <a:rPr lang="id-ID" sz="27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n-NO" sz="2700" dirty="0">
                <a:solidFill>
                  <a:srgbClr val="0000FF"/>
                </a:solidFill>
                <a:latin typeface="Lucida Console" panose="020B0609040504020204" pitchFamily="49" charset="0"/>
              </a:rPr>
              <a:t>print(val) }</a:t>
            </a:r>
            <a:r>
              <a:rPr lang="id-ID" sz="27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2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5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3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9</a:t>
            </a:r>
          </a:p>
          <a:p>
            <a:endParaRPr lang="id-ID" dirty="0">
              <a:solidFill>
                <a:srgbClr val="000000"/>
              </a:solidFill>
              <a:latin typeface="TimesLTStd-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a&lt;-numeric (20) # generate empty a of length 20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for (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in 1:20) { a[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]=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} # fill a with 1:20</a:t>
            </a: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 1  2  3  4  5  6  7  8  9 10 11 12 13 14 15 16 17 18 19 20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8A7C9-09E0-4D65-84DD-1C7DCE99A65A}"/>
              </a:ext>
            </a:extLst>
          </p:cNvPr>
          <p:cNvSpPr/>
          <p:nvPr/>
        </p:nvSpPr>
        <p:spPr>
          <a:xfrm>
            <a:off x="8385312" y="1809958"/>
            <a:ext cx="3697357" cy="292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Note: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for (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variable</a:t>
            </a:r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in 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first</a:t>
            </a:r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: 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last</a:t>
            </a:r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statement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id-ID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id-ID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for (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variable</a:t>
            </a:r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in 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sequence</a:t>
            </a:r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statement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5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6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440DB-E400-40B8-8ADB-4BB880BF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98"/>
            <a:ext cx="7391399" cy="4892677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i &lt;- 1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while (i &lt;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= 4</a:t>
            </a: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{ print(i)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i = i+1 }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1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2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3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4</a:t>
            </a:r>
          </a:p>
          <a:p>
            <a:pPr marL="0" indent="0">
              <a:buNone/>
            </a:pPr>
            <a:endParaRPr lang="id-ID" dirty="0">
              <a:solidFill>
                <a:srgbClr val="000000"/>
              </a:solidFill>
              <a:latin typeface="TimesLTStd-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a&lt;-numeric (20) # generate empty a of length 20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i &lt;- 1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while (i &lt;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= 20</a:t>
            </a: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{ a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[i]=i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Lucida Console" panose="020B0609040504020204" pitchFamily="49" charset="0"/>
              </a:rPr>
              <a:t>i = i+1 }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 1  2  3  4  5  6  7  8  9 10 11 12 13 14 15 16 17 18 19 20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8A7C9-09E0-4D65-84DD-1C7DCE99A65A}"/>
              </a:ext>
            </a:extLst>
          </p:cNvPr>
          <p:cNvSpPr/>
          <p:nvPr/>
        </p:nvSpPr>
        <p:spPr>
          <a:xfrm>
            <a:off x="8385312" y="1809959"/>
            <a:ext cx="3697357" cy="1325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Note: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while (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test_expression</a:t>
            </a:r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statement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3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7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440DB-E400-40B8-8ADB-4BB880BF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98"/>
            <a:ext cx="7391399" cy="4892677"/>
          </a:xfr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&lt;- 1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repeat {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print(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+1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 &gt;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){ break } }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1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2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3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4</a:t>
            </a:r>
          </a:p>
          <a:p>
            <a:pPr marL="0" indent="0">
              <a:buNone/>
            </a:pPr>
            <a:endParaRPr lang="id-ID" dirty="0">
              <a:solidFill>
                <a:srgbClr val="000000"/>
              </a:solidFill>
              <a:latin typeface="TimesLTStd-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a&lt;-numeric (20) # generate empty a of length 20</a:t>
            </a: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&lt;- 1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repeat {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a[i]=i</a:t>
            </a: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+1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i &gt;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20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){ break } }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Lucida Console" panose="020B0609040504020204" pitchFamily="49" charset="0"/>
              </a:rPr>
              <a:t>[1]  1  2  3  4  5  6  7  8  9 10 11 12 13 14 15 16 17 18 19 20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8A7C9-09E0-4D65-84DD-1C7DCE99A65A}"/>
              </a:ext>
            </a:extLst>
          </p:cNvPr>
          <p:cNvSpPr/>
          <p:nvPr/>
        </p:nvSpPr>
        <p:spPr>
          <a:xfrm>
            <a:off x="8385312" y="1809958"/>
            <a:ext cx="3697357" cy="1887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Note: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repeat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id-ID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statement</a:t>
            </a:r>
          </a:p>
          <a:p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id-ID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test_expression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id-ID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{ break }</a:t>
            </a:r>
            <a:endParaRPr lang="id-ID" sz="15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7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AED4D7-459C-436C-B553-857DC272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566"/>
          </a:xfrm>
        </p:spPr>
        <p:txBody>
          <a:bodyPr/>
          <a:lstStyle/>
          <a:p>
            <a:r>
              <a:rPr lang="en-US" dirty="0"/>
              <a:t>A function is a set of statements organized together to perform a specific task.</a:t>
            </a:r>
            <a:endParaRPr lang="id-ID" dirty="0"/>
          </a:p>
          <a:p>
            <a:r>
              <a:rPr lang="en-US" dirty="0"/>
              <a:t>Things to remember: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Assignment is done with keyword function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Avoid using names of existing functions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Useful to provide default values for arguments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24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AED4D7-459C-436C-B553-857DC272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9125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#Simple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Luas_lingkaran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&lt;- function(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{ a=</a:t>
            </a: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pi*r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^2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return(a) }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Lucida Console" panose="020B0609040504020204" pitchFamily="49" charset="0"/>
              </a:rPr>
              <a:t>Luas_lingkaran(5)</a:t>
            </a:r>
          </a:p>
          <a:p>
            <a:pPr marL="0" indent="0">
              <a:buNone/>
            </a:pP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 sz="2900" dirty="0"/>
              <a:t>#Multi input and return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Lucida Console" panose="020B0609040504020204" pitchFamily="49" charset="0"/>
              </a:rPr>
              <a:t>myfun &lt;- function (x, a)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Lucida Console" panose="020B0609040504020204" pitchFamily="49" charset="0"/>
              </a:rPr>
              <a:t>{ r1 &lt;- a* sin (x)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Lucida Console" panose="020B0609040504020204" pitchFamily="49" charset="0"/>
              </a:rPr>
              <a:t>r2 &lt;- a* cos (x)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Lucida Console" panose="020B0609040504020204" pitchFamily="49" charset="0"/>
              </a:rPr>
              <a:t>return ( list (r1 ,r2)) } 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Lucida Console" panose="020B0609040504020204" pitchFamily="49" charset="0"/>
              </a:rPr>
              <a:t>myfun(2,4)</a:t>
            </a:r>
            <a:endParaRPr lang="id-ID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4656D-61C0-4F43-82B8-98BF66B389F0}"/>
              </a:ext>
            </a:extLst>
          </p:cNvPr>
          <p:cNvSpPr/>
          <p:nvPr/>
        </p:nvSpPr>
        <p:spPr>
          <a:xfrm>
            <a:off x="8189844" y="1910833"/>
            <a:ext cx="3843131" cy="211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Note:</a:t>
            </a: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fun</a:t>
            </a:r>
            <a:r>
              <a:rPr 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function(</a:t>
            </a:r>
            <a:r>
              <a:rPr lang="en-US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arg1</a:t>
            </a:r>
            <a:r>
              <a:rPr 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arg2</a:t>
            </a:r>
            <a:r>
              <a:rPr 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, ...) </a:t>
            </a:r>
            <a:endParaRPr lang="id-ID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{ </a:t>
            </a:r>
            <a:endParaRPr lang="id-ID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en-US" sz="15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function_body</a:t>
            </a:r>
            <a:endParaRPr lang="id-ID" sz="15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} </a:t>
            </a:r>
            <a:endParaRPr lang="id-ID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fun(</a:t>
            </a:r>
            <a:r>
              <a:rPr lang="en-US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arg1</a:t>
            </a:r>
            <a:r>
              <a:rPr 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500" dirty="0">
                <a:solidFill>
                  <a:srgbClr val="FF0000"/>
                </a:solidFill>
                <a:latin typeface="Lucida Console" panose="020B0609040504020204" pitchFamily="49" charset="0"/>
              </a:rPr>
              <a:t>arg2</a:t>
            </a:r>
            <a:r>
              <a:rPr 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, ...</a:t>
            </a:r>
            <a:r>
              <a:rPr lang="id-ID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06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723</Words>
  <Application>Microsoft Office PowerPoint</Application>
  <PresentationFormat>Widescreen</PresentationFormat>
  <Paragraphs>164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Times New Roman</vt:lpstr>
      <vt:lpstr>TimesLTStd-Roman</vt:lpstr>
      <vt:lpstr>Office Theme</vt:lpstr>
      <vt:lpstr>Conditional, Loop and Function R Programming </vt:lpstr>
      <vt:lpstr>Outline</vt:lpstr>
      <vt:lpstr>Conditional Statement</vt:lpstr>
      <vt:lpstr>Looping</vt:lpstr>
      <vt:lpstr>For Loop</vt:lpstr>
      <vt:lpstr>While Loop</vt:lpstr>
      <vt:lpstr>While Loop</vt:lpstr>
      <vt:lpstr>Function</vt:lpstr>
      <vt:lpstr>Function</vt:lpstr>
      <vt:lpstr>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R Programming</dc:title>
  <dc:creator>Alfan</dc:creator>
  <cp:lastModifiedBy>SONI ADIYATMA(573207)</cp:lastModifiedBy>
  <cp:revision>75</cp:revision>
  <dcterms:created xsi:type="dcterms:W3CDTF">2017-07-09T10:06:50Z</dcterms:created>
  <dcterms:modified xsi:type="dcterms:W3CDTF">2019-09-26T16:04:30Z</dcterms:modified>
</cp:coreProperties>
</file>