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2508" embedTrueTypeFonts="1" saveSubsetFonts="1">
  <p:sldMasterIdLst>
    <p:sldMasterId id="2147483659" r:id="rId1"/>
    <p:sldMasterId id="2147483667" r:id="rId2"/>
    <p:sldMasterId id="2147483669" r:id="rId3"/>
  </p:sldMasterIdLst>
  <p:notesMasterIdLst>
    <p:notesMasterId r:id="rId25"/>
  </p:notesMasterIdLst>
  <p:handoutMasterIdLst>
    <p:handoutMasterId r:id="rId26"/>
  </p:handoutMasterIdLst>
  <p:sldIdLst>
    <p:sldId id="466" r:id="rId4"/>
    <p:sldId id="533" r:id="rId5"/>
    <p:sldId id="525" r:id="rId6"/>
    <p:sldId id="534" r:id="rId7"/>
    <p:sldId id="545" r:id="rId8"/>
    <p:sldId id="530" r:id="rId9"/>
    <p:sldId id="547" r:id="rId10"/>
    <p:sldId id="548" r:id="rId11"/>
    <p:sldId id="526" r:id="rId12"/>
    <p:sldId id="544" r:id="rId13"/>
    <p:sldId id="529" r:id="rId14"/>
    <p:sldId id="546" r:id="rId15"/>
    <p:sldId id="528" r:id="rId16"/>
    <p:sldId id="531" r:id="rId17"/>
    <p:sldId id="535" r:id="rId18"/>
    <p:sldId id="536" r:id="rId19"/>
    <p:sldId id="537" r:id="rId20"/>
    <p:sldId id="538" r:id="rId21"/>
    <p:sldId id="539" r:id="rId22"/>
    <p:sldId id="541" r:id="rId23"/>
    <p:sldId id="543" r:id="rId24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25000"/>
      </a:spcAft>
      <a:buClr>
        <a:schemeClr val="tx1"/>
      </a:buClr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25000"/>
      </a:spcAft>
      <a:buClr>
        <a:schemeClr val="tx1"/>
      </a:buClr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25000"/>
      </a:spcAft>
      <a:buClr>
        <a:schemeClr val="tx1"/>
      </a:buClr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25000"/>
      </a:spcAft>
      <a:buClr>
        <a:schemeClr val="tx1"/>
      </a:buClr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25000"/>
      </a:spcAft>
      <a:buClr>
        <a:schemeClr val="tx1"/>
      </a:buClr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10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0000"/>
    <a:srgbClr val="0000FF"/>
    <a:srgbClr val="3333FF"/>
    <a:srgbClr val="00CC00"/>
    <a:srgbClr val="5172B3"/>
    <a:srgbClr val="FDC382"/>
    <a:srgbClr val="D8A57E"/>
    <a:srgbClr val="F9F9F7"/>
    <a:srgbClr val="A0CED6"/>
    <a:srgbClr val="F0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01" autoAdjust="0"/>
    <p:restoredTop sz="93820" autoAdjust="0"/>
  </p:normalViewPr>
  <p:slideViewPr>
    <p:cSldViewPr snapToGrid="0">
      <p:cViewPr varScale="1">
        <p:scale>
          <a:sx n="96" d="100"/>
          <a:sy n="96" d="100"/>
        </p:scale>
        <p:origin x="-1216" y="-104"/>
      </p:cViewPr>
      <p:guideLst>
        <p:guide orient="horz" pos="2160"/>
        <p:guide pos="2880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11238"/>
    </p:cViewPr>
  </p:sorterViewPr>
  <p:notesViewPr>
    <p:cSldViewPr snapToGrid="0">
      <p:cViewPr varScale="1">
        <p:scale>
          <a:sx n="66" d="100"/>
          <a:sy n="66" d="100"/>
        </p:scale>
        <p:origin x="-2530" y="-86"/>
      </p:cViewPr>
      <p:guideLst>
        <p:guide orient="horz" pos="2910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9163" cy="46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>
            <a:lvl1pPr defTabSz="932310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650" y="0"/>
            <a:ext cx="3039163" cy="46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>
            <a:lvl1pPr algn="r" defTabSz="932310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70856"/>
            <a:ext cx="3039163" cy="46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b" anchorCtr="0" compatLnSpc="1">
            <a:prstTxWarp prst="textNoShape">
              <a:avLst/>
            </a:prstTxWarp>
          </a:bodyPr>
          <a:lstStyle>
            <a:lvl1pPr defTabSz="932310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650" y="8770856"/>
            <a:ext cx="3039163" cy="46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b" anchorCtr="0" compatLnSpc="1">
            <a:prstTxWarp prst="textNoShape">
              <a:avLst/>
            </a:prstTxWarp>
          </a:bodyPr>
          <a:lstStyle>
            <a:lvl1pPr algn="r" defTabSz="932310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9419150-1EE0-44A3-9A1E-F26FC68CD2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32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9163" cy="46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>
            <a:lvl1pPr defTabSz="932310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9650" y="0"/>
            <a:ext cx="3039163" cy="46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>
            <a:lvl1pPr algn="r" defTabSz="932310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3800" y="690563"/>
            <a:ext cx="4621213" cy="3465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835" y="4388606"/>
            <a:ext cx="5606732" cy="4156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770856"/>
            <a:ext cx="3039163" cy="46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b" anchorCtr="0" compatLnSpc="1">
            <a:prstTxWarp prst="textNoShape">
              <a:avLst/>
            </a:prstTxWarp>
          </a:bodyPr>
          <a:lstStyle>
            <a:lvl1pPr defTabSz="932310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9650" y="8770856"/>
            <a:ext cx="3039163" cy="46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b" anchorCtr="0" compatLnSpc="1">
            <a:prstTxWarp prst="textNoShape">
              <a:avLst/>
            </a:prstTxWarp>
          </a:bodyPr>
          <a:lstStyle>
            <a:lvl1pPr algn="r" defTabSz="932310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1DF2F37-19C4-414D-BE9C-D7E5732117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846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F2F37-19C4-414D-BE9C-D7E5732117F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47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3EA7F-8FCB-40D0-8BC5-C06BA93BC2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17B91-C02F-4109-9591-D451780F2E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4DE36-DDCB-49AD-93A9-F39441B28C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C28FA-73F5-4133-AC55-9F9EA20BD0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2DF94-4D9C-4299-8B87-4D48E23118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CE811-52CB-40E3-9B42-0D1AAE6CFB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762000"/>
            <a:ext cx="3810000" cy="209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762000"/>
            <a:ext cx="3810000" cy="209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DEF93-E622-4789-87EA-95C5E3354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15570-4202-4289-8415-2686B41A92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BDF21-737C-46B6-8B0D-732C91AA3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00259-B225-4B91-B6CF-53ED3609A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D83C6-2A0A-4990-9EF0-0C70C8BB2F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5461D-9CF8-4991-A43B-BB04C5F5F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172AF-2ECB-4BCB-AB47-FB413D4087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D158D-9AF7-4804-9206-790434EF0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247900" cy="2859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591300" cy="2859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78803D-167D-48C9-924A-98773971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0DFA1-148A-4D1C-A414-30E9181485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B9D2E-8DA2-4A45-82A9-24FA37AAA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313038" y="1540475"/>
            <a:ext cx="847673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495BF-8428-4A23-AE79-6AC10DEC15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04AC4-6667-4C80-A29B-9461BACAAC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3C6AF-9C3B-455E-A354-9E5166B254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13613-861A-4451-9449-2421BEEFB5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6FE5CF-2B13-4C16-B174-3DC78760B1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03654" y="2570205"/>
            <a:ext cx="847673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939F2-DD8A-4379-8198-2E05254AA3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58B97-6963-4697-B1D8-E1BB5FF2A6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403654" y="1812324"/>
            <a:ext cx="847673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F7C9A9-B8BE-4A07-999D-01C58D10F2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CCD9E-9E4B-45ED-A29B-0A32604B2B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E660E-F5D7-49E7-A578-2A34FED2D4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9243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341438"/>
            <a:ext cx="39243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89ADB-A81B-4B09-9C9E-A952840696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667FD-147D-41A5-B6A2-D5207DE81A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A382F-0B03-4E20-A100-6E4E3F2C34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EF75B-AD68-4E2F-9A44-5C2A4BB758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2C0DB-592F-453D-8AE8-143892E725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0EC9F-B511-4500-823D-C0C33717AD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44D0C73-73FE-46C0-AA2A-D6ECB73F89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41438"/>
            <a:ext cx="80010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3306" name="AutoShape 10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83307" name="AutoShape 11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7713" indent="-290513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–"/>
        <a:defRPr sz="2200" b="1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3pPr>
      <a:lvl4pPr marL="1662113" indent="-290513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A0CE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ChangeArrowheads="1"/>
          </p:cNvSpPr>
          <p:nvPr/>
        </p:nvSpPr>
        <p:spPr bwMode="auto">
          <a:xfrm flipV="1">
            <a:off x="0" y="0"/>
            <a:ext cx="9144000" cy="457200"/>
          </a:xfrm>
          <a:prstGeom prst="rect">
            <a:avLst/>
          </a:prstGeom>
          <a:solidFill>
            <a:srgbClr val="F9F9F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77571" name="Rectangle 3"/>
          <p:cNvSpPr>
            <a:spLocks noChangeArrowheads="1"/>
          </p:cNvSpPr>
          <p:nvPr/>
        </p:nvSpPr>
        <p:spPr bwMode="auto">
          <a:xfrm>
            <a:off x="0" y="457200"/>
            <a:ext cx="914400" cy="6400800"/>
          </a:xfrm>
          <a:prstGeom prst="rect">
            <a:avLst/>
          </a:prstGeom>
          <a:solidFill>
            <a:srgbClr val="F0F5F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77572" name="Line 4"/>
          <p:cNvSpPr>
            <a:spLocks noChangeShapeType="1"/>
          </p:cNvSpPr>
          <p:nvPr/>
        </p:nvSpPr>
        <p:spPr bwMode="auto">
          <a:xfrm flipH="1">
            <a:off x="0" y="457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762000"/>
            <a:ext cx="7772400" cy="209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775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09DC8DB-580C-44A8-BA08-83338DE115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6705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77576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F0F5F7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877577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F0F5F7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Font typeface="Times" pitchFamily="18" charset="0"/>
        <a:defRPr sz="2800" b="1" i="1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46075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Font typeface="Arial" charset="0"/>
        <a:buChar char="—"/>
        <a:defRPr sz="2200" b="1">
          <a:solidFill>
            <a:schemeClr val="tx1"/>
          </a:solidFill>
          <a:latin typeface="+mn-lt"/>
        </a:defRPr>
      </a:lvl2pPr>
      <a:lvl3pPr marL="3030538" indent="-117475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3pPr>
      <a:lvl4pPr marL="3373438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3716338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5pPr>
      <a:lvl6pPr marL="4173538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6pPr>
      <a:lvl7pPr marL="4630738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7pPr>
      <a:lvl8pPr marL="5087938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8pPr>
      <a:lvl9pPr marL="5545138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5943600" cy="117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245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9436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C96ED53-B3D7-43BE-BC88-99912D934B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624519" name="AutoShape 7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624520" name="AutoShape 8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3080" name="Picture 10" descr="Loyola loga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438900" y="228600"/>
            <a:ext cx="27051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2E97599-936C-49CD-BDFA-6B791776348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099" name="Slide Number Placeholder 3"/>
          <p:cNvSpPr txBox="1">
            <a:spLocks noGrp="1"/>
          </p:cNvSpPr>
          <p:nvPr/>
        </p:nvSpPr>
        <p:spPr bwMode="auto">
          <a:xfrm>
            <a:off x="59436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Aft>
                <a:spcPct val="0"/>
              </a:spcAft>
              <a:buClrTx/>
            </a:pPr>
            <a:fld id="{F61B0EB0-2D2E-4A81-B79C-979BCEF39FC1}" type="slidenum">
              <a:rPr lang="en-US" sz="1400">
                <a:solidFill>
                  <a:schemeClr val="tx1"/>
                </a:solidFill>
              </a:rPr>
              <a:pPr algn="r">
                <a:spcAft>
                  <a:spcPct val="0"/>
                </a:spcAft>
                <a:buClrTx/>
              </a:pPr>
              <a:t>1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-70338" y="675211"/>
            <a:ext cx="6734908" cy="1470025"/>
          </a:xfrm>
        </p:spPr>
        <p:txBody>
          <a:bodyPr/>
          <a:lstStyle/>
          <a:p>
            <a:pPr eaLnBrk="1" hangingPunct="1">
              <a:lnSpc>
                <a:spcPts val="5000"/>
              </a:lnSpc>
            </a:pPr>
            <a:r>
              <a:rPr lang="en-US" altLang="zh-CN" sz="4000" dirty="0"/>
              <a:t>Web services programming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Project Presentation</a:t>
            </a:r>
            <a:br>
              <a:rPr lang="en-US" sz="4000" dirty="0"/>
            </a:br>
            <a:r>
              <a:rPr lang="en-US" sz="4000" dirty="0"/>
              <a:t>--Ecommerce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669428" y="3648807"/>
            <a:ext cx="5065479" cy="2291862"/>
          </a:xfrm>
        </p:spPr>
        <p:txBody>
          <a:bodyPr/>
          <a:lstStyle/>
          <a:p>
            <a:pPr marL="1539875" lvl="2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dirty="0"/>
              <a:t>Jung-</a:t>
            </a:r>
            <a:r>
              <a:rPr lang="en-US" dirty="0" err="1"/>
              <a:t>ju</a:t>
            </a:r>
            <a:r>
              <a:rPr lang="en-US" dirty="0"/>
              <a:t>(Sonia) Lin</a:t>
            </a:r>
          </a:p>
          <a:p>
            <a:pPr marL="1539875" lvl="2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dirty="0"/>
              <a:t>Jianshi Yuan</a:t>
            </a:r>
          </a:p>
          <a:p>
            <a:pPr marL="1539875" lvl="2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dirty="0"/>
              <a:t>Ting Liu</a:t>
            </a:r>
          </a:p>
          <a:p>
            <a:pPr marL="1539875" lvl="2" indent="0">
              <a:lnSpc>
                <a:spcPct val="90000"/>
              </a:lnSpc>
              <a:spcBef>
                <a:spcPts val="600"/>
              </a:spcBef>
              <a:buNone/>
            </a:pPr>
            <a:endParaRPr lang="en-US" dirty="0"/>
          </a:p>
          <a:p>
            <a:pPr marL="1539875" lvl="2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dirty="0"/>
              <a:t>2016-12-06</a:t>
            </a:r>
          </a:p>
        </p:txBody>
      </p:sp>
    </p:spTree>
    <p:extLst>
      <p:ext uri="{BB962C8B-B14F-4D97-AF65-F5344CB8AC3E}">
        <p14:creationId xmlns:p14="http://schemas.microsoft.com/office/powerpoint/2010/main" val="845556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Project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747" y="2212823"/>
            <a:ext cx="4984633" cy="459650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8988" y="1874269"/>
            <a:ext cx="14418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dirty="0">
                <a:solidFill>
                  <a:srgbClr val="CC0000"/>
                </a:solidFill>
              </a:rPr>
              <a:t>UML Diagram</a:t>
            </a:r>
          </a:p>
        </p:txBody>
      </p:sp>
    </p:spTree>
    <p:extLst>
      <p:ext uri="{BB962C8B-B14F-4D97-AF65-F5344CB8AC3E}">
        <p14:creationId xmlns:p14="http://schemas.microsoft.com/office/powerpoint/2010/main" val="1715078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38DB9B1-C646-48CE-AFA6-93572B519D2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63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208" y="250254"/>
            <a:ext cx="6577584" cy="1173162"/>
          </a:xfrm>
        </p:spPr>
        <p:txBody>
          <a:bodyPr/>
          <a:lstStyle/>
          <a:p>
            <a:pPr eaLnBrk="1" hangingPunct="1"/>
            <a:r>
              <a:rPr lang="en-US" sz="3600" dirty="0"/>
              <a:t>Project Architecture</a:t>
            </a:r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4200" y="1722437"/>
            <a:ext cx="571420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3363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Project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43325" y="6248400"/>
            <a:ext cx="1208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Sample </a:t>
            </a:r>
            <a:r>
              <a:rPr lang="en-US" altLang="zh-CN" dirty="0" err="1">
                <a:solidFill>
                  <a:schemeClr val="tx1"/>
                </a:solidFill>
              </a:rPr>
              <a:t>ddl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719072"/>
            <a:ext cx="8686800" cy="54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spcBef>
                <a:spcPts val="0"/>
              </a:spcBef>
              <a:buClrTx/>
              <a:buFontTx/>
              <a:buNone/>
            </a:pPr>
            <a:r>
              <a:rPr lang="en-US" kern="0" dirty="0"/>
              <a:t>Database ER diagram</a:t>
            </a:r>
          </a:p>
          <a:p>
            <a:pPr marL="342900" lvl="1" indent="-342900" eaLnBrk="1" hangingPunct="1">
              <a:spcBef>
                <a:spcPts val="0"/>
              </a:spcBef>
              <a:buClrTx/>
              <a:buFontTx/>
              <a:buChar char="•"/>
            </a:pPr>
            <a:endParaRPr lang="en-US" kern="0" dirty="0">
              <a:solidFill>
                <a:srgbClr val="0000FF"/>
              </a:solidFill>
            </a:endParaRPr>
          </a:p>
          <a:p>
            <a:pPr marL="0" indent="0" eaLnBrk="1" hangingPunct="1">
              <a:spcBef>
                <a:spcPts val="0"/>
              </a:spcBef>
              <a:buClrTx/>
              <a:buFontTx/>
              <a:buNone/>
            </a:pPr>
            <a:endParaRPr lang="en-US" kern="0" dirty="0">
              <a:solidFill>
                <a:srgbClr val="CC0000"/>
              </a:solidFill>
            </a:endParaRPr>
          </a:p>
        </p:txBody>
      </p:sp>
      <p:pic>
        <p:nvPicPr>
          <p:cNvPr id="9" name="Picture 8" descr="Db-diagr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6" t="6000" r="8751"/>
          <a:stretch/>
        </p:blipFill>
        <p:spPr>
          <a:xfrm>
            <a:off x="1587500" y="2279288"/>
            <a:ext cx="5905500" cy="473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17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38DB9B1-C646-48CE-AFA6-93572B519D2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63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0254"/>
            <a:ext cx="5943600" cy="1173162"/>
          </a:xfrm>
        </p:spPr>
        <p:txBody>
          <a:bodyPr/>
          <a:lstStyle/>
          <a:p>
            <a:r>
              <a:rPr lang="en-US" sz="3600" dirty="0"/>
              <a:t>Project Architecture </a:t>
            </a:r>
          </a:p>
        </p:txBody>
      </p:sp>
      <p:pic>
        <p:nvPicPr>
          <p:cNvPr id="7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021" y="1600200"/>
            <a:ext cx="561995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20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38DB9B1-C646-48CE-AFA6-93572B519D2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63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2672" y="250254"/>
            <a:ext cx="6772656" cy="1173162"/>
          </a:xfrm>
        </p:spPr>
        <p:txBody>
          <a:bodyPr/>
          <a:lstStyle/>
          <a:p>
            <a:r>
              <a:rPr lang="en-US" sz="3600" dirty="0"/>
              <a:t>Project Architecture </a:t>
            </a:r>
          </a:p>
        </p:txBody>
      </p:sp>
      <p:sp>
        <p:nvSpPr>
          <p:cNvPr id="263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072"/>
            <a:ext cx="4429125" cy="500253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dirty="0"/>
              <a:t>Server-side structure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</a:rPr>
              <a:t>                                                               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17" y="2219325"/>
            <a:ext cx="5455084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72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3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3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61975"/>
          </a:xfrm>
        </p:spPr>
        <p:txBody>
          <a:bodyPr/>
          <a:lstStyle/>
          <a:p>
            <a:r>
              <a:rPr lang="en-US" dirty="0"/>
              <a:t>Use JDBC to access database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2314575"/>
            <a:ext cx="5372100" cy="436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23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57225"/>
          </a:xfrm>
        </p:spPr>
        <p:txBody>
          <a:bodyPr/>
          <a:lstStyle/>
          <a:p>
            <a:r>
              <a:rPr lang="en-US" dirty="0"/>
              <a:t>Follow </a:t>
            </a:r>
            <a:r>
              <a:rPr lang="en-US" dirty="0" err="1"/>
              <a:t>ReST</a:t>
            </a:r>
            <a:r>
              <a:rPr lang="en-US" dirty="0"/>
              <a:t> design principles to CRUD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2900779"/>
            <a:ext cx="6082635" cy="19188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7225" y="2409825"/>
            <a:ext cx="2829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the GET method: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4972050"/>
            <a:ext cx="58578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66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5913" y="6438900"/>
            <a:ext cx="3476626" cy="333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Screenshot from postman of get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876914"/>
            <a:ext cx="6762750" cy="424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14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2828925"/>
            <a:ext cx="7829550" cy="2495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4375" y="1905000"/>
            <a:ext cx="2965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the POST method: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77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7549" y="4591050"/>
            <a:ext cx="2024063" cy="47625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Result in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457200" y="3829050"/>
            <a:ext cx="800100" cy="3810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686175" y="5248275"/>
            <a:ext cx="1628775" cy="714375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200400" y="4410075"/>
            <a:ext cx="2047875" cy="203835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5755"/>
            <a:ext cx="9144000" cy="98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2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1462"/>
          </a:xfrm>
        </p:spPr>
        <p:txBody>
          <a:bodyPr/>
          <a:lstStyle/>
          <a:p>
            <a:r>
              <a:rPr lang="en-US" dirty="0"/>
              <a:t>Project Overall Idea</a:t>
            </a:r>
          </a:p>
          <a:p>
            <a:r>
              <a:rPr lang="en-US" dirty="0"/>
              <a:t>Project Architecture 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Difficulties and Lessons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37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Difficulties and 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Didn’t know how to create a standard layered structure at the beginning, mixed domain layer and DAC layer </a:t>
            </a:r>
          </a:p>
          <a:p>
            <a:r>
              <a:rPr lang="en-US" sz="2800" dirty="0"/>
              <a:t>Know how to create it in class</a:t>
            </a:r>
          </a:p>
          <a:p>
            <a:r>
              <a:rPr lang="en-US" sz="2800" dirty="0"/>
              <a:t>Had difficulty to write a post commend and finally figure it out</a:t>
            </a:r>
          </a:p>
          <a:p>
            <a:r>
              <a:rPr lang="en-US" sz="2800" dirty="0"/>
              <a:t>The most important is to understand what </a:t>
            </a:r>
            <a:r>
              <a:rPr lang="en-US" sz="2800" dirty="0" err="1"/>
              <a:t>ReST</a:t>
            </a:r>
            <a:r>
              <a:rPr lang="en-US" sz="2800" dirty="0"/>
              <a:t> is, how it works and how to develop a </a:t>
            </a:r>
            <a:r>
              <a:rPr lang="en-US" sz="2800" dirty="0" err="1"/>
              <a:t>ReST</a:t>
            </a:r>
            <a:r>
              <a:rPr lang="en-US" sz="2800" dirty="0"/>
              <a:t> program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49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/>
              <a:t>                 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         </a:t>
            </a:r>
            <a:r>
              <a:rPr lang="en-US" sz="6600" i="1" dirty="0">
                <a:solidFill>
                  <a:srgbClr val="680000"/>
                </a:solidFill>
              </a:rPr>
              <a:t>THANK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1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38DB9B1-C646-48CE-AFA6-93572B519D2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63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0254"/>
            <a:ext cx="5943600" cy="1173162"/>
          </a:xfrm>
        </p:spPr>
        <p:txBody>
          <a:bodyPr/>
          <a:lstStyle/>
          <a:p>
            <a:pPr eaLnBrk="1" hangingPunct="1"/>
            <a:r>
              <a:rPr lang="en-US" sz="3600" dirty="0"/>
              <a:t>Project Overall Idea</a:t>
            </a:r>
          </a:p>
        </p:txBody>
      </p:sp>
      <p:sp>
        <p:nvSpPr>
          <p:cNvPr id="263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072"/>
            <a:ext cx="8686800" cy="4535424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dirty="0"/>
              <a:t>A online purchasing platform for customers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/>
              <a:t>		- Customer sign up and login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/>
              <a:t>                                - Search product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/>
              <a:t>		- Buy product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/>
              <a:t>		- Check order status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/>
              <a:t>		- Cancel order                           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dirty="0"/>
          </a:p>
          <a:p>
            <a:pPr eaLnBrk="1" hangingPunct="1">
              <a:spcBef>
                <a:spcPts val="0"/>
              </a:spcBef>
            </a:pPr>
            <a:r>
              <a:rPr lang="en-US" dirty="0"/>
              <a:t>Order/inventory management platform for partners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/>
              <a:t>		- Register and create profile of partners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/>
              <a:t>		- Add products in market place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/>
              <a:t>		- Get acknowledgement of order fulfillment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/>
              <a:t>		- Ship order</a:t>
            </a:r>
          </a:p>
          <a:p>
            <a:pPr eaLnBrk="1" hangingPunct="1">
              <a:spcBef>
                <a:spcPts val="0"/>
              </a:spcBef>
            </a:pPr>
            <a:endParaRPr lang="en-US" sz="16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solidFill>
                  <a:srgbClr val="CC0000"/>
                </a:solidFill>
              </a:rPr>
              <a:t>          </a:t>
            </a:r>
            <a:endParaRPr lang="en-US" sz="1800" dirty="0">
              <a:solidFill>
                <a:srgbClr val="CC0000"/>
              </a:solidFill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1800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335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337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3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3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3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3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3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3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3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33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33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Project Overall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36600"/>
          </a:xfrm>
        </p:spPr>
        <p:txBody>
          <a:bodyPr/>
          <a:lstStyle/>
          <a:p>
            <a:r>
              <a:rPr lang="en-US" dirty="0"/>
              <a:t>State diagram (customer)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162300" y="2324100"/>
            <a:ext cx="1676400" cy="1244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0400" y="2717800"/>
            <a:ext cx="1587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  <a:p>
            <a:r>
              <a:rPr lang="en-US" dirty="0"/>
              <a:t>(product listing)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35600" y="3403600"/>
            <a:ext cx="1279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Buy product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94300" y="2070100"/>
            <a:ext cx="1576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product</a:t>
            </a:r>
          </a:p>
        </p:txBody>
      </p:sp>
      <p:sp>
        <p:nvSpPr>
          <p:cNvPr id="23" name="Curved Left Arrow 22"/>
          <p:cNvSpPr/>
          <p:nvPr/>
        </p:nvSpPr>
        <p:spPr bwMode="auto">
          <a:xfrm>
            <a:off x="4838700" y="2349500"/>
            <a:ext cx="1727200" cy="584200"/>
          </a:xfrm>
          <a:prstGeom prst="curvedLeftArrow">
            <a:avLst>
              <a:gd name="adj1" fmla="val 12309"/>
              <a:gd name="adj2" fmla="val 50000"/>
              <a:gd name="adj3" fmla="val 25000"/>
            </a:avLst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24" name="Curved Left Arrow 23"/>
          <p:cNvSpPr/>
          <p:nvPr/>
        </p:nvSpPr>
        <p:spPr bwMode="auto">
          <a:xfrm>
            <a:off x="4851400" y="2984500"/>
            <a:ext cx="1727200" cy="584200"/>
          </a:xfrm>
          <a:prstGeom prst="curvedLeftArrow">
            <a:avLst>
              <a:gd name="adj1" fmla="val 12309"/>
              <a:gd name="adj2" fmla="val 50000"/>
              <a:gd name="adj3" fmla="val 25000"/>
            </a:avLst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 rot="2997391">
            <a:off x="3787626" y="3803259"/>
            <a:ext cx="1780753" cy="1092200"/>
          </a:xfrm>
          <a:prstGeom prst="rightArrow">
            <a:avLst>
              <a:gd name="adj1" fmla="val 10465"/>
              <a:gd name="adj2" fmla="val 32558"/>
            </a:avLst>
          </a:prstGeom>
          <a:solidFill>
            <a:srgbClr val="80808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90901" y="4711699"/>
            <a:ext cx="140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orders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308600" y="4572000"/>
            <a:ext cx="1676400" cy="1244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61000" y="5080000"/>
            <a:ext cx="129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listing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07300" y="5334000"/>
            <a:ext cx="135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Cancel order</a:t>
            </a:r>
          </a:p>
        </p:txBody>
      </p:sp>
      <p:sp>
        <p:nvSpPr>
          <p:cNvPr id="30" name="Curved Left Arrow 29"/>
          <p:cNvSpPr/>
          <p:nvPr/>
        </p:nvSpPr>
        <p:spPr bwMode="auto">
          <a:xfrm>
            <a:off x="7010400" y="4914900"/>
            <a:ext cx="1727200" cy="584200"/>
          </a:xfrm>
          <a:prstGeom prst="curvedLeftArrow">
            <a:avLst>
              <a:gd name="adj1" fmla="val 12309"/>
              <a:gd name="adj2" fmla="val 50000"/>
              <a:gd name="adj3" fmla="val 25000"/>
            </a:avLst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41300" y="2336800"/>
            <a:ext cx="1231900" cy="20701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3200" y="2527300"/>
            <a:ext cx="1371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  <a:p>
            <a:r>
              <a:rPr lang="en-US" dirty="0"/>
              <a:t>(product listing – minimal actions enabled)</a:t>
            </a:r>
          </a:p>
        </p:txBody>
      </p:sp>
      <p:sp>
        <p:nvSpPr>
          <p:cNvPr id="34" name="Right Arrow 33"/>
          <p:cNvSpPr/>
          <p:nvPr/>
        </p:nvSpPr>
        <p:spPr bwMode="auto">
          <a:xfrm>
            <a:off x="1527027" y="2355459"/>
            <a:ext cx="1597174" cy="1092200"/>
          </a:xfrm>
          <a:prstGeom prst="rightArrow">
            <a:avLst>
              <a:gd name="adj1" fmla="val 10465"/>
              <a:gd name="adj2" fmla="val 30232"/>
            </a:avLst>
          </a:prstGeom>
          <a:solidFill>
            <a:srgbClr val="80808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28801" y="2489199"/>
            <a:ext cx="743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 in</a:t>
            </a:r>
          </a:p>
        </p:txBody>
      </p:sp>
    </p:spTree>
    <p:extLst>
      <p:ext uri="{BB962C8B-B14F-4D97-AF65-F5344CB8AC3E}">
        <p14:creationId xmlns:p14="http://schemas.microsoft.com/office/powerpoint/2010/main" val="265377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Project Overall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36600"/>
          </a:xfrm>
        </p:spPr>
        <p:txBody>
          <a:bodyPr/>
          <a:lstStyle/>
          <a:p>
            <a:r>
              <a:rPr lang="en-US" dirty="0"/>
              <a:t>State diagram (partner)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162300" y="2324100"/>
            <a:ext cx="1676400" cy="1244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0400" y="2717800"/>
            <a:ext cx="1587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  <a:p>
            <a:r>
              <a:rPr lang="en-US" dirty="0"/>
              <a:t>(product listing)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35600" y="3403600"/>
            <a:ext cx="1291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product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94300" y="2070100"/>
            <a:ext cx="1576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product</a:t>
            </a:r>
          </a:p>
        </p:txBody>
      </p:sp>
      <p:sp>
        <p:nvSpPr>
          <p:cNvPr id="23" name="Curved Left Arrow 22"/>
          <p:cNvSpPr/>
          <p:nvPr/>
        </p:nvSpPr>
        <p:spPr bwMode="auto">
          <a:xfrm>
            <a:off x="4838700" y="2349500"/>
            <a:ext cx="1727200" cy="584200"/>
          </a:xfrm>
          <a:prstGeom prst="curvedLeftArrow">
            <a:avLst>
              <a:gd name="adj1" fmla="val 12309"/>
              <a:gd name="adj2" fmla="val 50000"/>
              <a:gd name="adj3" fmla="val 25000"/>
            </a:avLst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24" name="Curved Left Arrow 23"/>
          <p:cNvSpPr/>
          <p:nvPr/>
        </p:nvSpPr>
        <p:spPr bwMode="auto">
          <a:xfrm>
            <a:off x="4851400" y="2984500"/>
            <a:ext cx="1727200" cy="584200"/>
          </a:xfrm>
          <a:prstGeom prst="curvedLeftArrow">
            <a:avLst>
              <a:gd name="adj1" fmla="val 12309"/>
              <a:gd name="adj2" fmla="val 50000"/>
              <a:gd name="adj3" fmla="val 25000"/>
            </a:avLst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 rot="2997391">
            <a:off x="3787626" y="3803259"/>
            <a:ext cx="1780753" cy="1092200"/>
          </a:xfrm>
          <a:prstGeom prst="rightArrow">
            <a:avLst>
              <a:gd name="adj1" fmla="val 10465"/>
              <a:gd name="adj2" fmla="val 32558"/>
            </a:avLst>
          </a:prstGeom>
          <a:solidFill>
            <a:srgbClr val="80808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90901" y="4711699"/>
            <a:ext cx="140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orders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308600" y="4572000"/>
            <a:ext cx="1676400" cy="1244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61000" y="5080000"/>
            <a:ext cx="129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listing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07300" y="5334000"/>
            <a:ext cx="1131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Ship order</a:t>
            </a:r>
          </a:p>
        </p:txBody>
      </p:sp>
      <p:sp>
        <p:nvSpPr>
          <p:cNvPr id="30" name="Curved Left Arrow 29"/>
          <p:cNvSpPr/>
          <p:nvPr/>
        </p:nvSpPr>
        <p:spPr bwMode="auto">
          <a:xfrm>
            <a:off x="7010400" y="4914900"/>
            <a:ext cx="1727200" cy="584200"/>
          </a:xfrm>
          <a:prstGeom prst="curvedLeftArrow">
            <a:avLst>
              <a:gd name="adj1" fmla="val 12309"/>
              <a:gd name="adj2" fmla="val 50000"/>
              <a:gd name="adj3" fmla="val 25000"/>
            </a:avLst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41300" y="2336800"/>
            <a:ext cx="1231900" cy="20701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3200" y="2527300"/>
            <a:ext cx="1371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  <a:p>
            <a:r>
              <a:rPr lang="en-US" dirty="0"/>
              <a:t>(product listing – minimal actions enabled)</a:t>
            </a:r>
          </a:p>
        </p:txBody>
      </p:sp>
      <p:sp>
        <p:nvSpPr>
          <p:cNvPr id="34" name="Right Arrow 33"/>
          <p:cNvSpPr/>
          <p:nvPr/>
        </p:nvSpPr>
        <p:spPr bwMode="auto">
          <a:xfrm>
            <a:off x="1527027" y="2355459"/>
            <a:ext cx="1597174" cy="1092200"/>
          </a:xfrm>
          <a:prstGeom prst="rightArrow">
            <a:avLst>
              <a:gd name="adj1" fmla="val 10465"/>
              <a:gd name="adj2" fmla="val 30232"/>
            </a:avLst>
          </a:prstGeom>
          <a:solidFill>
            <a:srgbClr val="80808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28801" y="2489199"/>
            <a:ext cx="743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 in</a:t>
            </a:r>
          </a:p>
        </p:txBody>
      </p:sp>
    </p:spTree>
    <p:extLst>
      <p:ext uri="{BB962C8B-B14F-4D97-AF65-F5344CB8AC3E}">
        <p14:creationId xmlns:p14="http://schemas.microsoft.com/office/powerpoint/2010/main" val="3814470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38DB9B1-C646-48CE-AFA6-93572B519D2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63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2672" y="250254"/>
            <a:ext cx="6772656" cy="1173162"/>
          </a:xfrm>
        </p:spPr>
        <p:txBody>
          <a:bodyPr/>
          <a:lstStyle/>
          <a:p>
            <a:r>
              <a:rPr lang="en-US" sz="3600" dirty="0"/>
              <a:t>Project Architecture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775"/>
          </a:xfrm>
        </p:spPr>
        <p:txBody>
          <a:bodyPr/>
          <a:lstStyle/>
          <a:p>
            <a:r>
              <a:rPr lang="en-US" dirty="0"/>
              <a:t>Client-side structure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722" t="27138" r="70695" b="26360"/>
          <a:stretch/>
        </p:blipFill>
        <p:spPr>
          <a:xfrm>
            <a:off x="652014" y="2159000"/>
            <a:ext cx="3856486" cy="45593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850900" y="3771900"/>
            <a:ext cx="2603500" cy="8509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800100" y="5486400"/>
            <a:ext cx="1765300" cy="8509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63732" y="1600200"/>
            <a:ext cx="412306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MVC</a:t>
            </a:r>
          </a:p>
          <a:p>
            <a:r>
              <a:rPr lang="en-US" dirty="0" smtClean="0"/>
              <a:t>Order and product controllers to handle the business logic of the resource retrieval</a:t>
            </a:r>
          </a:p>
          <a:p>
            <a:r>
              <a:rPr lang="en-US" dirty="0" smtClean="0"/>
              <a:t>User model for authentication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294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Consumption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What operations to do locally </a:t>
            </a:r>
            <a:r>
              <a:rPr lang="en-US" sz="2400" dirty="0" err="1" smtClean="0"/>
              <a:t>vs</a:t>
            </a:r>
            <a:r>
              <a:rPr lang="en-US" sz="2400" dirty="0" smtClean="0"/>
              <a:t> remotely when listing resources</a:t>
            </a:r>
          </a:p>
          <a:p>
            <a:pPr lvl="1"/>
            <a:r>
              <a:rPr lang="en-US" sz="2400" dirty="0" smtClean="0"/>
              <a:t>a. get/search products, get orders: remote</a:t>
            </a:r>
          </a:p>
          <a:p>
            <a:pPr lvl="1"/>
            <a:r>
              <a:rPr lang="en-US" sz="2400" dirty="0" smtClean="0"/>
              <a:t>b. Sorting, filtering, and paginating the listing are done locally (that are potentially services that can be provided)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0315" t="26795" r="18445" b="49313"/>
          <a:stretch/>
        </p:blipFill>
        <p:spPr>
          <a:xfrm>
            <a:off x="542357" y="4114143"/>
            <a:ext cx="8416448" cy="245280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1336049" y="4484904"/>
            <a:ext cx="7553308" cy="38366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16482" y="4994508"/>
            <a:ext cx="7559646" cy="73399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2118" y="4418755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5779" y="5113577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075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972" y="1481132"/>
            <a:ext cx="8229600" cy="4525963"/>
          </a:xfrm>
        </p:spPr>
        <p:txBody>
          <a:bodyPr/>
          <a:lstStyle/>
          <a:p>
            <a:r>
              <a:rPr lang="en-US" sz="2000" dirty="0"/>
              <a:t>Handle success and exception</a:t>
            </a:r>
          </a:p>
          <a:p>
            <a:pPr lvl="1"/>
            <a:r>
              <a:rPr lang="en-US" sz="2000" dirty="0"/>
              <a:t>500 (or 5xx): Server’s fault</a:t>
            </a:r>
          </a:p>
          <a:p>
            <a:pPr lvl="1"/>
            <a:r>
              <a:rPr lang="en-US" sz="2000" dirty="0" smtClean="0"/>
              <a:t>400 </a:t>
            </a:r>
            <a:r>
              <a:rPr lang="en-US" sz="2000" dirty="0"/>
              <a:t>(or </a:t>
            </a:r>
            <a:r>
              <a:rPr lang="en-US" sz="2000" dirty="0" smtClean="0"/>
              <a:t>4xx)</a:t>
            </a:r>
            <a:r>
              <a:rPr lang="en-US" sz="2000" dirty="0"/>
              <a:t>: Client’s fault</a:t>
            </a:r>
          </a:p>
          <a:p>
            <a:pPr lvl="1"/>
            <a:r>
              <a:rPr lang="en-US" sz="2000" dirty="0"/>
              <a:t>200 (or 2xx): Success, even with no returned object (</a:t>
            </a:r>
            <a:r>
              <a:rPr lang="en-US" sz="2000" dirty="0" err="1"/>
              <a:t>searchProduct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example)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076" t="20050" r="3653" b="42448"/>
          <a:stretch/>
        </p:blipFill>
        <p:spPr>
          <a:xfrm>
            <a:off x="383618" y="3267762"/>
            <a:ext cx="8254403" cy="21432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33026" y="4193849"/>
            <a:ext cx="3990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Return empty array? No problem.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3148314" y="4577513"/>
            <a:ext cx="1031800" cy="423353"/>
          </a:xfrm>
          <a:prstGeom prst="straightConnector1">
            <a:avLst/>
          </a:prstGeom>
          <a:noFill/>
          <a:ln w="76200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43600" cy="1173162"/>
          </a:xfrm>
        </p:spPr>
        <p:txBody>
          <a:bodyPr/>
          <a:lstStyle/>
          <a:p>
            <a:r>
              <a:rPr lang="en-US" dirty="0" smtClean="0"/>
              <a:t>API Consumption Notes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30524" t="37919" r="14648" b="50506"/>
          <a:stretch/>
        </p:blipFill>
        <p:spPr>
          <a:xfrm>
            <a:off x="370389" y="5667317"/>
            <a:ext cx="8322401" cy="1098074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 bwMode="auto">
          <a:xfrm>
            <a:off x="1283137" y="5788141"/>
            <a:ext cx="1481559" cy="476071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2817609" y="4762730"/>
            <a:ext cx="2566272" cy="1018695"/>
          </a:xfrm>
          <a:prstGeom prst="straightConnector1">
            <a:avLst/>
          </a:prstGeom>
          <a:noFill/>
          <a:ln w="76200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864182" y="5854447"/>
            <a:ext cx="2437386" cy="40011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Client can handle it.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010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38DB9B1-C646-48CE-AFA6-93572B519D2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63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0254"/>
            <a:ext cx="5943600" cy="1173162"/>
          </a:xfrm>
        </p:spPr>
        <p:txBody>
          <a:bodyPr/>
          <a:lstStyle/>
          <a:p>
            <a:pPr eaLnBrk="1" hangingPunct="1"/>
            <a:r>
              <a:rPr lang="en-US" sz="3600" dirty="0"/>
              <a:t>Project Architecture</a:t>
            </a:r>
          </a:p>
        </p:txBody>
      </p:sp>
      <p:sp>
        <p:nvSpPr>
          <p:cNvPr id="263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072"/>
            <a:ext cx="8062546" cy="4535424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endParaRPr lang="en-US" dirty="0">
              <a:solidFill>
                <a:srgbClr val="CC0000"/>
              </a:solidFill>
            </a:endParaRPr>
          </a:p>
          <a:p>
            <a:pPr eaLnBrk="1" hangingPunct="1">
              <a:spcBef>
                <a:spcPts val="0"/>
              </a:spcBef>
            </a:pPr>
            <a:endParaRPr lang="en-US" dirty="0">
              <a:solidFill>
                <a:srgbClr val="CC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61" y="2114549"/>
            <a:ext cx="5833489" cy="357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88869"/>
      </p:ext>
    </p:extLst>
  </p:cSld>
  <p:clrMapOvr>
    <a:masterClrMapping/>
  </p:clrMapOvr>
</p:sld>
</file>

<file path=ppt/theme/theme1.xml><?xml version="1.0" encoding="utf-8"?>
<a:theme xmlns:a="http://schemas.openxmlformats.org/drawingml/2006/main" name="Paragraphs">
  <a:themeElements>
    <a:clrScheme name="Paragraph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Paragraph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Quotes">
  <a:themeElements>
    <a:clrScheme name="1_Quot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Quote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1_Quot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uot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uot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uot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uot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uot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Quot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Quot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Quot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Quot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Quot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Quot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OMP300Style">
  <a:themeElements>
    <a:clrScheme name="COMP300Sty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MP300Sty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COMP300Sty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300Sty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300Sty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300Sty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300Sty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300Sty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300Sty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300Sty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300Sty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300Sty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300Sty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300Sty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Deitel_HTP_Alpha</Template>
  <TotalTime>46625</TotalTime>
  <Words>384</Words>
  <Application>Microsoft Macintosh PowerPoint</Application>
  <PresentationFormat>On-screen Show (4:3)</PresentationFormat>
  <Paragraphs>125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Paragraphs</vt:lpstr>
      <vt:lpstr>1_Quotes</vt:lpstr>
      <vt:lpstr>COMP300Style</vt:lpstr>
      <vt:lpstr>Web services programming Project Presentation --Ecommerce</vt:lpstr>
      <vt:lpstr>Agenda</vt:lpstr>
      <vt:lpstr>Project Overall Idea</vt:lpstr>
      <vt:lpstr>Project Overall Idea</vt:lpstr>
      <vt:lpstr>Project Overall Idea</vt:lpstr>
      <vt:lpstr>Project Architecture </vt:lpstr>
      <vt:lpstr>API Consumption Notes</vt:lpstr>
      <vt:lpstr>API Consumption Notes</vt:lpstr>
      <vt:lpstr>Project Architecture</vt:lpstr>
      <vt:lpstr>Project Architecture</vt:lpstr>
      <vt:lpstr>Project Architecture</vt:lpstr>
      <vt:lpstr>Project Architecture</vt:lpstr>
      <vt:lpstr>Project Architecture </vt:lpstr>
      <vt:lpstr>Project Architecture </vt:lpstr>
      <vt:lpstr>Implementation</vt:lpstr>
      <vt:lpstr>Implementation</vt:lpstr>
      <vt:lpstr>Implementation</vt:lpstr>
      <vt:lpstr>Implementation</vt:lpstr>
      <vt:lpstr>Implementation</vt:lpstr>
      <vt:lpstr>Difficulties and Lessons</vt:lpstr>
      <vt:lpstr>PowerPoint Presentation</vt:lpstr>
    </vt:vector>
  </TitlesOfParts>
  <Company>Pearson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PT</dc:creator>
  <cp:lastModifiedBy>Sonia Lin</cp:lastModifiedBy>
  <cp:revision>1238</cp:revision>
  <cp:lastPrinted>2012-06-02T18:49:41Z</cp:lastPrinted>
  <dcterms:created xsi:type="dcterms:W3CDTF">2004-06-18T18:26:58Z</dcterms:created>
  <dcterms:modified xsi:type="dcterms:W3CDTF">2016-12-06T21:06:56Z</dcterms:modified>
  <cp:category>Temlpate v. 07-27-04</cp:category>
</cp:coreProperties>
</file>