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7" r:id="rId2"/>
    <p:sldMasterId id="2147483669" r:id="rId3"/>
  </p:sldMasterIdLst>
  <p:notesMasterIdLst>
    <p:notesMasterId r:id="rId23"/>
  </p:notesMasterIdLst>
  <p:handoutMasterIdLst>
    <p:handoutMasterId r:id="rId24"/>
  </p:handoutMasterIdLst>
  <p:sldIdLst>
    <p:sldId id="466" r:id="rId4"/>
    <p:sldId id="533" r:id="rId5"/>
    <p:sldId id="525" r:id="rId6"/>
    <p:sldId id="534" r:id="rId7"/>
    <p:sldId id="545" r:id="rId8"/>
    <p:sldId id="530" r:id="rId9"/>
    <p:sldId id="526" r:id="rId10"/>
    <p:sldId id="544" r:id="rId11"/>
    <p:sldId id="529" r:id="rId12"/>
    <p:sldId id="546" r:id="rId13"/>
    <p:sldId id="528" r:id="rId14"/>
    <p:sldId id="531" r:id="rId15"/>
    <p:sldId id="535" r:id="rId16"/>
    <p:sldId id="536" r:id="rId17"/>
    <p:sldId id="537" r:id="rId18"/>
    <p:sldId id="538" r:id="rId19"/>
    <p:sldId id="539" r:id="rId20"/>
    <p:sldId id="541" r:id="rId21"/>
    <p:sldId id="543" r:id="rId2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25000"/>
      </a:spcAft>
      <a:buClr>
        <a:schemeClr val="tx1"/>
      </a:buClr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00"/>
    <a:srgbClr val="0000FF"/>
    <a:srgbClr val="3333FF"/>
    <a:srgbClr val="00CC00"/>
    <a:srgbClr val="5172B3"/>
    <a:srgbClr val="FDC382"/>
    <a:srgbClr val="D8A57E"/>
    <a:srgbClr val="F9F9F7"/>
    <a:srgbClr val="A0CED6"/>
    <a:srgbClr val="F0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93820" autoAdjust="0"/>
  </p:normalViewPr>
  <p:slideViewPr>
    <p:cSldViewPr snapToGrid="0">
      <p:cViewPr>
        <p:scale>
          <a:sx n="100" d="100"/>
          <a:sy n="100" d="100"/>
        </p:scale>
        <p:origin x="1536" y="276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11238"/>
    </p:cViewPr>
  </p:sorterViewPr>
  <p:notesViewPr>
    <p:cSldViewPr snapToGrid="0">
      <p:cViewPr varScale="1">
        <p:scale>
          <a:sx n="66" d="100"/>
          <a:sy n="66" d="100"/>
        </p:scale>
        <p:origin x="-2530" y="-86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419150-1EE0-44A3-9A1E-F26FC68CD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2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650" y="0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35" y="4388606"/>
            <a:ext cx="5606732" cy="415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650" y="8770856"/>
            <a:ext cx="3039163" cy="46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32310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1DF2F37-19C4-414D-BE9C-D7E573211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F2F37-19C4-414D-BE9C-D7E5732117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EA7F-8FCB-40D0-8BC5-C06BA93BC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17B91-C02F-4109-9591-D451780F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4DE36-DDCB-49AD-93A9-F39441B28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C28FA-73F5-4133-AC55-9F9EA20BD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DF94-4D9C-4299-8B87-4D48E2311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CE811-52CB-40E3-9B42-0D1AAE6C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EF93-E622-4789-87EA-95C5E3354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5570-4202-4289-8415-2686B41A9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DF21-737C-46B6-8B0D-732C91AA3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0259-B225-4B91-B6CF-53ED3609A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83C6-2A0A-4990-9EF0-0C70C8BB2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5461D-9CF8-4991-A43B-BB04C5F5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72AF-2ECB-4BCB-AB47-FB413D408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D158D-9AF7-4804-9206-790434E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803D-167D-48C9-924A-98773971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0DFA1-148A-4D1C-A414-30E91814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B9D2E-8DA2-4A45-82A9-24FA37AAA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3038" y="154047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495BF-8428-4A23-AE79-6AC10DEC1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04AC4-6667-4C80-A29B-9461BACAA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3C6AF-9C3B-455E-A354-9E5166B2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3613-861A-4451-9449-2421BEEFB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FE5CF-2B13-4C16-B174-3DC78760B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03654" y="2570205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939F2-DD8A-4379-8198-2E05254A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8B97-6963-4697-B1D8-E1BB5FF2A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03654" y="1812324"/>
            <a:ext cx="8476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C9A9-B8BE-4A07-999D-01C58D10F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CD9E-9E4B-45ED-A29B-0A32604B2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E660E-F5D7-49E7-A578-2A34FED2D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9ADB-A81B-4B09-9C9E-A95284069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667FD-147D-41A5-B6A2-D5207DE81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382F-0B03-4E20-A100-6E4E3F2C3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EF75B-AD68-4E2F-9A44-5C2A4BB75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2C0DB-592F-453D-8AE8-143892E72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0EC9F-B511-4500-823D-C0C33717A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D0C73-73FE-46C0-AA2A-D6ECB73F8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757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9DC8DB-580C-44A8-BA08-83338DE1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75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775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itchFamily="18" charset="0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charset="0"/>
        <a:buChar char="—"/>
        <a:defRPr sz="2200" b="1">
          <a:solidFill>
            <a:schemeClr val="tx1"/>
          </a:solidFill>
          <a:latin typeface="+mn-lt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5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07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79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138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5943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2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C96ED53-B3D7-43BE-BC88-99912D93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2451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2452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080" name="Picture 10" descr="Loyola log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38900" y="228600"/>
            <a:ext cx="2705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E97599-936C-49CD-BDFA-6B791776348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9" name="Slide Number Placeholder 3"/>
          <p:cNvSpPr txBox="1">
            <a:spLocks noGrp="1"/>
          </p:cNvSpPr>
          <p:nvPr/>
        </p:nvSpPr>
        <p:spPr bwMode="auto">
          <a:xfrm>
            <a:off x="5943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Aft>
                <a:spcPct val="0"/>
              </a:spcAft>
              <a:buClrTx/>
            </a:pPr>
            <a:fld id="{F61B0EB0-2D2E-4A81-B79C-979BCEF39FC1}" type="slidenum">
              <a:rPr lang="en-US" sz="1400">
                <a:solidFill>
                  <a:schemeClr val="tx1"/>
                </a:solidFill>
              </a:rPr>
              <a:pPr algn="r">
                <a:spcAft>
                  <a:spcPct val="0"/>
                </a:spcAft>
                <a:buClrTx/>
              </a:pPr>
              <a:t>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338" y="675211"/>
            <a:ext cx="6734908" cy="1470025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altLang="zh-CN" sz="4000" dirty="0"/>
              <a:t>Web services programming</a:t>
            </a:r>
            <a:br>
              <a:rPr lang="en-US" sz="4000" dirty="0"/>
            </a:br>
            <a:r>
              <a:rPr lang="en-US" sz="4000" dirty="0"/>
              <a:t>Project Presentation</a:t>
            </a:r>
            <a:br>
              <a:rPr lang="en-US" sz="4000" dirty="0"/>
            </a:br>
            <a:r>
              <a:rPr lang="en-US" sz="4000" dirty="0"/>
              <a:t>--Ecommerce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69428" y="3648807"/>
            <a:ext cx="5065479" cy="2291862"/>
          </a:xfrm>
        </p:spPr>
        <p:txBody>
          <a:bodyPr/>
          <a:lstStyle/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Jung-</a:t>
            </a:r>
            <a:r>
              <a:rPr lang="en-US" dirty="0" err="1"/>
              <a:t>ju</a:t>
            </a:r>
            <a:r>
              <a:rPr lang="en-US" dirty="0"/>
              <a:t>(Sonia) Lin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Jianshi Yuan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Ting Liu</a:t>
            </a:r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/>
          </a:p>
          <a:p>
            <a:pPr marL="1539875" lvl="2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/>
              <a:t>2016-12-06</a:t>
            </a:r>
          </a:p>
        </p:txBody>
      </p:sp>
    </p:spTree>
    <p:extLst>
      <p:ext uri="{BB962C8B-B14F-4D97-AF65-F5344CB8AC3E}">
        <p14:creationId xmlns:p14="http://schemas.microsoft.com/office/powerpoint/2010/main" val="84555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43325" y="6248400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Sample </a:t>
            </a:r>
            <a:r>
              <a:rPr lang="en-US" altLang="zh-CN" dirty="0" err="1">
                <a:solidFill>
                  <a:schemeClr val="tx1"/>
                </a:solidFill>
              </a:rPr>
              <a:t>ddl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21" y="1600200"/>
            <a:ext cx="561995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2114549"/>
            <a:ext cx="5833489" cy="357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4429125" cy="500253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Server-side structure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                           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17" y="2219325"/>
            <a:ext cx="5455084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975"/>
          </a:xfrm>
        </p:spPr>
        <p:txBody>
          <a:bodyPr/>
          <a:lstStyle/>
          <a:p>
            <a:r>
              <a:rPr lang="en-US" dirty="0"/>
              <a:t>Use JDBC to access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14575"/>
            <a:ext cx="5372100" cy="43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7225"/>
          </a:xfrm>
        </p:spPr>
        <p:txBody>
          <a:bodyPr/>
          <a:lstStyle/>
          <a:p>
            <a:r>
              <a:rPr lang="en-US" dirty="0"/>
              <a:t>Follow </a:t>
            </a:r>
            <a:r>
              <a:rPr lang="en-US" dirty="0" err="1"/>
              <a:t>ReST</a:t>
            </a:r>
            <a:r>
              <a:rPr lang="en-US" dirty="0"/>
              <a:t> design principles to CRUD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900779"/>
            <a:ext cx="6082635" cy="1918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7225" y="2409825"/>
            <a:ext cx="2829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GET method: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4972050"/>
            <a:ext cx="5857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913" y="6438900"/>
            <a:ext cx="3476626" cy="333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Screenshot from postman of get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76914"/>
            <a:ext cx="6762750" cy="42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828925"/>
            <a:ext cx="7829550" cy="2495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75" y="1905000"/>
            <a:ext cx="29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the POST method: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7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49" y="4591050"/>
            <a:ext cx="2024063" cy="4762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Result in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457200" y="3829050"/>
            <a:ext cx="8001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86175" y="5248275"/>
            <a:ext cx="1628775" cy="714375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4410075"/>
            <a:ext cx="2047875" cy="203835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Difficulties and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Didn’t know how to create a standard layered structure at the beginning, mixed domain layer and DAC layer </a:t>
            </a:r>
          </a:p>
          <a:p>
            <a:r>
              <a:rPr lang="en-US" sz="2800" dirty="0"/>
              <a:t>Know how to create it in class</a:t>
            </a:r>
          </a:p>
          <a:p>
            <a:r>
              <a:rPr lang="en-US" sz="2800" dirty="0"/>
              <a:t>Had difficulty to write a post commend and finally figure it out</a:t>
            </a:r>
          </a:p>
          <a:p>
            <a:r>
              <a:rPr lang="en-US" sz="2800" dirty="0"/>
              <a:t>The most important is to understand what </a:t>
            </a:r>
            <a:r>
              <a:rPr lang="en-US" sz="2800" dirty="0" err="1"/>
              <a:t>ReST</a:t>
            </a:r>
            <a:r>
              <a:rPr lang="en-US" sz="2800" dirty="0"/>
              <a:t> is, how it works and how to develop a </a:t>
            </a:r>
            <a:r>
              <a:rPr lang="en-US" sz="2800" dirty="0" err="1"/>
              <a:t>ReST</a:t>
            </a:r>
            <a:r>
              <a:rPr lang="en-US" sz="2800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                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</a:t>
            </a:r>
            <a:r>
              <a:rPr lang="en-US" sz="6600" i="1" dirty="0">
                <a:solidFill>
                  <a:srgbClr val="680000"/>
                </a:solidFill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1462"/>
          </a:xfrm>
        </p:spPr>
        <p:txBody>
          <a:bodyPr/>
          <a:lstStyle/>
          <a:p>
            <a:r>
              <a:rPr lang="en-US" dirty="0"/>
              <a:t>Project Overall Idea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Difficulties and Lessons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Overall Idea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/>
              <a:t>A online purchasing platform for customers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Customer sign up and login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                                - Search product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Buy product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Check order status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Cancel order                           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Order/inventory management platform for partners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Register and create profile of partners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Add products in market place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Get acknowledgement of order fulfillment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1600" dirty="0"/>
              <a:t>		- Ship order</a:t>
            </a:r>
          </a:p>
          <a:p>
            <a:pPr eaLnBrk="1" hangingPunct="1">
              <a:spcBef>
                <a:spcPts val="0"/>
              </a:spcBef>
            </a:pPr>
            <a:endParaRPr lang="en-US" sz="16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CC0000"/>
                </a:solidFill>
              </a:rPr>
              <a:t>          </a:t>
            </a:r>
            <a:endParaRPr lang="en-US" sz="1800" dirty="0">
              <a:solidFill>
                <a:srgbClr val="CC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3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3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3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3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3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3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(customer)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79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Buy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35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265377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Overall Idea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6600"/>
          </a:xfrm>
        </p:spPr>
        <p:txBody>
          <a:bodyPr/>
          <a:lstStyle/>
          <a:p>
            <a:r>
              <a:rPr lang="en-US" dirty="0"/>
              <a:t>State diagram (partner)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62300" y="23241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717800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5600" y="3403600"/>
            <a:ext cx="1291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300" y="2070100"/>
            <a:ext cx="157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product</a:t>
            </a:r>
          </a:p>
        </p:txBody>
      </p:sp>
      <p:sp>
        <p:nvSpPr>
          <p:cNvPr id="23" name="Curved Left Arrow 22"/>
          <p:cNvSpPr/>
          <p:nvPr/>
        </p:nvSpPr>
        <p:spPr bwMode="auto">
          <a:xfrm>
            <a:off x="4838700" y="2349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4" name="Curved Left Arrow 23"/>
          <p:cNvSpPr/>
          <p:nvPr/>
        </p:nvSpPr>
        <p:spPr bwMode="auto">
          <a:xfrm>
            <a:off x="4851400" y="29845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997391">
            <a:off x="3787626" y="3803259"/>
            <a:ext cx="1780753" cy="1092200"/>
          </a:xfrm>
          <a:prstGeom prst="rightArrow">
            <a:avLst>
              <a:gd name="adj1" fmla="val 10465"/>
              <a:gd name="adj2" fmla="val 32558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1" y="4711699"/>
            <a:ext cx="140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orders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308600" y="4572000"/>
            <a:ext cx="1676400" cy="1244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1000" y="5080000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listing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07300" y="5334000"/>
            <a:ext cx="113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Ship order</a:t>
            </a:r>
          </a:p>
        </p:txBody>
      </p:sp>
      <p:sp>
        <p:nvSpPr>
          <p:cNvPr id="30" name="Curved Left Arrow 29"/>
          <p:cNvSpPr/>
          <p:nvPr/>
        </p:nvSpPr>
        <p:spPr bwMode="auto">
          <a:xfrm>
            <a:off x="7010400" y="4914900"/>
            <a:ext cx="1727200" cy="584200"/>
          </a:xfrm>
          <a:prstGeom prst="curvedLeftArrow">
            <a:avLst>
              <a:gd name="adj1" fmla="val 12309"/>
              <a:gd name="adj2" fmla="val 50000"/>
              <a:gd name="adj3" fmla="val 25000"/>
            </a:avLst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41300" y="2336800"/>
            <a:ext cx="1231900" cy="2070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200" y="2527300"/>
            <a:ext cx="137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  <a:p>
            <a:r>
              <a:rPr lang="en-US" dirty="0"/>
              <a:t>(product listing – minimal actions enabled)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1527027" y="2355459"/>
            <a:ext cx="1597174" cy="1092200"/>
          </a:xfrm>
          <a:prstGeom prst="rightArrow">
            <a:avLst>
              <a:gd name="adj1" fmla="val 10465"/>
              <a:gd name="adj2" fmla="val 30232"/>
            </a:avLst>
          </a:prstGeom>
          <a:solidFill>
            <a:srgbClr val="80808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1" y="2489199"/>
            <a:ext cx="74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8144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" y="250254"/>
            <a:ext cx="6772656" cy="1173162"/>
          </a:xfrm>
        </p:spPr>
        <p:txBody>
          <a:bodyPr/>
          <a:lstStyle/>
          <a:p>
            <a:r>
              <a:rPr lang="en-US" sz="3600" dirty="0"/>
              <a:t>Project Architecture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"/>
          </a:xfrm>
        </p:spPr>
        <p:txBody>
          <a:bodyPr/>
          <a:lstStyle/>
          <a:p>
            <a:r>
              <a:rPr lang="en-US" dirty="0"/>
              <a:t>Client-side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722" t="27138" r="70695" b="26360"/>
          <a:stretch/>
        </p:blipFill>
        <p:spPr>
          <a:xfrm>
            <a:off x="652014" y="2159000"/>
            <a:ext cx="3856486" cy="4559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850900" y="3771900"/>
            <a:ext cx="26035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00100" y="5486400"/>
            <a:ext cx="1765300" cy="8509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275AFF"/>
              </a:solidFill>
              <a:effectLst/>
              <a:latin typeface="Arial" charset="0"/>
              <a:ea typeface="Times New Roman" pitchFamily="18" charset="0"/>
              <a:cs typeface="A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254"/>
            <a:ext cx="5943600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062546" cy="4535424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rgbClr val="CC0000"/>
                </a:solidFill>
              </a:rPr>
              <a:t>UML Diagram</a:t>
            </a: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  <a:p>
            <a:pPr eaLnBrk="1" hangingPunct="1">
              <a:spcBef>
                <a:spcPts val="0"/>
              </a:spcBef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7" y="2261492"/>
            <a:ext cx="4984633" cy="45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9B9D2E-8DA2-4A45-82A9-24FA37AAA5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895" y="1600200"/>
            <a:ext cx="571420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DB9B1-C646-48CE-AFA6-93572B519D2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3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208" y="250254"/>
            <a:ext cx="6577584" cy="1173162"/>
          </a:xfrm>
        </p:spPr>
        <p:txBody>
          <a:bodyPr/>
          <a:lstStyle/>
          <a:p>
            <a:pPr eaLnBrk="1" hangingPunct="1"/>
            <a:r>
              <a:rPr lang="en-US" sz="3600" dirty="0"/>
              <a:t>Project Architecture</a:t>
            </a:r>
          </a:p>
        </p:txBody>
      </p:sp>
      <p:sp>
        <p:nvSpPr>
          <p:cNvPr id="263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072"/>
            <a:ext cx="8686800" cy="453542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/>
              <a:t>Database ER diagram</a:t>
            </a:r>
          </a:p>
          <a:p>
            <a:pPr marL="342900" lvl="1" indent="-342900" eaLnBrk="1" hangingPunct="1">
              <a:spcBef>
                <a:spcPts val="0"/>
              </a:spcBef>
              <a:buFontTx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dirty="0">
              <a:solidFill>
                <a:srgbClr val="CC0000"/>
              </a:solidFill>
            </a:endParaRPr>
          </a:p>
        </p:txBody>
      </p:sp>
      <p:pic>
        <p:nvPicPr>
          <p:cNvPr id="2" name="Picture 1" descr="Db-diagr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6000" r="8751"/>
          <a:stretch/>
        </p:blipFill>
        <p:spPr>
          <a:xfrm>
            <a:off x="1587500" y="2279288"/>
            <a:ext cx="5905500" cy="47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6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Quotes">
  <a:themeElements>
    <a:clrScheme name="1_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1_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MP300Style">
  <a:themeElements>
    <a:clrScheme name="COMP300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300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MP300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300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300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46513</TotalTime>
  <Words>252</Words>
  <Application>Microsoft Office PowerPoint</Application>
  <PresentationFormat>On-screen Show (4:3)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AGaramond</vt:lpstr>
      <vt:lpstr>Arial</vt:lpstr>
      <vt:lpstr>Times</vt:lpstr>
      <vt:lpstr>Times New Roman</vt:lpstr>
      <vt:lpstr>Paragraphs</vt:lpstr>
      <vt:lpstr>1_Quotes</vt:lpstr>
      <vt:lpstr>COMP300Style</vt:lpstr>
      <vt:lpstr>Web services programming Project Presentation --Ecommerce</vt:lpstr>
      <vt:lpstr>Agenda</vt:lpstr>
      <vt:lpstr>Project Overall Idea</vt:lpstr>
      <vt:lpstr>Project Overall Idea</vt:lpstr>
      <vt:lpstr>Project Overall Idea</vt:lpstr>
      <vt:lpstr>Project Architecture </vt:lpstr>
      <vt:lpstr>Project Architecture</vt:lpstr>
      <vt:lpstr>Project Architecture</vt:lpstr>
      <vt:lpstr>Project Architecture</vt:lpstr>
      <vt:lpstr>Project Architecture</vt:lpstr>
      <vt:lpstr>Project Architecture </vt:lpstr>
      <vt:lpstr>Project Architecture </vt:lpstr>
      <vt:lpstr>Implementation</vt:lpstr>
      <vt:lpstr>Implementation</vt:lpstr>
      <vt:lpstr>Implementation</vt:lpstr>
      <vt:lpstr>Implementation</vt:lpstr>
      <vt:lpstr>Implementation</vt:lpstr>
      <vt:lpstr>Difficulties and Lessons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developer</cp:lastModifiedBy>
  <cp:revision>1225</cp:revision>
  <cp:lastPrinted>2012-06-02T18:49:41Z</cp:lastPrinted>
  <dcterms:created xsi:type="dcterms:W3CDTF">2004-06-18T18:26:58Z</dcterms:created>
  <dcterms:modified xsi:type="dcterms:W3CDTF">2016-12-06T16:57:51Z</dcterms:modified>
  <cp:category>Temlpate v. 07-27-04</cp:category>
</cp:coreProperties>
</file>