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508" embedTrueTypeFonts="1" saveSubsetFonts="1">
  <p:sldMasterIdLst>
    <p:sldMasterId id="2147483659" r:id="rId1"/>
    <p:sldMasterId id="2147483667" r:id="rId2"/>
    <p:sldMasterId id="2147483669" r:id="rId3"/>
  </p:sldMasterIdLst>
  <p:notesMasterIdLst>
    <p:notesMasterId r:id="rId30"/>
  </p:notesMasterIdLst>
  <p:handoutMasterIdLst>
    <p:handoutMasterId r:id="rId31"/>
  </p:handoutMasterIdLst>
  <p:sldIdLst>
    <p:sldId id="466" r:id="rId4"/>
    <p:sldId id="533" r:id="rId5"/>
    <p:sldId id="525" r:id="rId6"/>
    <p:sldId id="534" r:id="rId7"/>
    <p:sldId id="545" r:id="rId8"/>
    <p:sldId id="549" r:id="rId9"/>
    <p:sldId id="553" r:id="rId10"/>
    <p:sldId id="550" r:id="rId11"/>
    <p:sldId id="551" r:id="rId12"/>
    <p:sldId id="552" r:id="rId13"/>
    <p:sldId id="530" r:id="rId14"/>
    <p:sldId id="547" r:id="rId15"/>
    <p:sldId id="548" r:id="rId16"/>
    <p:sldId id="526" r:id="rId17"/>
    <p:sldId id="544" r:id="rId18"/>
    <p:sldId id="529" r:id="rId19"/>
    <p:sldId id="546" r:id="rId20"/>
    <p:sldId id="528" r:id="rId21"/>
    <p:sldId id="531" r:id="rId22"/>
    <p:sldId id="535" r:id="rId23"/>
    <p:sldId id="536" r:id="rId24"/>
    <p:sldId id="537" r:id="rId25"/>
    <p:sldId id="538" r:id="rId26"/>
    <p:sldId id="539" r:id="rId27"/>
    <p:sldId id="541" r:id="rId28"/>
    <p:sldId id="54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  <a:srgbClr val="3333FF"/>
    <a:srgbClr val="00CC00"/>
    <a:srgbClr val="5172B3"/>
    <a:srgbClr val="FDC382"/>
    <a:srgbClr val="D8A57E"/>
    <a:srgbClr val="F9F9F7"/>
    <a:srgbClr val="A0CED6"/>
    <a:srgbClr val="F0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93820" autoAdjust="0"/>
  </p:normalViewPr>
  <p:slideViewPr>
    <p:cSldViewPr snapToGrid="0">
      <p:cViewPr varScale="1">
        <p:scale>
          <a:sx n="96" d="100"/>
          <a:sy n="96" d="100"/>
        </p:scale>
        <p:origin x="-592" y="-104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1238"/>
    </p:cViewPr>
  </p:sorterViewPr>
  <p:notesViewPr>
    <p:cSldViewPr snapToGrid="0">
      <p:cViewPr varScale="1">
        <p:scale>
          <a:sx n="66" d="100"/>
          <a:sy n="66" d="100"/>
        </p:scale>
        <p:origin x="-2530" y="-86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419150-1EE0-44A3-9A1E-F26FC68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35" y="4388606"/>
            <a:ext cx="5606732" cy="4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DF2F37-19C4-414D-BE9C-D7E57321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F2F37-19C4-414D-BE9C-D7E5732117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EA7F-8FCB-40D0-8BC5-C06BA93B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17B91-C02F-4109-9591-D451780F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DE36-DDCB-49AD-93A9-F39441B2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28FA-73F5-4133-AC55-9F9EA20BD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DF94-4D9C-4299-8B87-4D48E231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E811-52CB-40E3-9B42-0D1AAE6C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EF93-E622-4789-87EA-95C5E3354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5570-4202-4289-8415-2686B41A9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DF21-737C-46B6-8B0D-732C91AA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0259-B225-4B91-B6CF-53ED3609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83C6-2A0A-4990-9EF0-0C70C8BB2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461D-9CF8-4991-A43B-BB04C5F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72AF-2ECB-4BCB-AB47-FB413D408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158D-9AF7-4804-9206-790434E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803D-167D-48C9-924A-98773971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DFA1-148A-4D1C-A414-30E91814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9D2E-8DA2-4A45-82A9-24FA37AA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3038" y="154047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95BF-8428-4A23-AE79-6AC10DEC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4AC4-6667-4C80-A29B-9461BACAA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C6AF-9C3B-455E-A354-9E5166B2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3613-861A-4451-9449-2421BEEF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E5CF-2B13-4C16-B174-3DC78760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03654" y="257020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39F2-DD8A-4379-8198-2E05254A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8B97-6963-4697-B1D8-E1BB5FF2A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3654" y="1812324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C9A9-B8BE-4A07-999D-01C58D10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CD9E-9E4B-45ED-A29B-0A32604B2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E660E-F5D7-49E7-A578-2A34FED2D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9ADB-A81B-4B09-9C9E-A95284069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67FD-147D-41A5-B6A2-D5207DE81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382F-0B03-4E20-A100-6E4E3F2C3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F75B-AD68-4E2F-9A44-5C2A4BB75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C0DB-592F-453D-8AE8-143892E7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EC9F-B511-4500-823D-C0C33717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D0C73-73FE-46C0-AA2A-D6ECB73F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9DC8DB-580C-44A8-BA08-83338DE1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75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75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43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96ED53-B3D7-43BE-BC88-99912D93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451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2452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80" name="Picture 10" descr="Loyola log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38900" y="228600"/>
            <a:ext cx="2705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97599-936C-49CD-BDFA-6B79177634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Slide Number Placeholder 3"/>
          <p:cNvSpPr txBox="1">
            <a:spLocks noGrp="1"/>
          </p:cNvSpPr>
          <p:nvPr/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ct val="0"/>
              </a:spcAft>
              <a:buClrTx/>
            </a:pPr>
            <a:fld id="{F61B0EB0-2D2E-4A81-B79C-979BCEF39FC1}" type="slidenum">
              <a:rPr lang="en-US" sz="1400">
                <a:solidFill>
                  <a:schemeClr val="tx1"/>
                </a:solidFill>
              </a:rPr>
              <a:pPr algn="r">
                <a:spcAft>
                  <a:spcPct val="0"/>
                </a:spcAft>
                <a:buClrTx/>
              </a:p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338" y="675211"/>
            <a:ext cx="6734908" cy="1470025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altLang="zh-CN" sz="4000" dirty="0"/>
              <a:t>Web services programming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Project Presentation</a:t>
            </a:r>
            <a:br>
              <a:rPr lang="en-US" sz="4000" dirty="0"/>
            </a:br>
            <a:r>
              <a:rPr lang="en-US" sz="4000" dirty="0"/>
              <a:t>--Ecommerce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69428" y="3648807"/>
            <a:ext cx="5065479" cy="2291862"/>
          </a:xfrm>
        </p:spPr>
        <p:txBody>
          <a:bodyPr/>
          <a:lstStyle/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Jung-</a:t>
            </a:r>
            <a:r>
              <a:rPr lang="en-US" dirty="0" err="1"/>
              <a:t>ju</a:t>
            </a:r>
            <a:r>
              <a:rPr lang="en-US" dirty="0"/>
              <a:t>(Sonia) Lin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Jianshi Yuan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Ting Liu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/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2016-12-06</a:t>
            </a:r>
          </a:p>
        </p:txBody>
      </p:sp>
    </p:spTree>
    <p:extLst>
      <p:ext uri="{BB962C8B-B14F-4D97-AF65-F5344CB8AC3E}">
        <p14:creationId xmlns:p14="http://schemas.microsoft.com/office/powerpoint/2010/main" val="8455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1784" cy="1173162"/>
          </a:xfrm>
        </p:spPr>
        <p:txBody>
          <a:bodyPr/>
          <a:lstStyle/>
          <a:p>
            <a:r>
              <a:rPr lang="en-US" dirty="0" smtClean="0"/>
              <a:t>Order Listing – partner’s user story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61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"/>
          </a:xfrm>
        </p:spPr>
        <p:txBody>
          <a:bodyPr/>
          <a:lstStyle/>
          <a:p>
            <a:r>
              <a:rPr lang="en-US" dirty="0"/>
              <a:t>Client-side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22" t="27138" r="70695" b="26360"/>
          <a:stretch/>
        </p:blipFill>
        <p:spPr>
          <a:xfrm>
            <a:off x="652014" y="2159000"/>
            <a:ext cx="3856486" cy="4559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850900" y="3771900"/>
            <a:ext cx="26035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0100" y="5486400"/>
            <a:ext cx="17653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63732" y="1600200"/>
            <a:ext cx="41230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MVC</a:t>
            </a:r>
          </a:p>
          <a:p>
            <a:r>
              <a:rPr lang="en-US" dirty="0" smtClean="0"/>
              <a:t>Order and product controllers to handle the business logic of the resource retrieval</a:t>
            </a:r>
          </a:p>
          <a:p>
            <a:r>
              <a:rPr lang="en-US" dirty="0" smtClean="0"/>
              <a:t>User model for authentication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94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Consumption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operations to do locally </a:t>
            </a:r>
            <a:r>
              <a:rPr lang="en-US" sz="2400" dirty="0" err="1" smtClean="0"/>
              <a:t>vs</a:t>
            </a:r>
            <a:r>
              <a:rPr lang="en-US" sz="2400" dirty="0" smtClean="0"/>
              <a:t> remotely when listing resources</a:t>
            </a:r>
          </a:p>
          <a:p>
            <a:pPr lvl="1"/>
            <a:r>
              <a:rPr lang="en-US" sz="2400" dirty="0" smtClean="0"/>
              <a:t>a. get/search products, get orders: remote</a:t>
            </a:r>
          </a:p>
          <a:p>
            <a:pPr lvl="1"/>
            <a:r>
              <a:rPr lang="en-US" sz="2400" dirty="0" smtClean="0"/>
              <a:t>b. Sorting, filtering, and paginating the listing are done locally (that are potentially services that can be provided)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315" t="26795" r="18445" b="49313"/>
          <a:stretch/>
        </p:blipFill>
        <p:spPr>
          <a:xfrm>
            <a:off x="542357" y="4114143"/>
            <a:ext cx="8416448" cy="24528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336049" y="4484904"/>
            <a:ext cx="7553308" cy="383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6482" y="4994508"/>
            <a:ext cx="7559646" cy="733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118" y="441875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79" y="5113577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7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2" y="1481132"/>
            <a:ext cx="8229600" cy="4525963"/>
          </a:xfrm>
        </p:spPr>
        <p:txBody>
          <a:bodyPr/>
          <a:lstStyle/>
          <a:p>
            <a:r>
              <a:rPr lang="en-US" sz="2000" dirty="0"/>
              <a:t>Handle success and exception</a:t>
            </a:r>
          </a:p>
          <a:p>
            <a:pPr lvl="1"/>
            <a:r>
              <a:rPr lang="en-US" sz="2000" dirty="0"/>
              <a:t>500 (or 5xx): Server’s fault</a:t>
            </a:r>
          </a:p>
          <a:p>
            <a:pPr lvl="1"/>
            <a:r>
              <a:rPr lang="en-US" sz="2000" dirty="0" smtClean="0"/>
              <a:t>400 </a:t>
            </a:r>
            <a:r>
              <a:rPr lang="en-US" sz="2000" dirty="0"/>
              <a:t>(or </a:t>
            </a:r>
            <a:r>
              <a:rPr lang="en-US" sz="2000" dirty="0" smtClean="0"/>
              <a:t>4xx)</a:t>
            </a:r>
            <a:r>
              <a:rPr lang="en-US" sz="2000" dirty="0"/>
              <a:t>: Client’s fault</a:t>
            </a:r>
          </a:p>
          <a:p>
            <a:pPr lvl="1"/>
            <a:r>
              <a:rPr lang="en-US" sz="2000" dirty="0"/>
              <a:t>200 (or 2xx): Success, even with no returned object (</a:t>
            </a:r>
            <a:r>
              <a:rPr lang="en-US" sz="2000" dirty="0" err="1"/>
              <a:t>searchProduct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example)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76" t="20050" r="3653" b="42448"/>
          <a:stretch/>
        </p:blipFill>
        <p:spPr>
          <a:xfrm>
            <a:off x="383618" y="3267762"/>
            <a:ext cx="8254403" cy="2143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026" y="4193849"/>
            <a:ext cx="399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empty array? No problem.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148314" y="4577513"/>
            <a:ext cx="1031800" cy="423353"/>
          </a:xfrm>
          <a:prstGeom prst="straightConnector1">
            <a:avLst/>
          </a:prstGeom>
          <a:noFill/>
          <a:ln w="762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73162"/>
          </a:xfrm>
        </p:spPr>
        <p:txBody>
          <a:bodyPr/>
          <a:lstStyle/>
          <a:p>
            <a:r>
              <a:rPr lang="en-US" dirty="0" smtClean="0"/>
              <a:t>API Consumption Notes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524" t="37919" r="14648" b="50506"/>
          <a:stretch/>
        </p:blipFill>
        <p:spPr>
          <a:xfrm>
            <a:off x="370389" y="5667317"/>
            <a:ext cx="8322401" cy="109807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1283137" y="5788141"/>
            <a:ext cx="1481559" cy="47607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817609" y="4762730"/>
            <a:ext cx="2566272" cy="1018695"/>
          </a:xfrm>
          <a:prstGeom prst="straightConnector1">
            <a:avLst/>
          </a:prstGeom>
          <a:noFill/>
          <a:ln w="762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864182" y="5854447"/>
            <a:ext cx="2437386" cy="40011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Client can handle it.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1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062546" cy="453542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solidFill>
                <a:srgbClr val="CC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2114549"/>
            <a:ext cx="5833489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7" y="2212823"/>
            <a:ext cx="4984633" cy="4596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988" y="1874269"/>
            <a:ext cx="1441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rgbClr val="CC0000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71507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8" y="250254"/>
            <a:ext cx="6577584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4200" y="1722437"/>
            <a:ext cx="5714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3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3325" y="624840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Sample </a:t>
            </a:r>
            <a:r>
              <a:rPr lang="en-US" altLang="zh-CN" dirty="0" err="1">
                <a:solidFill>
                  <a:schemeClr val="tx1"/>
                </a:solidFill>
              </a:rPr>
              <a:t>ddl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19072"/>
            <a:ext cx="8686800" cy="54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r>
              <a:rPr lang="en-US" kern="0" dirty="0"/>
              <a:t>Database ER diagram</a:t>
            </a:r>
          </a:p>
          <a:p>
            <a:pPr marL="342900" lvl="1" indent="-342900" eaLnBrk="1" hangingPunct="1">
              <a:spcBef>
                <a:spcPts val="0"/>
              </a:spcBef>
              <a:buClrTx/>
              <a:buFontTx/>
              <a:buChar char="•"/>
            </a:pPr>
            <a:endParaRPr lang="en-US" kern="0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endParaRPr lang="en-US" kern="0" dirty="0">
              <a:solidFill>
                <a:srgbClr val="CC0000"/>
              </a:solidFill>
            </a:endParaRPr>
          </a:p>
        </p:txBody>
      </p:sp>
      <p:pic>
        <p:nvPicPr>
          <p:cNvPr id="9" name="Picture 8" descr="Db-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6000" r="8751"/>
          <a:stretch/>
        </p:blipFill>
        <p:spPr>
          <a:xfrm>
            <a:off x="1587500" y="2279288"/>
            <a:ext cx="5905500" cy="47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1" y="1600200"/>
            <a:ext cx="56199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4429125" cy="50025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Server-side structure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7" y="2219325"/>
            <a:ext cx="545508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1462"/>
          </a:xfrm>
        </p:spPr>
        <p:txBody>
          <a:bodyPr/>
          <a:lstStyle/>
          <a:p>
            <a:r>
              <a:rPr lang="en-US" dirty="0"/>
              <a:t>Project Overall Idea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Difficulties and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975"/>
          </a:xfrm>
        </p:spPr>
        <p:txBody>
          <a:bodyPr/>
          <a:lstStyle/>
          <a:p>
            <a:r>
              <a:rPr lang="en-US" dirty="0"/>
              <a:t>Use JDBC to access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14575"/>
            <a:ext cx="5372100" cy="4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ReST</a:t>
            </a:r>
            <a:r>
              <a:rPr lang="en-US" dirty="0"/>
              <a:t> design principles to CRUD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900779"/>
            <a:ext cx="6082635" cy="1918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5" y="2409825"/>
            <a:ext cx="2829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GET method: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4972050"/>
            <a:ext cx="5857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913" y="6438900"/>
            <a:ext cx="3476626" cy="333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Screenshot from postman of get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76914"/>
            <a:ext cx="6762750" cy="42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28925"/>
            <a:ext cx="7829550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5" y="1905000"/>
            <a:ext cx="29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POST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49" y="4591050"/>
            <a:ext cx="2024063" cy="476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Result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57200" y="3829050"/>
            <a:ext cx="8001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86175" y="5248275"/>
            <a:ext cx="1628775" cy="7143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4410075"/>
            <a:ext cx="2047875" cy="203835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755"/>
            <a:ext cx="9144000" cy="9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Difficulties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Didn’t know how to create a standard layered structure at the beginning, mixed domain layer and DAC layer </a:t>
            </a:r>
          </a:p>
          <a:p>
            <a:r>
              <a:rPr lang="en-US" sz="2800" dirty="0"/>
              <a:t>Know how to create it in class</a:t>
            </a:r>
          </a:p>
          <a:p>
            <a:r>
              <a:rPr lang="en-US" sz="2800" dirty="0"/>
              <a:t>Had difficulty to write a post commend and finally figure it out</a:t>
            </a:r>
          </a:p>
          <a:p>
            <a:r>
              <a:rPr lang="en-US" sz="2800" dirty="0"/>
              <a:t>The most important is to understand what </a:t>
            </a:r>
            <a:r>
              <a:rPr lang="en-US" sz="2800" dirty="0" err="1"/>
              <a:t>ReST</a:t>
            </a:r>
            <a:r>
              <a:rPr lang="en-US" sz="2800" dirty="0"/>
              <a:t> is, how it works and how to develop a </a:t>
            </a:r>
            <a:r>
              <a:rPr lang="en-US" sz="2800" dirty="0" err="1"/>
              <a:t>ReST</a:t>
            </a:r>
            <a:r>
              <a:rPr lang="en-US" sz="2800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 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</a:t>
            </a:r>
            <a:r>
              <a:rPr lang="en-US" sz="6600" i="1" dirty="0">
                <a:solidFill>
                  <a:srgbClr val="680000"/>
                </a:solidFill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Overall Idea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A online purchasing platform for customers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Customer sign up and login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                                - Search product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Buy product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Check order status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Cancel order                   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Order/inventory management platform for partners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Register and create profile of partners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Add products in market place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Get acknowledgement of order fulfillment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Ship order</a:t>
            </a:r>
          </a:p>
          <a:p>
            <a:pPr eaLnBrk="1" hangingPunct="1">
              <a:spcBef>
                <a:spcPts val="0"/>
              </a:spcBef>
            </a:pP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CC0000"/>
                </a:solidFill>
              </a:rPr>
              <a:t>          </a:t>
            </a:r>
            <a:endParaRPr lang="en-US" sz="1800" dirty="0">
              <a:solidFill>
                <a:srgbClr val="CC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(customer)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22103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</a:t>
            </a:r>
            <a:r>
              <a:rPr lang="en-US" dirty="0" smtClean="0">
                <a:solidFill>
                  <a:srgbClr val="FF0000"/>
                </a:solidFill>
              </a:rPr>
              <a:t>product (hypermedia link)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5686" y="5334000"/>
            <a:ext cx="175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(hypermedia link)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537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(partner)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9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5686" y="5334000"/>
            <a:ext cx="175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Ship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(hypermedia link)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814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302415" cy="1173162"/>
          </a:xfrm>
        </p:spPr>
        <p:txBody>
          <a:bodyPr/>
          <a:lstStyle/>
          <a:p>
            <a:r>
              <a:rPr lang="en-US" dirty="0" smtClean="0"/>
              <a:t>Product Listing – customer’s user 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2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1784" cy="1173162"/>
          </a:xfrm>
        </p:spPr>
        <p:txBody>
          <a:bodyPr/>
          <a:lstStyle/>
          <a:p>
            <a:r>
              <a:rPr lang="en-US" dirty="0" smtClean="0"/>
              <a:t>Order Listing – customer’s 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302415" cy="1173162"/>
          </a:xfrm>
        </p:spPr>
        <p:txBody>
          <a:bodyPr/>
          <a:lstStyle/>
          <a:p>
            <a:r>
              <a:rPr lang="en-US" dirty="0" smtClean="0"/>
              <a:t>Product Listing – partner’s user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0721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Quotes">
  <a:themeElements>
    <a:clrScheme name="1_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MP300Style">
  <a:themeElements>
    <a:clrScheme name="COMP300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300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MP300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46678</TotalTime>
  <Words>427</Words>
  <Application>Microsoft Macintosh PowerPoint</Application>
  <PresentationFormat>On-screen Show (4:3)</PresentationFormat>
  <Paragraphs>137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Paragraphs</vt:lpstr>
      <vt:lpstr>1_Quotes</vt:lpstr>
      <vt:lpstr>COMP300Style</vt:lpstr>
      <vt:lpstr>Web services programming Project Presentation --Ecommerce</vt:lpstr>
      <vt:lpstr>Agenda</vt:lpstr>
      <vt:lpstr>Project Overall Idea</vt:lpstr>
      <vt:lpstr>Project Overall Idea</vt:lpstr>
      <vt:lpstr>Project Overall Idea</vt:lpstr>
      <vt:lpstr>Product Listing – customer’s user story</vt:lpstr>
      <vt:lpstr>Product Search</vt:lpstr>
      <vt:lpstr>Order Listing – customer’s user story</vt:lpstr>
      <vt:lpstr>Product Listing – partner’s user story</vt:lpstr>
      <vt:lpstr>Order Listing – partner’s user story</vt:lpstr>
      <vt:lpstr>Project Architecture </vt:lpstr>
      <vt:lpstr>API Consumption Notes</vt:lpstr>
      <vt:lpstr>API Consumption Notes</vt:lpstr>
      <vt:lpstr>Project Architecture</vt:lpstr>
      <vt:lpstr>Project Architecture</vt:lpstr>
      <vt:lpstr>Project Architecture</vt:lpstr>
      <vt:lpstr>Project Architecture</vt:lpstr>
      <vt:lpstr>Project Architecture </vt:lpstr>
      <vt:lpstr>Project Architecture </vt:lpstr>
      <vt:lpstr>Implementation</vt:lpstr>
      <vt:lpstr>Implementation</vt:lpstr>
      <vt:lpstr>Implementation</vt:lpstr>
      <vt:lpstr>Implementation</vt:lpstr>
      <vt:lpstr>Implementation</vt:lpstr>
      <vt:lpstr>Difficulties and Lessons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Sonia Lin</cp:lastModifiedBy>
  <cp:revision>1240</cp:revision>
  <cp:lastPrinted>2012-06-02T18:49:41Z</cp:lastPrinted>
  <dcterms:created xsi:type="dcterms:W3CDTF">2004-06-18T18:26:58Z</dcterms:created>
  <dcterms:modified xsi:type="dcterms:W3CDTF">2016-12-06T22:00:10Z</dcterms:modified>
  <cp:category>Temlpate v. 07-27-04</cp:category>
</cp:coreProperties>
</file>