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65" r:id="rId5"/>
    <p:sldId id="276" r:id="rId6"/>
    <p:sldId id="268" r:id="rId7"/>
    <p:sldId id="278" r:id="rId8"/>
    <p:sldId id="277" r:id="rId9"/>
    <p:sldId id="279" r:id="rId10"/>
    <p:sldId id="280" r:id="rId11"/>
    <p:sldId id="281" r:id="rId12"/>
    <p:sldId id="283" r:id="rId13"/>
    <p:sldId id="284" r:id="rId14"/>
    <p:sldId id="285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OneDrive\Desktop\Zomato%20edit\dashboard%20zomato%20or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OneDrive\Desktop\Zomato%20edit\dashboard%20zomato%20or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OneDrive\Desktop\Zomato%20edit\dashboard%20zomato%20or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OneDrive\Desktop\Zomato%20edit\dashboard%20zomato%20or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OneDrive\Desktop\Zomato%20edit\dashboard%20zomato%20or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OneDrive\Desktop\Zomato%20edit\dashboard%20zomato%20or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OneDrive\Desktop\Zomato%20edit\dashboard%20zomato%20or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OneDrive\Desktop\Zomato%20edit\dashboard%20zomato%20or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OneDrive\Desktop\Zomato%20edit\dashboard%20zomato%20ori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sz="2800" dirty="0"/>
              <a:t>YEAR WISE OPENING OF RESTAURANTS</a:t>
            </a:r>
          </a:p>
        </c:rich>
      </c:tx>
      <c:layout>
        <c:manualLayout>
          <c:xMode val="edge"/>
          <c:yMode val="edge"/>
          <c:x val="0.17342571924093134"/>
          <c:y val="1.5931758530183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chemeClr val="accent1">
                <a:alpha val="30000"/>
              </a:schemeClr>
            </a:solidFill>
            <a:ln>
              <a:solidFill>
                <a:schemeClr val="lt1">
                  <a:alpha val="50000"/>
                </a:scheme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084766820504312"/>
          <c:y val="0.1066415135608049"/>
          <c:w val="0.74252732813602762"/>
          <c:h val="0.68349591717701952"/>
        </c:manualLayout>
      </c:layout>
      <c:bar3D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9"/>
              <c:pt idx="0">
                <c:v>2010</c:v>
              </c:pt>
              <c:pt idx="1">
                <c:v>2011</c:v>
              </c:pt>
              <c:pt idx="2">
                <c:v>2012</c:v>
              </c:pt>
              <c:pt idx="3">
                <c:v>2013</c:v>
              </c:pt>
              <c:pt idx="4">
                <c:v>2014</c:v>
              </c:pt>
              <c:pt idx="5">
                <c:v>2015</c:v>
              </c:pt>
              <c:pt idx="6">
                <c:v>2016</c:v>
              </c:pt>
              <c:pt idx="7">
                <c:v>2017</c:v>
              </c:pt>
              <c:pt idx="8">
                <c:v>2018</c:v>
              </c:pt>
            </c:strLit>
          </c:cat>
          <c:val>
            <c:numLit>
              <c:formatCode>General</c:formatCode>
              <c:ptCount val="9"/>
              <c:pt idx="0">
                <c:v>1080</c:v>
              </c:pt>
              <c:pt idx="1">
                <c:v>1098</c:v>
              </c:pt>
              <c:pt idx="2">
                <c:v>1022</c:v>
              </c:pt>
              <c:pt idx="3">
                <c:v>1061</c:v>
              </c:pt>
              <c:pt idx="4">
                <c:v>1051</c:v>
              </c:pt>
              <c:pt idx="5">
                <c:v>1024</c:v>
              </c:pt>
              <c:pt idx="6">
                <c:v>1027</c:v>
              </c:pt>
              <c:pt idx="7">
                <c:v>1086</c:v>
              </c:pt>
              <c:pt idx="8">
                <c:v>1102</c:v>
              </c:pt>
            </c:numLit>
          </c:val>
          <c:extLst>
            <c:ext xmlns:c16="http://schemas.microsoft.com/office/drawing/2014/chart" uri="{C3380CC4-5D6E-409C-BE32-E72D297353CC}">
              <c16:uniqueId val="{00000000-8120-4923-87A2-6C02FEB5ACC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494294384"/>
        <c:axId val="421263536"/>
        <c:axId val="0"/>
      </c:bar3DChart>
      <c:catAx>
        <c:axId val="494294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263536"/>
        <c:crosses val="autoZero"/>
        <c:auto val="1"/>
        <c:lblAlgn val="ctr"/>
        <c:lblOffset val="100"/>
        <c:noMultiLvlLbl val="0"/>
      </c:catAx>
      <c:valAx>
        <c:axId val="421263536"/>
        <c:scaling>
          <c:orientation val="minMax"/>
          <c:max val="1200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400"/>
                  <a:t>No of restaurants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crossAx val="49429438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zomato ori.xlsx]subjective!PivotTable1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800"/>
              <a:t>Countries for new restaurants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subjective!$B$2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7000"/>
                    <a:satMod val="115000"/>
                    <a:lumMod val="114000"/>
                  </a:schemeClr>
                </a:gs>
                <a:gs pos="60000">
                  <a:schemeClr val="accent1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1">
                    <a:shade val="91000"/>
                    <a:sat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subjective!$A$3:$A$8</c:f>
              <c:strCache>
                <c:ptCount val="5"/>
                <c:pt idx="0">
                  <c:v>Canada</c:v>
                </c:pt>
                <c:pt idx="1">
                  <c:v>Indonesia</c:v>
                </c:pt>
                <c:pt idx="2">
                  <c:v>Qatar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subjective!$B$3:$B$8</c:f>
              <c:numCache>
                <c:formatCode>General</c:formatCode>
                <c:ptCount val="5"/>
                <c:pt idx="0">
                  <c:v>4</c:v>
                </c:pt>
                <c:pt idx="1">
                  <c:v>21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5E-4269-A83E-32941EBDEC2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16716639"/>
        <c:axId val="1616717119"/>
      </c:barChart>
      <c:catAx>
        <c:axId val="1616716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400"/>
                  <a:t>countries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717119"/>
        <c:crosses val="autoZero"/>
        <c:auto val="1"/>
        <c:lblAlgn val="ctr"/>
        <c:lblOffset val="100"/>
        <c:noMultiLvlLbl val="0"/>
      </c:catAx>
      <c:valAx>
        <c:axId val="1616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count of restaurant 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716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zomato ori.xlsx]subjective!PivotTable3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Countries food rating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subjective!$F$19</c:f>
              <c:strCache>
                <c:ptCount val="1"/>
                <c:pt idx="0">
                  <c:v>Count of RestaurantID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subjective!$E$20:$E$25</c:f>
              <c:strCache>
                <c:ptCount val="5"/>
                <c:pt idx="0">
                  <c:v>Canada</c:v>
                </c:pt>
                <c:pt idx="1">
                  <c:v>Indonesia</c:v>
                </c:pt>
                <c:pt idx="2">
                  <c:v>Qatar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subjective!$F$20:$F$25</c:f>
              <c:numCache>
                <c:formatCode>General</c:formatCode>
                <c:ptCount val="5"/>
                <c:pt idx="0">
                  <c:v>4</c:v>
                </c:pt>
                <c:pt idx="1">
                  <c:v>21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D-4A3A-9640-3BD0F6B6A2F9}"/>
            </c:ext>
          </c:extLst>
        </c:ser>
        <c:ser>
          <c:idx val="1"/>
          <c:order val="1"/>
          <c:tx>
            <c:strRef>
              <c:f>subjective!$G$19</c:f>
              <c:strCache>
                <c:ptCount val="1"/>
                <c:pt idx="0">
                  <c:v>Average of Rating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subjective!$E$20:$E$25</c:f>
              <c:strCache>
                <c:ptCount val="5"/>
                <c:pt idx="0">
                  <c:v>Canada</c:v>
                </c:pt>
                <c:pt idx="1">
                  <c:v>Indonesia</c:v>
                </c:pt>
                <c:pt idx="2">
                  <c:v>Qatar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subjective!$G$20:$G$25</c:f>
              <c:numCache>
                <c:formatCode>0.00</c:formatCode>
                <c:ptCount val="5"/>
                <c:pt idx="0">
                  <c:v>3.5750000000000002</c:v>
                </c:pt>
                <c:pt idx="1">
                  <c:v>4.295238095238096</c:v>
                </c:pt>
                <c:pt idx="2">
                  <c:v>4.0600000000000005</c:v>
                </c:pt>
                <c:pt idx="3">
                  <c:v>3.5750000000000002</c:v>
                </c:pt>
                <c:pt idx="4">
                  <c:v>3.8699999999999997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4D-4A3A-9640-3BD0F6B6A2F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236109007"/>
        <c:axId val="1236108047"/>
      </c:barChart>
      <c:catAx>
        <c:axId val="12361090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108047"/>
        <c:crosses val="autoZero"/>
        <c:auto val="1"/>
        <c:lblAlgn val="ctr"/>
        <c:lblOffset val="100"/>
        <c:noMultiLvlLbl val="0"/>
      </c:catAx>
      <c:valAx>
        <c:axId val="123610804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 of restaurant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109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2400"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zomato ori.xlsx]subjective!PivotTable2</c:name>
    <c:fmtId val="4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Cities for new restaurants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ED7D31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ED7D31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ED7D31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subjective!$I$1</c:f>
              <c:strCache>
                <c:ptCount val="1"/>
                <c:pt idx="0">
                  <c:v>Count of RestaurantID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472C4">
                  <a:alpha val="30000"/>
                </a:srgbClr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subjective!$H$2:$H$12</c:f>
              <c:multiLvlStrCache>
                <c:ptCount val="5"/>
                <c:lvl>
                  <c:pt idx="0">
                    <c:v>Canada</c:v>
                  </c:pt>
                  <c:pt idx="1">
                    <c:v>Indonesia</c:v>
                  </c:pt>
                  <c:pt idx="2">
                    <c:v>Canada</c:v>
                  </c:pt>
                  <c:pt idx="3">
                    <c:v>Canada</c:v>
                  </c:pt>
                  <c:pt idx="4">
                    <c:v>Canada</c:v>
                  </c:pt>
                </c:lvl>
                <c:lvl>
                  <c:pt idx="0">
                    <c:v>Consort</c:v>
                  </c:pt>
                  <c:pt idx="1">
                    <c:v>Bandung</c:v>
                  </c:pt>
                  <c:pt idx="2">
                    <c:v>Vineland Station</c:v>
                  </c:pt>
                  <c:pt idx="3">
                    <c:v>Chatham-Kent</c:v>
                  </c:pt>
                  <c:pt idx="4">
                    <c:v>Yorkton</c:v>
                  </c:pt>
                </c:lvl>
              </c:multiLvlStrCache>
            </c:multiLvlStrRef>
          </c:cat>
          <c:val>
            <c:numRef>
              <c:f>subjective!$I$2:$I$12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B1-4B89-B75E-83A0F6990787}"/>
            </c:ext>
          </c:extLst>
        </c:ser>
        <c:ser>
          <c:idx val="1"/>
          <c:order val="1"/>
          <c:tx>
            <c:strRef>
              <c:f>subjective!$J$1</c:f>
              <c:strCache>
                <c:ptCount val="1"/>
                <c:pt idx="0">
                  <c:v>Average of Rating2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ED7D31">
                  <a:alpha val="30000"/>
                </a:srgbClr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subjective!$H$2:$H$12</c:f>
              <c:multiLvlStrCache>
                <c:ptCount val="5"/>
                <c:lvl>
                  <c:pt idx="0">
                    <c:v>Canada</c:v>
                  </c:pt>
                  <c:pt idx="1">
                    <c:v>Indonesia</c:v>
                  </c:pt>
                  <c:pt idx="2">
                    <c:v>Canada</c:v>
                  </c:pt>
                  <c:pt idx="3">
                    <c:v>Canada</c:v>
                  </c:pt>
                  <c:pt idx="4">
                    <c:v>Canada</c:v>
                  </c:pt>
                </c:lvl>
                <c:lvl>
                  <c:pt idx="0">
                    <c:v>Consort</c:v>
                  </c:pt>
                  <c:pt idx="1">
                    <c:v>Bandung</c:v>
                  </c:pt>
                  <c:pt idx="2">
                    <c:v>Vineland Station</c:v>
                  </c:pt>
                  <c:pt idx="3">
                    <c:v>Chatham-Kent</c:v>
                  </c:pt>
                  <c:pt idx="4">
                    <c:v>Yorkton</c:v>
                  </c:pt>
                </c:lvl>
              </c:multiLvlStrCache>
            </c:multiLvlStrRef>
          </c:cat>
          <c:val>
            <c:numRef>
              <c:f>subjective!$J$2:$J$12</c:f>
              <c:numCache>
                <c:formatCode>General</c:formatCode>
                <c:ptCount val="5"/>
                <c:pt idx="0">
                  <c:v>3</c:v>
                </c:pt>
                <c:pt idx="1">
                  <c:v>4.2</c:v>
                </c:pt>
                <c:pt idx="2">
                  <c:v>4.3</c:v>
                </c:pt>
                <c:pt idx="3">
                  <c:v>3.7</c:v>
                </c:pt>
                <c:pt idx="4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B1-4B89-B75E-83A0F69907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879794479"/>
        <c:axId val="1879793039"/>
        <c:axId val="0"/>
      </c:bar3DChart>
      <c:catAx>
        <c:axId val="1879794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cities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793039"/>
        <c:crosses val="autoZero"/>
        <c:auto val="1"/>
        <c:lblAlgn val="ctr"/>
        <c:lblOffset val="100"/>
        <c:noMultiLvlLbl val="0"/>
      </c:catAx>
      <c:valAx>
        <c:axId val="187979303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 of restaurant id/avg of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87979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zomato ori.xlsx]subjective!PivotTable4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/>
              <a:t>food</a:t>
            </a:r>
            <a:r>
              <a:rPr lang="en-US" sz="1800" baseline="0"/>
              <a:t> expenditure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$</a:t>
                </a:r>
                <a:r>
                  <a:rPr lang="en-US" sz="900" b="0" i="0" u="none" strike="noStrike" baseline="0"/>
                  <a:t> </a:t>
                </a:r>
                <a:fld id="{684BEB40-C7CC-4CC0-8E88-00C574D366A8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sz="900" b="0" i="0" u="none" strike="noStrike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$</a:t>
                </a:r>
                <a:r>
                  <a:rPr lang="en-US" sz="900" b="0" i="0" u="none" strike="noStrike" baseline="0"/>
                  <a:t> </a:t>
                </a:r>
                <a:fld id="{370976E3-9211-4CB7-BFC1-AA8BEF5E4AE3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sz="900" b="0" i="0" u="none" strike="noStrike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$</a:t>
                </a:r>
                <a:r>
                  <a:rPr lang="en-US" sz="900" b="0" i="0" u="none" strike="noStrike" baseline="0"/>
                  <a:t> </a:t>
                </a:r>
                <a:fld id="{A54BB0AD-9D7E-45BF-B8D4-59106F4154DC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sz="900" b="0" i="0" u="none" strike="noStrike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R$</a:t>
                </a:r>
                <a:r>
                  <a:rPr lang="en-US" sz="900" b="0" i="0" u="none" strike="noStrike" baseline="0"/>
                  <a:t> </a:t>
                </a:r>
                <a:fld id="{E858E273-8919-4B38-B77E-35E0445CC1B8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sz="900" b="0" i="0" u="none" strike="noStrike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Rs.</a:t>
                </a:r>
                <a:r>
                  <a:rPr lang="en-US" sz="900" b="0" i="0" u="none" strike="noStrike" baseline="0"/>
                  <a:t> </a:t>
                </a:r>
                <a:fld id="{39D832D5-F4AD-42AE-800D-04DD37143B8E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sz="900" b="0" i="0" u="none" strike="noStrike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 w="254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$</a:t>
                </a:r>
                <a:r>
                  <a:rPr lang="en-US" sz="900" b="0" i="0" u="none" strike="noStrike" baseline="0"/>
                  <a:t> </a:t>
                </a:r>
                <a:fld id="{370976E3-9211-4CB7-BFC1-AA8BEF5E4AE3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sz="900" b="0" i="0" u="none" strike="noStrike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$</a:t>
                </a:r>
                <a:r>
                  <a:rPr lang="en-US" sz="900" b="0" i="0" u="none" strike="noStrike" baseline="0"/>
                  <a:t> </a:t>
                </a:r>
                <a:fld id="{A54BB0AD-9D7E-45BF-B8D4-59106F4154DC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sz="900" b="0" i="0" u="none" strike="noStrike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Rs.</a:t>
                </a:r>
                <a:r>
                  <a:rPr lang="en-US" sz="900" b="0" i="0" u="none" strike="noStrike" baseline="0"/>
                  <a:t> </a:t>
                </a:r>
                <a:fld id="{39D832D5-F4AD-42AE-800D-04DD37143B8E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sz="900" b="0" i="0" u="none" strike="noStrike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$</a:t>
                </a:r>
                <a:r>
                  <a:rPr lang="en-US" sz="900" b="0" i="0" u="none" strike="noStrike" baseline="0"/>
                  <a:t> </a:t>
                </a:r>
                <a:fld id="{370976E3-9211-4CB7-BFC1-AA8BEF5E4AE3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sz="900" b="0" i="0" u="none" strike="noStrike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$</a:t>
                </a:r>
                <a:r>
                  <a:rPr lang="en-US" sz="900" b="0" i="0" u="none" strike="noStrike" baseline="0"/>
                  <a:t> </a:t>
                </a:r>
                <a:fld id="{A54BB0AD-9D7E-45BF-B8D4-59106F4154DC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sz="900" b="0" i="0" u="none" strike="noStrike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baseline="0">
                    <a:effectLst/>
                  </a:rPr>
                  <a:t>Rs.</a:t>
                </a:r>
                <a:r>
                  <a:rPr lang="en-US" sz="900" b="0" i="0" u="none" strike="noStrike" baseline="0"/>
                  <a:t> </a:t>
                </a:r>
                <a:fld id="{39D832D5-F4AD-42AE-800D-04DD37143B8E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sz="900" b="0" i="0" u="none" strike="noStrike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subjective!$L$2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7000"/>
                    <a:satMod val="115000"/>
                    <a:lumMod val="114000"/>
                  </a:schemeClr>
                </a:gs>
                <a:gs pos="60000">
                  <a:schemeClr val="accent1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1">
                    <a:shade val="91000"/>
                    <a:sat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7000"/>
                      <a:satMod val="115000"/>
                      <a:lumMod val="114000"/>
                    </a:schemeClr>
                  </a:gs>
                  <a:gs pos="60000">
                    <a:schemeClr val="accent1">
                      <a:tint val="100000"/>
                      <a:shade val="96000"/>
                      <a:satMod val="100000"/>
                      <a:lumMod val="108000"/>
                    </a:schemeClr>
                  </a:gs>
                  <a:gs pos="100000">
                    <a:schemeClr val="accent1">
                      <a:shade val="91000"/>
                      <a:sat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4800000"/>
                </a:lightRig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1-A753-4269-80D9-1E23CE03028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A753-4269-80D9-1E23CE030287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A753-4269-80D9-1E23CE03028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tint val="97000"/>
                      <a:satMod val="115000"/>
                      <a:lumMod val="114000"/>
                    </a:schemeClr>
                  </a:gs>
                  <a:gs pos="60000">
                    <a:schemeClr val="accent1">
                      <a:tint val="100000"/>
                      <a:shade val="96000"/>
                      <a:satMod val="100000"/>
                      <a:lumMod val="108000"/>
                    </a:schemeClr>
                  </a:gs>
                  <a:gs pos="100000">
                    <a:schemeClr val="accent1">
                      <a:shade val="91000"/>
                      <a:sat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4800000"/>
                </a:lightRig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5-A753-4269-80D9-1E23CE03028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1">
                      <a:tint val="97000"/>
                      <a:satMod val="115000"/>
                      <a:lumMod val="114000"/>
                    </a:schemeClr>
                  </a:gs>
                  <a:gs pos="60000">
                    <a:schemeClr val="accent1">
                      <a:tint val="100000"/>
                      <a:shade val="96000"/>
                      <a:satMod val="100000"/>
                      <a:lumMod val="108000"/>
                    </a:schemeClr>
                  </a:gs>
                  <a:gs pos="100000">
                    <a:schemeClr val="accent1">
                      <a:shade val="91000"/>
                      <a:sat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4800000"/>
                </a:lightRig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7-A753-4269-80D9-1E23CE03028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sz="900" b="0" i="0" u="none" strike="noStrike" baseline="0">
                        <a:effectLst/>
                      </a:rPr>
                      <a:t>$</a:t>
                    </a:r>
                    <a:r>
                      <a:rPr lang="en-US" sz="900" b="0" i="0" u="none" strike="noStrike" baseline="0"/>
                      <a:t> </a:t>
                    </a:r>
                    <a:fld id="{370976E3-9211-4CB7-BFC1-AA8BEF5E4AE3}" type="VALUE">
                      <a:rPr lang="en-US"/>
                      <a:pPr/>
                      <a:t>[VALUE]</a:t>
                    </a:fld>
                    <a:endParaRPr lang="en-US" sz="900" b="0" i="0" u="none" strike="noStrike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753-4269-80D9-1E23CE03028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900" b="0" i="0" u="none" strike="noStrike" baseline="0">
                        <a:effectLst/>
                      </a:rPr>
                      <a:t>$</a:t>
                    </a:r>
                    <a:r>
                      <a:rPr lang="en-US" sz="900" b="0" i="0" u="none" strike="noStrike" baseline="0"/>
                      <a:t> </a:t>
                    </a:r>
                    <a:fld id="{A54BB0AD-9D7E-45BF-B8D4-59106F4154DC}" type="VALUE">
                      <a:rPr lang="en-US"/>
                      <a:pPr/>
                      <a:t>[VALUE]</a:t>
                    </a:fld>
                    <a:endParaRPr lang="en-US" sz="900" b="0" i="0" u="none" strike="noStrike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753-4269-80D9-1E23CE03028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900" b="0" i="0" u="none" strike="noStrike" baseline="0">
                        <a:effectLst/>
                      </a:rPr>
                      <a:t>Rs.</a:t>
                    </a:r>
                    <a:r>
                      <a:rPr lang="en-US" sz="900" b="0" i="0" u="none" strike="noStrike" baseline="0"/>
                      <a:t> </a:t>
                    </a:r>
                    <a:fld id="{39D832D5-F4AD-42AE-800D-04DD37143B8E}" type="VALUE">
                      <a:rPr lang="en-US"/>
                      <a:pPr/>
                      <a:t>[VALUE]</a:t>
                    </a:fld>
                    <a:endParaRPr lang="en-US" sz="900" b="0" i="0" u="none" strike="noStrike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753-4269-80D9-1E23CE0302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subjective!$K$3:$K$8</c:f>
              <c:strCache>
                <c:ptCount val="5"/>
                <c:pt idx="0">
                  <c:v>Canada</c:v>
                </c:pt>
                <c:pt idx="1">
                  <c:v>Indonesia</c:v>
                </c:pt>
                <c:pt idx="2">
                  <c:v>Qatar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subjective!$L$3:$L$8</c:f>
              <c:numCache>
                <c:formatCode>0.00</c:formatCode>
                <c:ptCount val="5"/>
                <c:pt idx="0">
                  <c:v>36.25</c:v>
                </c:pt>
                <c:pt idx="1">
                  <c:v>281190.47619047621</c:v>
                </c:pt>
                <c:pt idx="2">
                  <c:v>223.75</c:v>
                </c:pt>
                <c:pt idx="3">
                  <c:v>155.75</c:v>
                </c:pt>
                <c:pt idx="4">
                  <c:v>2375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753-4269-80D9-1E23CE0302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25376847"/>
        <c:axId val="225377327"/>
        <c:axId val="1230476959"/>
      </c:line3DChart>
      <c:catAx>
        <c:axId val="225376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377327"/>
        <c:crosses val="autoZero"/>
        <c:auto val="1"/>
        <c:lblAlgn val="ctr"/>
        <c:lblOffset val="100"/>
        <c:noMultiLvlLbl val="0"/>
      </c:catAx>
      <c:valAx>
        <c:axId val="225377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/>
                  <a:t>average</a:t>
                </a:r>
                <a:r>
                  <a:rPr lang="en-IN" sz="1400" baseline="0"/>
                  <a:t> of average of two</a:t>
                </a:r>
                <a:endParaRPr lang="en-IN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376847"/>
        <c:crosses val="autoZero"/>
        <c:crossBetween val="between"/>
      </c:valAx>
      <c:serAx>
        <c:axId val="1230476959"/>
        <c:scaling>
          <c:orientation val="minMax"/>
        </c:scaling>
        <c:delete val="1"/>
        <c:axPos val="b"/>
        <c:majorTickMark val="out"/>
        <c:minorTickMark val="none"/>
        <c:tickLblPos val="nextTo"/>
        <c:crossAx val="225377327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zomato ori.xlsx]subjective!PivotTable5</c:name>
    <c:fmtId val="5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restaurants</a:t>
            </a:r>
            <a:r>
              <a:rPr lang="en-IN" baseline="0"/>
              <a:t> rated 2-3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7000"/>
                    <a:satMod val="115000"/>
                    <a:lumMod val="114000"/>
                  </a:schemeClr>
                </a:gs>
                <a:gs pos="60000">
                  <a:schemeClr val="accent1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1">
                    <a:shade val="91000"/>
                    <a:satMod val="100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7000"/>
                    <a:satMod val="115000"/>
                    <a:lumMod val="114000"/>
                  </a:schemeClr>
                </a:gs>
                <a:gs pos="60000">
                  <a:schemeClr val="accent1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1">
                    <a:shade val="91000"/>
                    <a:satMod val="100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7000"/>
                    <a:satMod val="115000"/>
                    <a:lumMod val="114000"/>
                  </a:schemeClr>
                </a:gs>
                <a:gs pos="60000">
                  <a:schemeClr val="accent1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1">
                    <a:shade val="91000"/>
                    <a:satMod val="100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7000"/>
                    <a:satMod val="115000"/>
                    <a:lumMod val="114000"/>
                  </a:schemeClr>
                </a:gs>
                <a:gs pos="60000">
                  <a:schemeClr val="accent1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1">
                    <a:shade val="91000"/>
                    <a:satMod val="100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7000"/>
                    <a:satMod val="115000"/>
                    <a:lumMod val="114000"/>
                  </a:schemeClr>
                </a:gs>
                <a:gs pos="60000">
                  <a:schemeClr val="accent2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2">
                    <a:shade val="91000"/>
                    <a:satMod val="100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7000"/>
                    <a:satMod val="115000"/>
                    <a:lumMod val="114000"/>
                  </a:schemeClr>
                </a:gs>
                <a:gs pos="60000">
                  <a:schemeClr val="accent1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1">
                    <a:shade val="91000"/>
                    <a:satMod val="100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7000"/>
                    <a:satMod val="115000"/>
                    <a:lumMod val="114000"/>
                  </a:schemeClr>
                </a:gs>
                <a:gs pos="60000">
                  <a:schemeClr val="accent2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2">
                    <a:shade val="91000"/>
                    <a:satMod val="100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7000"/>
                    <a:satMod val="115000"/>
                    <a:lumMod val="114000"/>
                  </a:schemeClr>
                </a:gs>
                <a:gs pos="60000">
                  <a:schemeClr val="accent1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1">
                    <a:shade val="91000"/>
                    <a:satMod val="100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7000"/>
                    <a:satMod val="115000"/>
                    <a:lumMod val="114000"/>
                  </a:schemeClr>
                </a:gs>
                <a:gs pos="60000">
                  <a:schemeClr val="accent2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2">
                    <a:shade val="91000"/>
                    <a:satMod val="100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subjective!$P$2</c:f>
              <c:strCache>
                <c:ptCount val="1"/>
                <c:pt idx="0">
                  <c:v>Average of Rating2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7000"/>
                      <a:satMod val="115000"/>
                      <a:lumMod val="114000"/>
                    </a:schemeClr>
                  </a:gs>
                  <a:gs pos="60000">
                    <a:schemeClr val="accent1">
                      <a:tint val="100000"/>
                      <a:shade val="96000"/>
                      <a:satMod val="100000"/>
                      <a:lumMod val="108000"/>
                    </a:schemeClr>
                  </a:gs>
                  <a:gs pos="100000">
                    <a:schemeClr val="accent1">
                      <a:shade val="91000"/>
                      <a:satMod val="100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4800000"/>
                </a:lightRig>
              </a:scene3d>
              <a:sp3d>
                <a:bevelT w="508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subjective!$O$3:$O$7</c:f>
              <c:strCache>
                <c:ptCount val="4"/>
                <c:pt idx="0">
                  <c:v>Consort Restaurant</c:v>
                </c:pt>
                <c:pt idx="1">
                  <c:v>Elite Indian Restaurant</c:v>
                </c:pt>
                <c:pt idx="2">
                  <c:v>Makansutra Gluttons Bay</c:v>
                </c:pt>
                <c:pt idx="3">
                  <c:v>Queen's Cafe</c:v>
                </c:pt>
              </c:strCache>
            </c:strRef>
          </c:cat>
          <c:val>
            <c:numRef>
              <c:f>subjective!$P$3:$P$7</c:f>
              <c:numCache>
                <c:formatCode>General</c:formatCode>
                <c:ptCount val="4"/>
                <c:pt idx="0">
                  <c:v>3</c:v>
                </c:pt>
                <c:pt idx="1">
                  <c:v>2.4</c:v>
                </c:pt>
                <c:pt idx="2">
                  <c:v>3</c:v>
                </c:pt>
                <c:pt idx="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FB-4089-9157-63D59D8FBA94}"/>
            </c:ext>
          </c:extLst>
        </c:ser>
        <c:ser>
          <c:idx val="1"/>
          <c:order val="1"/>
          <c:tx>
            <c:strRef>
              <c:f>subjective!$Q$2</c:f>
              <c:strCache>
                <c:ptCount val="1"/>
                <c:pt idx="0">
                  <c:v>Sum of Votes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7000"/>
                      <a:satMod val="115000"/>
                      <a:lumMod val="114000"/>
                    </a:schemeClr>
                  </a:gs>
                  <a:gs pos="60000">
                    <a:schemeClr val="accent2">
                      <a:tint val="100000"/>
                      <a:shade val="96000"/>
                      <a:satMod val="100000"/>
                      <a:lumMod val="108000"/>
                    </a:schemeClr>
                  </a:gs>
                  <a:gs pos="100000">
                    <a:schemeClr val="accent2">
                      <a:shade val="91000"/>
                      <a:satMod val="100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4800000"/>
                </a:lightRig>
              </a:scene3d>
              <a:sp3d>
                <a:bevelT w="508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subjective!$O$3:$O$7</c:f>
              <c:strCache>
                <c:ptCount val="4"/>
                <c:pt idx="0">
                  <c:v>Consort Restaurant</c:v>
                </c:pt>
                <c:pt idx="1">
                  <c:v>Elite Indian Restaurant</c:v>
                </c:pt>
                <c:pt idx="2">
                  <c:v>Makansutra Gluttons Bay</c:v>
                </c:pt>
                <c:pt idx="3">
                  <c:v>Queen's Cafe</c:v>
                </c:pt>
              </c:strCache>
            </c:strRef>
          </c:cat>
          <c:val>
            <c:numRef>
              <c:f>subjective!$Q$3:$Q$7</c:f>
              <c:numCache>
                <c:formatCode>General</c:formatCode>
                <c:ptCount val="4"/>
                <c:pt idx="0">
                  <c:v>6</c:v>
                </c:pt>
                <c:pt idx="1">
                  <c:v>240</c:v>
                </c:pt>
                <c:pt idx="2">
                  <c:v>25</c:v>
                </c:pt>
                <c:pt idx="3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FB-4089-9157-63D59D8FBA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9682415"/>
        <c:axId val="2099689135"/>
      </c:lineChart>
      <c:catAx>
        <c:axId val="2099682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restaurants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689135"/>
        <c:crosses val="autoZero"/>
        <c:auto val="1"/>
        <c:lblAlgn val="ctr"/>
        <c:lblOffset val="100"/>
        <c:noMultiLvlLbl val="0"/>
      </c:catAx>
      <c:valAx>
        <c:axId val="2099689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682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zomato ori.xlsx]subjective 2!PivotTable4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/>
              <a:t>cuisines</a:t>
            </a:r>
            <a:r>
              <a:rPr lang="en-IN" sz="2000" baseline="0"/>
              <a:t> price</a:t>
            </a:r>
            <a:endParaRPr lang="en-IN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358819329294015"/>
          <c:y val="0.29690923636136413"/>
          <c:w val="0.7064673513780787"/>
          <c:h val="0.24546543568897999"/>
        </c:manualLayout>
      </c:layout>
      <c:lineChart>
        <c:grouping val="standard"/>
        <c:varyColors val="0"/>
        <c:ser>
          <c:idx val="0"/>
          <c:order val="0"/>
          <c:tx>
            <c:strRef>
              <c:f>'subjective 2'!$F$16</c:f>
              <c:strCache>
                <c:ptCount val="1"/>
                <c:pt idx="0">
                  <c:v>Sum of Price_range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'subjective 2'!$E$17:$E$27</c:f>
              <c:strCache>
                <c:ptCount val="10"/>
                <c:pt idx="0">
                  <c:v>Asian, Indonesian, Western</c:v>
                </c:pt>
                <c:pt idx="1">
                  <c:v>Burger</c:v>
                </c:pt>
                <c:pt idx="2">
                  <c:v>Cafe, Italian, Coffee and Tea, Western, Indonesian</c:v>
                </c:pt>
                <c:pt idx="3">
                  <c:v>Desserts, Bakery, Western</c:v>
                </c:pt>
                <c:pt idx="4">
                  <c:v>Indian</c:v>
                </c:pt>
                <c:pt idx="5">
                  <c:v>Japanese, Sushi, Ramen</c:v>
                </c:pt>
                <c:pt idx="6">
                  <c:v>Juices, Desserts</c:v>
                </c:pt>
                <c:pt idx="7">
                  <c:v>Seafood</c:v>
                </c:pt>
                <c:pt idx="8">
                  <c:v>Sunda, Indonesian</c:v>
                </c:pt>
                <c:pt idx="9">
                  <c:v>Sushi, Japanese</c:v>
                </c:pt>
              </c:strCache>
            </c:strRef>
          </c:cat>
          <c:val>
            <c:numRef>
              <c:f>'subjective 2'!$F$17:$F$27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14</c:v>
                </c:pt>
                <c:pt idx="5">
                  <c:v>3</c:v>
                </c:pt>
                <c:pt idx="6">
                  <c:v>2</c:v>
                </c:pt>
                <c:pt idx="7">
                  <c:v>4</c:v>
                </c:pt>
                <c:pt idx="8">
                  <c:v>9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48-40C5-9151-AA930E4F3CF6}"/>
            </c:ext>
          </c:extLst>
        </c:ser>
        <c:ser>
          <c:idx val="1"/>
          <c:order val="1"/>
          <c:tx>
            <c:strRef>
              <c:f>'subjective 2'!$G$16</c:f>
              <c:strCache>
                <c:ptCount val="1"/>
                <c:pt idx="0">
                  <c:v>Average of Rating2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'subjective 2'!$E$17:$E$27</c:f>
              <c:strCache>
                <c:ptCount val="10"/>
                <c:pt idx="0">
                  <c:v>Asian, Indonesian, Western</c:v>
                </c:pt>
                <c:pt idx="1">
                  <c:v>Burger</c:v>
                </c:pt>
                <c:pt idx="2">
                  <c:v>Cafe, Italian, Coffee and Tea, Western, Indonesian</c:v>
                </c:pt>
                <c:pt idx="3">
                  <c:v>Desserts, Bakery, Western</c:v>
                </c:pt>
                <c:pt idx="4">
                  <c:v>Indian</c:v>
                </c:pt>
                <c:pt idx="5">
                  <c:v>Japanese, Sushi, Ramen</c:v>
                </c:pt>
                <c:pt idx="6">
                  <c:v>Juices, Desserts</c:v>
                </c:pt>
                <c:pt idx="7">
                  <c:v>Seafood</c:v>
                </c:pt>
                <c:pt idx="8">
                  <c:v>Sunda, Indonesian</c:v>
                </c:pt>
                <c:pt idx="9">
                  <c:v>Sushi, Japanese</c:v>
                </c:pt>
              </c:strCache>
            </c:strRef>
          </c:cat>
          <c:val>
            <c:numRef>
              <c:f>'subjective 2'!$G$17:$G$27</c:f>
              <c:numCache>
                <c:formatCode>General</c:formatCode>
                <c:ptCount val="10"/>
                <c:pt idx="0">
                  <c:v>4.5999999999999996</c:v>
                </c:pt>
                <c:pt idx="1">
                  <c:v>4.4000000000000004</c:v>
                </c:pt>
                <c:pt idx="2">
                  <c:v>4.5999999999999996</c:v>
                </c:pt>
                <c:pt idx="3">
                  <c:v>4.5999999999999996</c:v>
                </c:pt>
                <c:pt idx="4">
                  <c:v>4.3749999999999991</c:v>
                </c:pt>
                <c:pt idx="5">
                  <c:v>4.4000000000000004</c:v>
                </c:pt>
                <c:pt idx="6">
                  <c:v>4.5</c:v>
                </c:pt>
                <c:pt idx="7">
                  <c:v>4.9000000000000004</c:v>
                </c:pt>
                <c:pt idx="8">
                  <c:v>4.9000000000000004</c:v>
                </c:pt>
                <c:pt idx="9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48-40C5-9151-AA930E4F3CF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4829408"/>
        <c:axId val="24841888"/>
      </c:lineChart>
      <c:catAx>
        <c:axId val="2482940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/>
                  <a:t>cuisines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41888"/>
        <c:crosses val="autoZero"/>
        <c:auto val="1"/>
        <c:lblAlgn val="ctr"/>
        <c:lblOffset val="100"/>
        <c:noMultiLvlLbl val="0"/>
      </c:catAx>
      <c:valAx>
        <c:axId val="248418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/>
                  <a:t>sum</a:t>
                </a:r>
                <a:r>
                  <a:rPr lang="en-IN" sz="2000" baseline="0"/>
                  <a:t> of price_range</a:t>
                </a:r>
                <a:endParaRPr lang="en-IN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2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941194830384398"/>
          <c:y val="1.3962371810841194E-2"/>
          <c:w val="0.32142344254226335"/>
          <c:h val="0.293830147771586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zomato ori.xlsx]subjective 2!PivotTable3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Has online delivery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</c:pivotFmt>
      <c:pivotFmt>
        <c:idx val="2"/>
        <c:spPr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</c:pivotFmt>
      <c:pivotFmt>
        <c:idx val="3"/>
        <c:spPr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</c:pivotFmt>
      <c:pivotFmt>
        <c:idx val="5"/>
        <c:spPr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</c:pivotFmt>
      <c:pivotFmt>
        <c:idx val="6"/>
        <c:spPr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</c:pivotFmt>
      <c:pivotFmt>
        <c:idx val="8"/>
        <c:spPr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0537493701539459"/>
          <c:y val="0.51238342547607085"/>
          <c:w val="0.62673066654633791"/>
          <c:h val="0.45865513486346121"/>
        </c:manualLayout>
      </c:layout>
      <c:pie3DChart>
        <c:varyColors val="1"/>
        <c:ser>
          <c:idx val="0"/>
          <c:order val="0"/>
          <c:tx>
            <c:strRef>
              <c:f>'subjective 2'!$J$2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030A0"/>
            </a:solidFill>
          </c:spPr>
          <c:explosion val="24"/>
          <c:dPt>
            <c:idx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4800000"/>
                </a:lightRig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1-8ED2-49FB-AB70-E146BFFD5407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4800000"/>
                </a:lightRig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3-8ED2-49FB-AB70-E146BFFD54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'subjective 2'!$I$3:$I$5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'subjective 2'!$J$3:$J$5</c:f>
              <c:numCache>
                <c:formatCode>0.00</c:formatCode>
                <c:ptCount val="2"/>
                <c:pt idx="0">
                  <c:v>2.7543098591549393</c:v>
                </c:pt>
                <c:pt idx="1">
                  <c:v>3.2880048959608392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D2-49FB-AB70-E146BFFD540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zomato ori.xlsx]subjective 2!PivotTable2</c:name>
    <c:fmtId val="3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Has table booking</a:t>
            </a:r>
          </a:p>
        </c:rich>
      </c:tx>
      <c:layout>
        <c:manualLayout>
          <c:xMode val="edge"/>
          <c:yMode val="edge"/>
          <c:x val="0.29828718978042873"/>
          <c:y val="7.01062184216083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</c:pivotFmt>
      <c:pivotFmt>
        <c:idx val="2"/>
        <c:spPr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</c:pivotFmt>
      <c:pivotFmt>
        <c:idx val="5"/>
        <c:spPr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tint val="97000"/>
                  <a:satMod val="115000"/>
                  <a:lumMod val="114000"/>
                </a:schemeClr>
              </a:gs>
              <a:gs pos="60000">
                <a:schemeClr val="accent1">
                  <a:tint val="100000"/>
                  <a:shade val="96000"/>
                  <a:satMod val="100000"/>
                  <a:lumMod val="108000"/>
                </a:schemeClr>
              </a:gs>
              <a:gs pos="100000">
                <a:schemeClr val="accent1">
                  <a:shade val="91000"/>
                  <a:sat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</c:pivotFmt>
      <c:pivotFmt>
        <c:idx val="8"/>
        <c:spPr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'subjective 2'!$G$2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4800000"/>
                </a:lightRig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1-BA2F-45B1-B057-E94E3FFA30ED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4800000"/>
                </a:lightRig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3-BA2F-45B1-B057-E94E3FFA30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'subjective 2'!$F$3:$F$5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'subjective 2'!$G$3:$G$5</c:f>
              <c:numCache>
                <c:formatCode>0.00</c:formatCode>
                <c:ptCount val="2"/>
                <c:pt idx="0">
                  <c:v>2.809686643631597</c:v>
                </c:pt>
                <c:pt idx="1">
                  <c:v>3.4825561312607913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2F-45B1-B057-E94E3FFA30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04139-21B0-4B0B-B4E0-C6D6E8567AEE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B90B-4AC6-4C30-97D6-4669DD321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1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CB90B-4AC6-4C30-97D6-4669DD3215B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5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B9D5-0A74-ACA4-48F0-6CFD719D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2A3F9-0148-A588-0C50-A77EA00C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6357-1A32-A091-180E-2F1B9F04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CDB-BC50-45A7-BEED-AE49A0A7533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9D75-0687-B4BA-E261-177126F1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0A187-F79D-591B-66BD-CE20D6A9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7F9A-531B-409D-9AD0-94800AD1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6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8FB6-C436-1A29-DDF8-AE0F3926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468D7-81D1-A497-D879-A6752CD46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535F-0951-1513-3B7D-E86EE064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CDB-BC50-45A7-BEED-AE49A0A7533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4848-A814-B9E4-C5CA-C7A20A0A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C097-BA38-51DF-8982-1E1AA351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7F9A-531B-409D-9AD0-94800AD1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76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1B8B3-9FC7-6201-5A06-72EB8F674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8918B-72B3-78D6-8172-7B0923EE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B80E4-2028-F22B-0D68-D742BFAD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CDB-BC50-45A7-BEED-AE49A0A7533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34F1-65E4-17ED-740F-521D0AA4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1B8E-AF28-6A1F-77A5-5CD69BB7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7F9A-531B-409D-9AD0-94800AD1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2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54A3-66E9-1864-41C3-0BC57001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9367-0963-80C7-7B43-673E6F28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7A024-1DD2-C1E5-A9A3-6189003E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CDB-BC50-45A7-BEED-AE49A0A7533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40249-8CD7-68E7-8289-C4D1913F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4E24-9B4A-B68A-0506-9137AAFA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7F9A-531B-409D-9AD0-94800AD1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8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4D1B-0C2C-1EAD-9D3C-B619DB28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766F9-4FC1-72AB-DED9-54F772776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B155-A938-DA09-47FD-286701CA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CDB-BC50-45A7-BEED-AE49A0A7533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CAB91-1808-D8E3-6373-5CAD2AC8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E675-D60F-294F-189A-FE1705B9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7F9A-531B-409D-9AD0-94800AD1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45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20A0-7CFF-8571-6BE6-96E5691E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77FE-4C32-82C8-AD86-8A04BF206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3D778-73C7-5D7F-A2BF-119B20FA4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1916B-F831-F039-6267-2100A3F5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CDB-BC50-45A7-BEED-AE49A0A7533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BA998-61C5-6D22-F299-8091EED8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5B36-F877-DAAB-BD41-7D6EA3E4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7F9A-531B-409D-9AD0-94800AD1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F50B-ACD2-4E33-DA1B-CD78FE75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FDF6B-A7B7-FA88-39AB-72E3807E8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19564-BABD-EB9A-8DD5-29E1E77A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97851-2123-31EE-8EAF-5EFC6FDAB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1BFDB-2093-38DC-F33E-1F5A665BC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ACB4F-C4E7-6534-8057-1135DDE2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CDB-BC50-45A7-BEED-AE49A0A7533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B6A5A-BE67-8EC3-AF95-0DAD05F2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C5C29-B061-7CEC-C156-55A41F87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7F9A-531B-409D-9AD0-94800AD1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8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390D-C6E5-C14C-7584-9F4B63A2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27C6F-D405-B43B-A113-0F1A0059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CDB-BC50-45A7-BEED-AE49A0A7533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096B6-A0FF-589D-340D-DD6EF07C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4F216-99D6-23AD-3732-297C474B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7F9A-531B-409D-9AD0-94800AD1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8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DEF0A-329B-98C5-CAC1-FD4878A3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CDB-BC50-45A7-BEED-AE49A0A7533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613F2-4285-0ACE-36E3-C0BEDAE1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8313-FFC6-6F18-D3ED-039A7BC0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7F9A-531B-409D-9AD0-94800AD1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1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DA71-7BF1-098E-7649-F3F5F253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5F04-D5A1-95DD-EF93-F402CC6A7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2A30B-724D-72AC-A34B-77BE51628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05316-AFFD-A759-FB13-3738BEFC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CDB-BC50-45A7-BEED-AE49A0A7533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D90E3-AD78-9720-1A22-9D58D3E6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0BC61-3F4F-7FC1-405C-93F18B78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7F9A-531B-409D-9AD0-94800AD1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8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89FF-1E57-F232-C88D-28F74E7D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C0B46-4750-C50A-5C64-423126B0A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86799-5246-8F70-60CE-86342635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21E7D-5829-7FFC-5F7A-B46D8DCA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CDB-BC50-45A7-BEED-AE49A0A7533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EDA95-4713-2A71-FD03-0558201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011F2-F7D7-2B7D-B8B4-3C1AAB19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7F9A-531B-409D-9AD0-94800AD1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15A1D-0D6C-7267-E238-0ED8E210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E18B7-EEA2-369B-1DB8-02A84AE4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3E277-208B-516F-CECE-5A0428767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DCDB-BC50-45A7-BEED-AE49A0A75334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170C-56F4-3E34-6447-05B6FF47C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5C0B-34BA-6306-0E94-9D9320CD7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7F9A-531B-409D-9AD0-94800AD1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6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FD61-E52B-8F14-2282-29B6F94E0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F31FB-13BA-39EF-F9C9-45F6CFC21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6366F-8CB9-20F6-5741-91FF944E31A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6639"/>
            <a:ext cx="12613341" cy="11802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B6173-F5F3-C90C-EC10-6C3F98DC0CDB}"/>
              </a:ext>
            </a:extLst>
          </p:cNvPr>
          <p:cNvSpPr txBox="1"/>
          <p:nvPr/>
        </p:nvSpPr>
        <p:spPr>
          <a:xfrm>
            <a:off x="185113" y="4672905"/>
            <a:ext cx="1126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>
                    <a:lumMod val="95000"/>
                  </a:schemeClr>
                </a:solidFill>
              </a:rPr>
              <a:t>ZOMATO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7DEB4-8610-04BB-D506-759788DC1783}"/>
              </a:ext>
            </a:extLst>
          </p:cNvPr>
          <p:cNvSpPr txBox="1"/>
          <p:nvPr/>
        </p:nvSpPr>
        <p:spPr>
          <a:xfrm>
            <a:off x="10236400" y="7405880"/>
            <a:ext cx="1955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Sonia.J</a:t>
            </a:r>
            <a:endParaRPr lang="en-IN" sz="2400" dirty="0"/>
          </a:p>
          <a:p>
            <a:r>
              <a:rPr lang="en-IN" sz="2400" dirty="0"/>
              <a:t>Jan batch</a:t>
            </a:r>
          </a:p>
          <a:p>
            <a:r>
              <a:rPr lang="en-IN" sz="2400" dirty="0"/>
              <a:t>Data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611BB-5636-20A2-6AAC-BF4290B56E52}"/>
              </a:ext>
            </a:extLst>
          </p:cNvPr>
          <p:cNvSpPr txBox="1"/>
          <p:nvPr/>
        </p:nvSpPr>
        <p:spPr>
          <a:xfrm>
            <a:off x="9977718" y="5871882"/>
            <a:ext cx="171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SONIA.J</a:t>
            </a:r>
          </a:p>
          <a:p>
            <a:r>
              <a:rPr lang="en-IN" dirty="0">
                <a:solidFill>
                  <a:srgbClr val="FF0000"/>
                </a:solidFill>
              </a:rPr>
              <a:t>JANUARY BATCH</a:t>
            </a:r>
          </a:p>
        </p:txBody>
      </p:sp>
    </p:spTree>
    <p:extLst>
      <p:ext uri="{BB962C8B-B14F-4D97-AF65-F5344CB8AC3E}">
        <p14:creationId xmlns:p14="http://schemas.microsoft.com/office/powerpoint/2010/main" val="422225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9880-0570-C6B3-665F-C8852CCD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3E5492-36B9-F4D0-CE60-8B16A498FA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13200" y="3258344"/>
          <a:ext cx="4165600" cy="148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3611927088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3238337524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Consort Restaurant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highlight>
                            <a:srgbClr val="D9E1F2"/>
                          </a:highlight>
                        </a:rPr>
                        <a:t>18.16 US Dollars</a:t>
                      </a:r>
                      <a:endParaRPr lang="en-IN" sz="1800" b="0" i="0" u="none" strike="noStrike">
                        <a:solidFill>
                          <a:srgbClr val="2E3C57"/>
                        </a:solidFill>
                        <a:effectLst/>
                        <a:highlight>
                          <a:srgbClr val="D9E1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084768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Elite Indian Restaurant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5.96 US Dollars</a:t>
                      </a:r>
                      <a:endParaRPr lang="en-IN" sz="1800" b="0" i="0" u="none" strike="noStrike">
                        <a:solidFill>
                          <a:srgbClr val="2E3C5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255237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Makansutra Gluttons Bay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highlight>
                            <a:srgbClr val="D9E1F2"/>
                          </a:highlight>
                        </a:rPr>
                        <a:t>22.03 US Dollars</a:t>
                      </a:r>
                      <a:endParaRPr lang="en-IN" sz="1800" b="0" i="0" u="none" strike="noStrike">
                        <a:solidFill>
                          <a:srgbClr val="2E3C57"/>
                        </a:solidFill>
                        <a:effectLst/>
                        <a:highlight>
                          <a:srgbClr val="D9E1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104022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Queen's Cafe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6.62US Dollars</a:t>
                      </a:r>
                      <a:endParaRPr lang="en-IN" sz="1800" b="0" i="0" u="none" strike="noStrike" dirty="0">
                        <a:solidFill>
                          <a:srgbClr val="2E3C5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44787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635678-7A5D-C2D3-EA84-B7ADAED7F3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Employed pivot table filtering by rating (more than 4.5 for Biggest Competitors and less than 3 for no competition) and city. Visualized findings with a column chart.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Discovered that restaurants with ratings between 2-3 and sum of votes have higher prices compared to highly-rated establishments, after converting prices to rupees for accurate comparison.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Identified specific venues such as Consort in Canada, Elite Indian Restaurant, Queens Coffee in Sri Lanka, and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Makansutra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Gluttons Bay in Singapore.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679EFD-5E33-1C6D-80F5-573059892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76048"/>
              </p:ext>
            </p:extLst>
          </p:nvPr>
        </p:nvGraphicFramePr>
        <p:xfrm>
          <a:off x="8178800" y="1027905"/>
          <a:ext cx="3988173" cy="2163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048">
                  <a:extLst>
                    <a:ext uri="{9D8B030D-6E8A-4147-A177-3AD203B41FA5}">
                      <a16:colId xmlns:a16="http://schemas.microsoft.com/office/drawing/2014/main" val="2958948061"/>
                    </a:ext>
                  </a:extLst>
                </a:gridCol>
                <a:gridCol w="2314125">
                  <a:extLst>
                    <a:ext uri="{9D8B030D-6E8A-4147-A177-3AD203B41FA5}">
                      <a16:colId xmlns:a16="http://schemas.microsoft.com/office/drawing/2014/main" val="3326887721"/>
                    </a:ext>
                  </a:extLst>
                </a:gridCol>
              </a:tblGrid>
              <a:tr h="237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</a:rPr>
                        <a:t>restaurant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  <a:highlight>
                            <a:srgbClr val="4472C4"/>
                          </a:highlight>
                        </a:rPr>
                        <a:t>average of two in rupees</a:t>
                      </a:r>
                      <a:endParaRPr lang="en-IN" sz="1200">
                        <a:effectLst/>
                        <a:highlight>
                          <a:srgbClr val="4472C4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51451113"/>
                  </a:ext>
                </a:extLst>
              </a:tr>
              <a:tr h="800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</a:rPr>
                        <a:t>Consort Restaurant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  <a:highlight>
                            <a:srgbClr val="D9E1F2"/>
                          </a:highlight>
                        </a:rPr>
                        <a:t>Rs.1875</a:t>
                      </a:r>
                      <a:endParaRPr lang="en-IN" sz="1200">
                        <a:effectLst/>
                        <a:highlight>
                          <a:srgbClr val="D9E1F2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29855721"/>
                  </a:ext>
                </a:extLst>
              </a:tr>
              <a:tr h="375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dirty="0">
                          <a:effectLst/>
                        </a:rPr>
                        <a:t>Elite Indian Restaurant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</a:rPr>
                        <a:t>Rs.900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83388297"/>
                  </a:ext>
                </a:extLst>
              </a:tr>
              <a:tr h="375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</a:rPr>
                        <a:t>Makansutra Gluttons Bay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800">
                          <a:effectLst/>
                          <a:highlight>
                            <a:srgbClr val="D9E1F2"/>
                          </a:highlight>
                        </a:rPr>
                        <a:t>Rs.2250</a:t>
                      </a:r>
                      <a:endParaRPr lang="en-IN" sz="1200">
                        <a:effectLst/>
                        <a:highlight>
                          <a:srgbClr val="D9E1F2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3935088"/>
                  </a:ext>
                </a:extLst>
              </a:tr>
              <a:tr h="375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dirty="0">
                          <a:effectLst/>
                        </a:rPr>
                        <a:t>Queen's Cafe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800" dirty="0">
                          <a:effectLst/>
                        </a:rPr>
                        <a:t>Rs.1000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2921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17909A1-D566-44F9-88A0-4BCB61A17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224852"/>
              </p:ext>
            </p:extLst>
          </p:nvPr>
        </p:nvGraphicFramePr>
        <p:xfrm>
          <a:off x="373809" y="769143"/>
          <a:ext cx="6966791" cy="3650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705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A8B1-05BE-E9F5-D06B-9F814433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DA76-F088-D624-690B-F0CD8EED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35F14-EF00-8DEA-F0E8-F106018B3B13}"/>
              </a:ext>
            </a:extLst>
          </p:cNvPr>
          <p:cNvSpPr/>
          <p:nvPr/>
        </p:nvSpPr>
        <p:spPr>
          <a:xfrm>
            <a:off x="0" y="0"/>
            <a:ext cx="12192000" cy="6994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Utilized a Pivot chart with cuisines in rows and average rating and price range in values.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Discovered that cuisine rates and ratings aren't directly correlated; however, quality and ratings exhibit a direct relationship.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To achieve higher ratings, it's essential to maintain moderate cuisine rates while prioritizing high-quality offerings in new restaurants.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25A96A3-83BD-471F-8C8C-6E8683687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959096"/>
              </p:ext>
            </p:extLst>
          </p:nvPr>
        </p:nvGraphicFramePr>
        <p:xfrm>
          <a:off x="649941" y="681037"/>
          <a:ext cx="10515600" cy="4473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2A48E16-FA9B-B8E5-9BE1-D258CF33F156}"/>
              </a:ext>
            </a:extLst>
          </p:cNvPr>
          <p:cNvSpPr/>
          <p:nvPr/>
        </p:nvSpPr>
        <p:spPr>
          <a:xfrm>
            <a:off x="312821" y="11182"/>
            <a:ext cx="115663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CHOICE OF CUISINE AFFECT RESTAURANT RATING</a:t>
            </a:r>
          </a:p>
        </p:txBody>
      </p:sp>
    </p:spTree>
    <p:extLst>
      <p:ext uri="{BB962C8B-B14F-4D97-AF65-F5344CB8AC3E}">
        <p14:creationId xmlns:p14="http://schemas.microsoft.com/office/powerpoint/2010/main" val="397474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C861-5FE9-A79D-B85D-F105A204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7D02-7C31-B782-1115-483F144B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20587F-E94B-53B4-A6AB-A13E90202F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FE2630-5C2E-4863-8518-6A0211821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912564"/>
              </p:ext>
            </p:extLst>
          </p:nvPr>
        </p:nvGraphicFramePr>
        <p:xfrm>
          <a:off x="5960899" y="1566413"/>
          <a:ext cx="5110814" cy="3282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4DBF20-2863-A88C-832B-362E482BC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482342"/>
              </p:ext>
            </p:extLst>
          </p:nvPr>
        </p:nvGraphicFramePr>
        <p:xfrm>
          <a:off x="306286" y="232192"/>
          <a:ext cx="4922320" cy="2912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D3E966C-196B-D535-C253-85229CF72807}"/>
              </a:ext>
            </a:extLst>
          </p:cNvPr>
          <p:cNvSpPr txBox="1"/>
          <p:nvPr/>
        </p:nvSpPr>
        <p:spPr>
          <a:xfrm>
            <a:off x="1699343" y="3277520"/>
            <a:ext cx="3529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HOME DELIVERY-&gt;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9504E-7041-C945-08B2-C846F586EA58}"/>
              </a:ext>
            </a:extLst>
          </p:cNvPr>
          <p:cNvSpPr txBox="1"/>
          <p:nvPr/>
        </p:nvSpPr>
        <p:spPr>
          <a:xfrm>
            <a:off x="5902079" y="487223"/>
            <a:ext cx="4170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&lt;- ONLINE TABLE BOOKING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96980-EE4B-EF79-5ACB-3778465A4F5A}"/>
              </a:ext>
            </a:extLst>
          </p:cNvPr>
          <p:cNvSpPr txBox="1"/>
          <p:nvPr/>
        </p:nvSpPr>
        <p:spPr>
          <a:xfrm>
            <a:off x="306285" y="2279320"/>
            <a:ext cx="117691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Utilized Pivot charts with table booking and online delivery in rows, showcasing average ratings.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Created pie charts for visual representation.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Survey data suggests the importance of offering online delivery and table booking, positively impacting customer ratings.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Restaurants providing these services tend to receive higher ratings due to enhanced dining convenience.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Consideration of partnering with current high-rated restaurants is recommended based on this insight.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1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2202-D75B-A8A3-5536-B62663C6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7635-3943-2170-B36A-A7A40453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41D7E-0360-2D2A-36DF-238056311B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86DEA-5A26-935E-26DD-3DD443D4B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4" y="128337"/>
            <a:ext cx="11823031" cy="63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0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3C91-C592-7BFA-CF8A-B1B74DE5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Key insights</a:t>
            </a:r>
            <a:br>
              <a:rPr lang="en-IN" dirty="0">
                <a:highlight>
                  <a:srgbClr val="FFFF00"/>
                </a:highlight>
              </a:rPr>
            </a:b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FED42-4821-1FA8-9D3E-126EF808CE5C}"/>
              </a:ext>
            </a:extLst>
          </p:cNvPr>
          <p:cNvSpPr txBox="1"/>
          <p:nvPr/>
        </p:nvSpPr>
        <p:spPr>
          <a:xfrm>
            <a:off x="909918" y="1027906"/>
            <a:ext cx="10600765" cy="4775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Top 5 selected countries for our expansion are Indonesia, Qatar, Canada, Singapore, Sri Lanka. 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Most suitable 6 cities for opening our new Restaurants are as follows - “</a:t>
            </a:r>
            <a:r>
              <a:rPr lang="en-IN" sz="1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Consort, Bandung, Vineland station , </a:t>
            </a:r>
            <a:r>
              <a:rPr lang="en-IN" sz="1800" b="1" u="none" strike="noStrike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chathan</a:t>
            </a:r>
            <a:r>
              <a:rPr lang="en-IN" sz="1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b="1" u="none" strike="noStrike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kent</a:t>
            </a:r>
            <a:r>
              <a:rPr lang="en-IN" sz="1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IN" sz="1800" b="1" u="none" strike="noStrike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yorton</a:t>
            </a:r>
            <a:r>
              <a:rPr lang="en-IN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. Our Major Focus will be on Canada, As this Country has 3 most suitable cities.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our newer restaurants, we should focus majorly on American food, Indian food and Continental food. The Choice and variety of Cuisines affects the restaurant</a:t>
            </a:r>
            <a:r>
              <a:rPr lang="en-IN" sz="1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ratings.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get a higher rating, We must keep the rate of cuisines in the middle range and keep high quality cuisines in our newer Restaurants.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must offer more services like online delivery and table booking to increase the customer’s ratings because customers enjoy additional ease &amp; convenience in their dining experience. 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23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A16A-D5C1-0F25-EEB6-FB9086312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25C6A-C893-BEAA-6916-9B8975D4C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6D67D-4FDD-80FF-4F41-1AF073E2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E30E01-9BA1-50F4-58D1-376928C13618}"/>
              </a:ext>
            </a:extLst>
          </p:cNvPr>
          <p:cNvSpPr/>
          <p:nvPr/>
        </p:nvSpPr>
        <p:spPr>
          <a:xfrm>
            <a:off x="1159497" y="631596"/>
            <a:ext cx="10265790" cy="54015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Conclusion:</a:t>
            </a:r>
          </a:p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From the data the analysis was based on setting up new restaurants in counties with demand on the basis of  rating, vote, price, table booking, online orders etc….It gives a perception in analysing data in demand of the corporate </a:t>
            </a:r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needs.Thus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dashboard provides useful insights in shortlisting countries and cities with high price or low price comparing with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3288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8B543F-4AE3-1830-2C5F-9953DBB60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64594" cy="3352800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675DF3-5A80-B8A6-BCBD-7CFD4012AFB6}"/>
              </a:ext>
            </a:extLst>
          </p:cNvPr>
          <p:cNvSpPr/>
          <p:nvPr/>
        </p:nvSpPr>
        <p:spPr>
          <a:xfrm>
            <a:off x="6764594" y="-152398"/>
            <a:ext cx="5427406" cy="3352799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dirty="0"/>
              <a:t>DATA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899CEA-130D-6495-959C-D8AA5E9ED5F2}"/>
              </a:ext>
            </a:extLst>
          </p:cNvPr>
          <p:cNvSpPr/>
          <p:nvPr/>
        </p:nvSpPr>
        <p:spPr>
          <a:xfrm>
            <a:off x="1794085" y="3200401"/>
            <a:ext cx="860383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</a:rPr>
              <a:t>Total number of tables 8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Total number of attributes 28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</a:rPr>
              <a:t>Categorical values 16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Continuous value 12</a:t>
            </a:r>
          </a:p>
        </p:txBody>
      </p:sp>
    </p:spTree>
    <p:extLst>
      <p:ext uri="{BB962C8B-B14F-4D97-AF65-F5344CB8AC3E}">
        <p14:creationId xmlns:p14="http://schemas.microsoft.com/office/powerpoint/2010/main" val="195723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582E-DB24-AA35-4C3E-B3664EC9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FDE75-4B67-AB68-76AF-D037113F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1037"/>
            <a:ext cx="11976847" cy="60693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6FBB9B-9D4D-CABF-26F3-A3312193A7DF}"/>
              </a:ext>
            </a:extLst>
          </p:cNvPr>
          <p:cNvSpPr/>
          <p:nvPr/>
        </p:nvSpPr>
        <p:spPr>
          <a:xfrm>
            <a:off x="4428978" y="-96540"/>
            <a:ext cx="2849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855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D11-5218-A6A0-301E-1D2AB47F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E50CD-6D5D-E733-22D2-B1A6A6A90829}"/>
              </a:ext>
            </a:extLst>
          </p:cNvPr>
          <p:cNvSpPr txBox="1"/>
          <p:nvPr/>
        </p:nvSpPr>
        <p:spPr>
          <a:xfrm>
            <a:off x="3393649" y="3429000"/>
            <a:ext cx="55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Number of restaurants and year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E7966E-D96E-F040-8430-A99730D5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1683BE-4593-470A-C0B4-FD24FA29CCA1}"/>
              </a:ext>
            </a:extLst>
          </p:cNvPr>
          <p:cNvSpPr/>
          <p:nvPr/>
        </p:nvSpPr>
        <p:spPr>
          <a:xfrm>
            <a:off x="-16042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ctr"/>
            <a:endParaRPr lang="en-US" sz="2000" b="1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pPr algn="ctr"/>
            <a:endParaRPr lang="en-US" sz="20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ctr"/>
            <a:endParaRPr lang="en-US" sz="2000" b="1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pPr algn="ctr"/>
            <a:endParaRPr lang="en-US" sz="20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ctr"/>
            <a:endParaRPr lang="en-US" sz="2000" b="1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pPr algn="ctr"/>
            <a:endParaRPr lang="en-US" sz="20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ctr"/>
            <a:endParaRPr lang="en-US" sz="2000" b="1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pPr algn="ctr"/>
            <a:endParaRPr lang="en-US" sz="20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ctr"/>
            <a:endParaRPr lang="en-US" sz="2000" b="1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pPr algn="ctr"/>
            <a:endParaRPr lang="en-US" sz="20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ctr"/>
            <a:endParaRPr lang="en-US" sz="2000" b="1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pPr algn="ctr"/>
            <a:endParaRPr lang="en-US" sz="20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ctr"/>
            <a:endParaRPr lang="en-US" sz="2000" b="1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pPr algn="ctr"/>
            <a:endParaRPr lang="en-US" sz="2000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ctr"/>
            <a:endParaRPr lang="en-US" sz="2000" b="1" dirty="0">
              <a:solidFill>
                <a:srgbClr val="ECECEC"/>
              </a:solidFill>
              <a:highlight>
                <a:srgbClr val="212121"/>
              </a:highligh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Utilized a pivot table on raw data, organizing by country with Restaurant Name counted, revealing 9551 total restaurants.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India leads with 8652, while Canada lags with just 4 establishments</a:t>
            </a:r>
            <a:r>
              <a:rPr lang="en-US" sz="2000" b="1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en-IN" sz="2000" b="1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72132C6-F128-4F63-8673-CB710DB8ED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122284"/>
              </p:ext>
            </p:extLst>
          </p:nvPr>
        </p:nvGraphicFramePr>
        <p:xfrm>
          <a:off x="1251284" y="1144588"/>
          <a:ext cx="10102516" cy="414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3CCC78C-DF9E-C1AA-A070-24B90D63BF4E}"/>
              </a:ext>
            </a:extLst>
          </p:cNvPr>
          <p:cNvSpPr/>
          <p:nvPr/>
        </p:nvSpPr>
        <p:spPr>
          <a:xfrm>
            <a:off x="1089489" y="0"/>
            <a:ext cx="49904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/>
              <a:t>MARKET TRENDS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479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25BF-0582-A0CE-3C30-317B4EF9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FFBA-D944-AB0E-D7EA-894FE2451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A547B-8F61-BC3F-1CC4-BC0A544F93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Google Shape;222;p35" title="Chart">
            <a:extLst>
              <a:ext uri="{FF2B5EF4-FFF2-40B4-BE49-F238E27FC236}">
                <a16:creationId xmlns:a16="http://schemas.microsoft.com/office/drawing/2014/main" id="{B33046DE-E92E-16EB-E080-D84F3DDA56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9832" y="1027906"/>
            <a:ext cx="9095873" cy="37526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96791C-009F-03F9-05E2-A090C5AE1977}"/>
              </a:ext>
            </a:extLst>
          </p:cNvPr>
          <p:cNvSpPr txBox="1"/>
          <p:nvPr/>
        </p:nvSpPr>
        <p:spPr>
          <a:xfrm>
            <a:off x="1094873" y="5229929"/>
            <a:ext cx="9974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Utilized pivot table for yearly restaurant counts and constructed a corresponding bar chart, revealing consistent annual openings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exceeing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1000, with a peak of 1102 in 2018 and a low of 1022 in 2012.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BD018-0DED-9262-C157-C19031CA76DD}"/>
              </a:ext>
            </a:extLst>
          </p:cNvPr>
          <p:cNvSpPr/>
          <p:nvPr/>
        </p:nvSpPr>
        <p:spPr>
          <a:xfrm>
            <a:off x="1094873" y="-30361"/>
            <a:ext cx="5770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GLOBAL OVERVIEW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92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6625AD-FDA3-CEFD-A57A-34F1BD9AB2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61665" y="2743200"/>
          <a:ext cx="586867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4335">
                  <a:extLst>
                    <a:ext uri="{9D8B030D-6E8A-4147-A177-3AD203B41FA5}">
                      <a16:colId xmlns:a16="http://schemas.microsoft.com/office/drawing/2014/main" val="1660502403"/>
                    </a:ext>
                  </a:extLst>
                </a:gridCol>
                <a:gridCol w="2934335">
                  <a:extLst>
                    <a:ext uri="{9D8B030D-6E8A-4147-A177-3AD203B41FA5}">
                      <a16:colId xmlns:a16="http://schemas.microsoft.com/office/drawing/2014/main" val="646575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Country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rating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41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Indonesia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4,4.9,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0579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united arab emirates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4.8,4.7,4.5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238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Turkey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4.3,4.1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244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South Africa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4.9,4.6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8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Philipines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4.7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28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1513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9677725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56E183-0D63-D6FC-A37E-54D966D67FC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Leveraged pivot table analysis to filter countries with less than 50 restaurants, integrating average ratings to identify untapped markets for expansion.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Top 5 countries for new restaurant openings include Canada, Indonesia, Singapore, Sri Lanka, and Qatar, supported by visual representations for clarity.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0F1B47-E6FC-656B-3EE5-F5928EE3B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605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5B3C0-5CB6-9BA7-41D1-0E35EC48A408}"/>
              </a:ext>
            </a:extLst>
          </p:cNvPr>
          <p:cNvSpPr/>
          <p:nvPr/>
        </p:nvSpPr>
        <p:spPr>
          <a:xfrm>
            <a:off x="1631385" y="-88231"/>
            <a:ext cx="8159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EXPANSION OPPORTUNITIES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83DF3F1-EC44-F4C2-8B3D-5586A8F64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679030"/>
              </p:ext>
            </p:extLst>
          </p:nvPr>
        </p:nvGraphicFramePr>
        <p:xfrm>
          <a:off x="898359" y="1026695"/>
          <a:ext cx="10507578" cy="4203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398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0CA5-20E6-7BF2-4E1A-1DB20116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48B3-7E44-47E1-EF38-5134DFE9A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F29607-4BC5-32AF-EED0-6F3D759AFB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074B04-5C16-465D-B81B-B58BAB283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240966"/>
              </p:ext>
            </p:extLst>
          </p:nvPr>
        </p:nvGraphicFramePr>
        <p:xfrm>
          <a:off x="657727" y="798839"/>
          <a:ext cx="10696073" cy="4187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E55EB8-3FD4-F444-A83F-893F276876F4}"/>
              </a:ext>
            </a:extLst>
          </p:cNvPr>
          <p:cNvSpPr txBox="1"/>
          <p:nvPr/>
        </p:nvSpPr>
        <p:spPr>
          <a:xfrm>
            <a:off x="747963" y="4986477"/>
            <a:ext cx="106960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Initiated by filtering out countries with fewer than 50 restaurants to gauge lower competition levels.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Integrated average ratings to account for popular, in-demand restaurants, automatically filtering countries with less than 5 average ratings to assess market dynamics effectively.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F7C63B-6512-C1DB-6F20-A9659EBCADB0}"/>
              </a:ext>
            </a:extLst>
          </p:cNvPr>
          <p:cNvSpPr/>
          <p:nvPr/>
        </p:nvSpPr>
        <p:spPr>
          <a:xfrm>
            <a:off x="514656" y="-124491"/>
            <a:ext cx="6029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CURRENT SCENARIO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17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81CF-7CF9-6B95-0202-43F7EDDD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3A9A-6FA9-F60D-5DD2-8AEAD7DF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CBDCC-A483-764D-ED76-48802A1D57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0851B38-CAFB-F976-9200-CD10A6941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114682"/>
              </p:ext>
            </p:extLst>
          </p:nvPr>
        </p:nvGraphicFramePr>
        <p:xfrm>
          <a:off x="1235243" y="1144588"/>
          <a:ext cx="9641304" cy="463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FE87FE-FA28-2B47-7728-1985FCE0A26A}"/>
              </a:ext>
            </a:extLst>
          </p:cNvPr>
          <p:cNvSpPr txBox="1"/>
          <p:nvPr/>
        </p:nvSpPr>
        <p:spPr>
          <a:xfrm>
            <a:off x="1060077" y="5910095"/>
            <a:ext cx="10791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Compiled city data within selected countries, highlighting six  locations for new restaurant openings, including Consort, Bandung, Vineland Station,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Chathan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Kent, and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Yorton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07F6E-192D-8F66-8EC7-FA2A8BCC452C}"/>
              </a:ext>
            </a:extLst>
          </p:cNvPr>
          <p:cNvSpPr/>
          <p:nvPr/>
        </p:nvSpPr>
        <p:spPr>
          <a:xfrm>
            <a:off x="651025" y="63551"/>
            <a:ext cx="4357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COMPETITORS</a:t>
            </a:r>
          </a:p>
        </p:txBody>
      </p:sp>
    </p:spTree>
    <p:extLst>
      <p:ext uri="{BB962C8B-B14F-4D97-AF65-F5344CB8AC3E}">
        <p14:creationId xmlns:p14="http://schemas.microsoft.com/office/powerpoint/2010/main" val="201255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31C4-512E-C1B5-929C-03721C3C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A1FE9C4-9C28-2B56-AB1B-BA62164700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19650" y="3452654"/>
          <a:ext cx="25527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32371037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9169917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4472C4"/>
                          </a:highlight>
                        </a:rPr>
                        <a:t>country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4472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4472C4"/>
                          </a:highlight>
                        </a:rPr>
                        <a:t>dollar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highlight>
                          <a:srgbClr val="4472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42431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Canada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26.36 US Dollars</a:t>
                      </a:r>
                      <a:endParaRPr lang="en-IN" sz="1100" b="0" i="0" u="none" strike="noStrike">
                        <a:solidFill>
                          <a:srgbClr val="2E3C57"/>
                        </a:solidFill>
                        <a:effectLst/>
                        <a:highlight>
                          <a:srgbClr val="D9E1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1082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Indonesia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17.32 US Dollars</a:t>
                      </a:r>
                      <a:endParaRPr lang="en-IN" sz="1100" b="0" i="0" u="none" strike="noStrike">
                        <a:solidFill>
                          <a:srgbClr val="2E3C5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70624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Qatar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61.46 US Dollars</a:t>
                      </a:r>
                      <a:endParaRPr lang="en-IN" sz="1100" b="0" i="0" u="none" strike="noStrike">
                        <a:solidFill>
                          <a:srgbClr val="2E3C57"/>
                        </a:solidFill>
                        <a:effectLst/>
                        <a:highlight>
                          <a:srgbClr val="D9E1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81628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Singapore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114.38US Dollars</a:t>
                      </a:r>
                      <a:endParaRPr lang="en-IN" sz="1100" b="0" i="0" u="none" strike="noStrike">
                        <a:solidFill>
                          <a:srgbClr val="2E3C5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07217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Sri Lanka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7.86 US Dollars</a:t>
                      </a:r>
                      <a:endParaRPr lang="en-IN" sz="1100" b="0" i="0" u="none" strike="noStrike" dirty="0">
                        <a:solidFill>
                          <a:srgbClr val="2E3C57"/>
                        </a:solidFill>
                        <a:effectLst/>
                        <a:highlight>
                          <a:srgbClr val="D9E1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906782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FE2FD31-AB4B-B172-FA8D-D6E7BB5A1E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Utilized a Pivot Table with country in rows and average cost for two in values, filtered for selected countries, and complemented with a column chart visualization to display the average cost for two in restaurants across these countries, converted to rupees for precise comparison.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DC69353-5497-B3BD-080A-773D48F239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253149"/>
              </p:ext>
            </p:extLst>
          </p:nvPr>
        </p:nvGraphicFramePr>
        <p:xfrm>
          <a:off x="535261" y="1021976"/>
          <a:ext cx="7860630" cy="4105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A096AE-65E2-62BF-432C-9EBAFA4E5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78133"/>
              </p:ext>
            </p:extLst>
          </p:nvPr>
        </p:nvGraphicFramePr>
        <p:xfrm>
          <a:off x="9017595" y="365124"/>
          <a:ext cx="2552700" cy="2611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44162576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456442361"/>
                    </a:ext>
                  </a:extLst>
                </a:gridCol>
              </a:tblGrid>
              <a:tr h="435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</a:rPr>
                        <a:t>country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40396148"/>
                  </a:ext>
                </a:extLst>
              </a:tr>
              <a:tr h="435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dirty="0">
                          <a:effectLst/>
                        </a:rPr>
                        <a:t>Canada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dirty="0">
                          <a:effectLst/>
                        </a:rPr>
                        <a:t>Rs.1875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09858"/>
                  </a:ext>
                </a:extLst>
              </a:tr>
              <a:tr h="435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</a:rPr>
                        <a:t>Indonesia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dirty="0">
                          <a:effectLst/>
                        </a:rPr>
                        <a:t>Rs.750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5536279"/>
                  </a:ext>
                </a:extLst>
              </a:tr>
              <a:tr h="435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</a:rPr>
                        <a:t>Qatar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dirty="0">
                          <a:effectLst/>
                        </a:rPr>
                        <a:t>Rs.3000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03478873"/>
                  </a:ext>
                </a:extLst>
              </a:tr>
              <a:tr h="435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</a:rPr>
                        <a:t>Singapore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dirty="0">
                          <a:effectLst/>
                        </a:rPr>
                        <a:t>Rs.4500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33881066"/>
                  </a:ext>
                </a:extLst>
              </a:tr>
              <a:tr h="435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dirty="0">
                          <a:effectLst/>
                        </a:rPr>
                        <a:t>Sri Lanka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dirty="0">
                          <a:effectLst/>
                        </a:rPr>
                        <a:t>Rs.500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8031118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74D0E86-FD52-AA07-638E-8DFEBA9DA060}"/>
              </a:ext>
            </a:extLst>
          </p:cNvPr>
          <p:cNvSpPr/>
          <p:nvPr/>
        </p:nvSpPr>
        <p:spPr>
          <a:xfrm>
            <a:off x="403411" y="-96541"/>
            <a:ext cx="78606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EXPENDITURE ANALYSIS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152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935</Words>
  <Application>Microsoft Office PowerPoint</Application>
  <PresentationFormat>Widescreen</PresentationFormat>
  <Paragraphs>240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ug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J</dc:creator>
  <cp:lastModifiedBy>Sonia J</cp:lastModifiedBy>
  <cp:revision>42</cp:revision>
  <dcterms:created xsi:type="dcterms:W3CDTF">2024-02-18T07:19:21Z</dcterms:created>
  <dcterms:modified xsi:type="dcterms:W3CDTF">2024-04-22T11:38:14Z</dcterms:modified>
</cp:coreProperties>
</file>