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546" autoAdjust="0"/>
  </p:normalViewPr>
  <p:slideViewPr>
    <p:cSldViewPr snapToGrid="0" snapToObjects="1">
      <p:cViewPr>
        <p:scale>
          <a:sx n="105" d="100"/>
          <a:sy n="105"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39BB0-C9A6-374D-AC7F-B4C18426D5F9}"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319084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39BB0-C9A6-374D-AC7F-B4C18426D5F9}"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295935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39BB0-C9A6-374D-AC7F-B4C18426D5F9}"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328172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2896" y="132196"/>
            <a:ext cx="8229600" cy="1143000"/>
          </a:xfrm>
        </p:spPr>
        <p:txBody>
          <a:bodyPr/>
          <a:lstStyle>
            <a:lvl1pPr algn="l">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39BB0-C9A6-374D-AC7F-B4C18426D5F9}"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303351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539BB0-C9A6-374D-AC7F-B4C18426D5F9}"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403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539BB0-C9A6-374D-AC7F-B4C18426D5F9}"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162869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539BB0-C9A6-374D-AC7F-B4C18426D5F9}"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3040371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539BB0-C9A6-374D-AC7F-B4C18426D5F9}" type="datetimeFigureOut">
              <a:rPr lang="en-US" smtClean="0"/>
              <a:t>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183246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39BB0-C9A6-374D-AC7F-B4C18426D5F9}" type="datetimeFigureOut">
              <a:rPr lang="en-US" smtClean="0"/>
              <a:t>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124034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39BB0-C9A6-374D-AC7F-B4C18426D5F9}"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323285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39BB0-C9A6-374D-AC7F-B4C18426D5F9}"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502AA-F3B8-1B40-AC11-106529D5D7E9}" type="slidenum">
              <a:rPr lang="en-US" smtClean="0"/>
              <a:t>‹#›</a:t>
            </a:fld>
            <a:endParaRPr lang="en-US"/>
          </a:p>
        </p:txBody>
      </p:sp>
    </p:spTree>
    <p:extLst>
      <p:ext uri="{BB962C8B-B14F-4D97-AF65-F5344CB8AC3E}">
        <p14:creationId xmlns:p14="http://schemas.microsoft.com/office/powerpoint/2010/main" val="36108773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Neue Light"/>
                <a:cs typeface="Helvetica Neue Light"/>
              </a:defRPr>
            </a:lvl1pPr>
          </a:lstStyle>
          <a:p>
            <a:fld id="{3A539BB0-C9A6-374D-AC7F-B4C18426D5F9}" type="datetimeFigureOut">
              <a:rPr lang="en-US" smtClean="0"/>
              <a:pPr/>
              <a:t>1/25/19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Light"/>
                <a:cs typeface="Helvetica Neue Light"/>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Neue Light"/>
                <a:cs typeface="Helvetica Neue Light"/>
              </a:defRPr>
            </a:lvl1pPr>
          </a:lstStyle>
          <a:p>
            <a:fld id="{042502AA-F3B8-1B40-AC11-106529D5D7E9}" type="slidenum">
              <a:rPr lang="en-US" smtClean="0"/>
              <a:pPr/>
              <a:t>‹#›</a:t>
            </a:fld>
            <a:endParaRPr lang="en-US"/>
          </a:p>
        </p:txBody>
      </p:sp>
    </p:spTree>
    <p:extLst>
      <p:ext uri="{BB962C8B-B14F-4D97-AF65-F5344CB8AC3E}">
        <p14:creationId xmlns:p14="http://schemas.microsoft.com/office/powerpoint/2010/main" val="3096122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2371"/>
            <a:ext cx="7772400" cy="1470025"/>
          </a:xfrm>
        </p:spPr>
        <p:txBody>
          <a:bodyPr/>
          <a:lstStyle/>
          <a:p>
            <a:r>
              <a:rPr lang="en-US" dirty="0" smtClean="0"/>
              <a:t>Letter </a:t>
            </a:r>
            <a:r>
              <a:rPr lang="en-US" dirty="0" smtClean="0"/>
              <a:t>Monitoring </a:t>
            </a:r>
            <a:r>
              <a:rPr lang="en-US" dirty="0" smtClean="0"/>
              <a:t>Task</a:t>
            </a:r>
            <a:endParaRPr lang="en-US" dirty="0"/>
          </a:p>
        </p:txBody>
      </p:sp>
      <p:sp>
        <p:nvSpPr>
          <p:cNvPr id="3" name="Subtitle 2"/>
          <p:cNvSpPr>
            <a:spLocks noGrp="1"/>
          </p:cNvSpPr>
          <p:nvPr>
            <p:ph type="subTitle" idx="1"/>
          </p:nvPr>
        </p:nvSpPr>
        <p:spPr/>
        <p:txBody>
          <a:bodyPr/>
          <a:lstStyle/>
          <a:p>
            <a:r>
              <a:rPr lang="en-US" dirty="0" err="1" smtClean="0"/>
              <a:t>LGNrsvpBehav</a:t>
            </a:r>
            <a:r>
              <a:rPr lang="en-US" dirty="0" smtClean="0"/>
              <a:t> instructions</a:t>
            </a:r>
          </a:p>
          <a:p>
            <a:r>
              <a:rPr lang="en-US" dirty="0" smtClean="0"/>
              <a:t>Tong lab, Jan 2019</a:t>
            </a:r>
            <a:endParaRPr lang="en-US" dirty="0"/>
          </a:p>
        </p:txBody>
      </p:sp>
    </p:spTree>
    <p:extLst>
      <p:ext uri="{BB962C8B-B14F-4D97-AF65-F5344CB8AC3E}">
        <p14:creationId xmlns:p14="http://schemas.microsoft.com/office/powerpoint/2010/main" val="111339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6832"/>
            <a:ext cx="8229600" cy="1245807"/>
          </a:xfrm>
        </p:spPr>
        <p:txBody>
          <a:bodyPr>
            <a:normAutofit/>
          </a:bodyPr>
          <a:lstStyle/>
          <a:p>
            <a:pPr marL="0" indent="0">
              <a:buNone/>
            </a:pPr>
            <a:r>
              <a:rPr lang="en-US" sz="2000" dirty="0" smtClean="0"/>
              <a:t>During this experiment, you will be performing a letter monitoring task. </a:t>
            </a:r>
            <a:r>
              <a:rPr lang="en-US" sz="2000" dirty="0" smtClean="0"/>
              <a:t>In </a:t>
            </a:r>
            <a:r>
              <a:rPr lang="en-US" sz="2000" dirty="0" smtClean="0"/>
              <a:t>each </a:t>
            </a:r>
            <a:r>
              <a:rPr lang="en-US" sz="2000" dirty="0" smtClean="0">
                <a:solidFill>
                  <a:srgbClr val="008000"/>
                </a:solidFill>
              </a:rPr>
              <a:t>4 second </a:t>
            </a:r>
            <a:r>
              <a:rPr lang="en-US" sz="2000" dirty="0" smtClean="0">
                <a:solidFill>
                  <a:srgbClr val="008000"/>
                </a:solidFill>
              </a:rPr>
              <a:t>trial</a:t>
            </a:r>
            <a:r>
              <a:rPr lang="en-US" sz="2000" dirty="0" smtClean="0"/>
              <a:t>, you will see a </a:t>
            </a:r>
            <a:r>
              <a:rPr lang="en-US" sz="2000" dirty="0" smtClean="0">
                <a:solidFill>
                  <a:srgbClr val="008000"/>
                </a:solidFill>
              </a:rPr>
              <a:t>stream of letters </a:t>
            </a:r>
            <a:r>
              <a:rPr lang="en-US" sz="2000" dirty="0" smtClean="0"/>
              <a:t>presented at the center fixation.</a:t>
            </a:r>
            <a:endParaRPr lang="en-US" sz="2000" dirty="0"/>
          </a:p>
        </p:txBody>
      </p:sp>
      <p:pic>
        <p:nvPicPr>
          <p:cNvPr id="2" name="Picture 1" descr="Screenshot 2019-01-25 14.46.06.png"/>
          <p:cNvPicPr>
            <a:picLocks noChangeAspect="1"/>
          </p:cNvPicPr>
          <p:nvPr/>
        </p:nvPicPr>
        <p:blipFill rotWithShape="1">
          <a:blip r:embed="rId2">
            <a:extLst>
              <a:ext uri="{28A0092B-C50C-407E-A947-70E740481C1C}">
                <a14:useLocalDpi xmlns:a14="http://schemas.microsoft.com/office/drawing/2010/main" val="0"/>
              </a:ext>
            </a:extLst>
          </a:blip>
          <a:srcRect l="22661" t="22795" r="22551" b="22782"/>
          <a:stretch/>
        </p:blipFill>
        <p:spPr>
          <a:xfrm>
            <a:off x="457200" y="1622639"/>
            <a:ext cx="6582957" cy="4904380"/>
          </a:xfrm>
          <a:prstGeom prst="rect">
            <a:avLst/>
          </a:prstGeom>
        </p:spPr>
      </p:pic>
      <p:sp>
        <p:nvSpPr>
          <p:cNvPr id="4" name="Content Placeholder 2"/>
          <p:cNvSpPr txBox="1">
            <a:spLocks/>
          </p:cNvSpPr>
          <p:nvPr/>
        </p:nvSpPr>
        <p:spPr>
          <a:xfrm>
            <a:off x="3476508" y="5357870"/>
            <a:ext cx="3491079" cy="945258"/>
          </a:xfrm>
          <a:prstGeom prst="rect">
            <a:avLst/>
          </a:prstGeom>
          <a:solidFill>
            <a:schemeClr val="bg1">
              <a:alpha val="55000"/>
            </a:schemeClr>
          </a:solidFill>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(You’ll be wearing red/green glasses during this study, so this color rendering may look strange)</a:t>
            </a:r>
            <a:endParaRPr lang="en-US" sz="1800" dirty="0">
              <a:latin typeface="Helvetica"/>
              <a:cs typeface="Helvetica"/>
            </a:endParaRPr>
          </a:p>
        </p:txBody>
      </p:sp>
      <p:pic>
        <p:nvPicPr>
          <p:cNvPr id="5" name="Picture 4"/>
          <p:cNvPicPr>
            <a:picLocks noChangeAspect="1"/>
          </p:cNvPicPr>
          <p:nvPr/>
        </p:nvPicPr>
        <p:blipFill>
          <a:blip r:embed="rId3"/>
          <a:stretch>
            <a:fillRect/>
          </a:stretch>
        </p:blipFill>
        <p:spPr>
          <a:xfrm flipH="1">
            <a:off x="7341530" y="5357870"/>
            <a:ext cx="1611825" cy="1033583"/>
          </a:xfrm>
          <a:prstGeom prst="rect">
            <a:avLst/>
          </a:prstGeom>
        </p:spPr>
      </p:pic>
    </p:spTree>
    <p:extLst>
      <p:ext uri="{BB962C8B-B14F-4D97-AF65-F5344CB8AC3E}">
        <p14:creationId xmlns:p14="http://schemas.microsoft.com/office/powerpoint/2010/main" val="1615222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Screenshot 2019-01-25 14.46.06.png"/>
          <p:cNvPicPr>
            <a:picLocks noChangeAspect="1"/>
          </p:cNvPicPr>
          <p:nvPr/>
        </p:nvPicPr>
        <p:blipFill rotWithShape="1">
          <a:blip r:embed="rId2">
            <a:extLst>
              <a:ext uri="{28A0092B-C50C-407E-A947-70E740481C1C}">
                <a14:useLocalDpi xmlns:a14="http://schemas.microsoft.com/office/drawing/2010/main" val="0"/>
              </a:ext>
            </a:extLst>
          </a:blip>
          <a:srcRect l="22661" t="22795" r="22551" b="22782"/>
          <a:stretch/>
        </p:blipFill>
        <p:spPr>
          <a:xfrm>
            <a:off x="457200" y="1622639"/>
            <a:ext cx="6582957" cy="4904380"/>
          </a:xfrm>
          <a:prstGeom prst="rect">
            <a:avLst/>
          </a:prstGeom>
        </p:spPr>
      </p:pic>
      <p:sp>
        <p:nvSpPr>
          <p:cNvPr id="3" name="Content Placeholder 2"/>
          <p:cNvSpPr>
            <a:spLocks noGrp="1"/>
          </p:cNvSpPr>
          <p:nvPr>
            <p:ph idx="1"/>
          </p:nvPr>
        </p:nvSpPr>
        <p:spPr>
          <a:xfrm>
            <a:off x="457200" y="376832"/>
            <a:ext cx="8229600" cy="1245807"/>
          </a:xfrm>
        </p:spPr>
        <p:txBody>
          <a:bodyPr>
            <a:normAutofit/>
          </a:bodyPr>
          <a:lstStyle/>
          <a:p>
            <a:pPr marL="0" indent="0">
              <a:buNone/>
            </a:pPr>
            <a:r>
              <a:rPr lang="en-US" sz="2000" dirty="0" smtClean="0"/>
              <a:t>The letter stream will change rapidly. Your job is to monitor the stream for </a:t>
            </a:r>
            <a:r>
              <a:rPr lang="en-US" sz="2000" dirty="0" smtClean="0">
                <a:solidFill>
                  <a:srgbClr val="008000"/>
                </a:solidFill>
              </a:rPr>
              <a:t>J’s and K’s</a:t>
            </a:r>
            <a:r>
              <a:rPr lang="en-US" sz="2000" dirty="0" smtClean="0"/>
              <a:t>. </a:t>
            </a:r>
            <a:endParaRPr lang="en-US" sz="2000" dirty="0"/>
          </a:p>
        </p:txBody>
      </p:sp>
      <p:cxnSp>
        <p:nvCxnSpPr>
          <p:cNvPr id="6" name="Straight Arrow Connector 5"/>
          <p:cNvCxnSpPr/>
          <p:nvPr/>
        </p:nvCxnSpPr>
        <p:spPr>
          <a:xfrm flipH="1">
            <a:off x="3967550" y="3275560"/>
            <a:ext cx="540934" cy="634249"/>
          </a:xfrm>
          <a:prstGeom prst="straightConnector1">
            <a:avLst/>
          </a:prstGeom>
          <a:ln w="28575"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4488372" y="2472696"/>
            <a:ext cx="825916" cy="828610"/>
            <a:chOff x="4335972" y="2320296"/>
            <a:chExt cx="825916" cy="828610"/>
          </a:xfrm>
        </p:grpSpPr>
        <p:pic>
          <p:nvPicPr>
            <p:cNvPr id="14" name="Picture 13" descr="Screenshot 2019-01-25 14.46.06.png"/>
            <p:cNvPicPr>
              <a:picLocks noChangeAspect="1"/>
            </p:cNvPicPr>
            <p:nvPr/>
          </p:nvPicPr>
          <p:blipFill rotWithShape="1">
            <a:blip r:embed="rId2">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15" name="Oval 14"/>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633061" y="2532426"/>
              <a:ext cx="242825" cy="369332"/>
            </a:xfrm>
            <a:prstGeom prst="rect">
              <a:avLst/>
            </a:prstGeom>
            <a:noFill/>
          </p:spPr>
          <p:txBody>
            <a:bodyPr wrap="none" rtlCol="0">
              <a:spAutoFit/>
            </a:bodyPr>
            <a:lstStyle/>
            <a:p>
              <a:pPr algn="ctr"/>
              <a:r>
                <a:rPr lang="en-US" dirty="0" smtClean="0"/>
                <a:t>I</a:t>
              </a:r>
              <a:endParaRPr lang="en-US" dirty="0"/>
            </a:p>
          </p:txBody>
        </p:sp>
      </p:grpSp>
      <p:grpSp>
        <p:nvGrpSpPr>
          <p:cNvPr id="12" name="Group 11"/>
          <p:cNvGrpSpPr/>
          <p:nvPr/>
        </p:nvGrpSpPr>
        <p:grpSpPr>
          <a:xfrm>
            <a:off x="5136517" y="2676431"/>
            <a:ext cx="825916" cy="828610"/>
            <a:chOff x="4335972" y="2320296"/>
            <a:chExt cx="825916" cy="828610"/>
          </a:xfrm>
        </p:grpSpPr>
        <p:pic>
          <p:nvPicPr>
            <p:cNvPr id="9" name="Picture 8" descr="Screenshot 2019-01-25 14.46.06.png"/>
            <p:cNvPicPr>
              <a:picLocks noChangeAspect="1"/>
            </p:cNvPicPr>
            <p:nvPr/>
          </p:nvPicPr>
          <p:blipFill rotWithShape="1">
            <a:blip r:embed="rId2">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10" name="Oval 9"/>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598020" y="2532426"/>
              <a:ext cx="312906" cy="369332"/>
            </a:xfrm>
            <a:prstGeom prst="rect">
              <a:avLst/>
            </a:prstGeom>
            <a:noFill/>
          </p:spPr>
          <p:txBody>
            <a:bodyPr wrap="none" rtlCol="0">
              <a:spAutoFit/>
            </a:bodyPr>
            <a:lstStyle/>
            <a:p>
              <a:pPr algn="ctr"/>
              <a:r>
                <a:rPr lang="en-US" dirty="0" smtClean="0"/>
                <a:t>R</a:t>
              </a:r>
              <a:endParaRPr lang="en-US" dirty="0"/>
            </a:p>
          </p:txBody>
        </p:sp>
      </p:grpSp>
      <p:grpSp>
        <p:nvGrpSpPr>
          <p:cNvPr id="17" name="Group 16"/>
          <p:cNvGrpSpPr/>
          <p:nvPr/>
        </p:nvGrpSpPr>
        <p:grpSpPr>
          <a:xfrm>
            <a:off x="5823267" y="2970332"/>
            <a:ext cx="825916" cy="828610"/>
            <a:chOff x="4335972" y="2320296"/>
            <a:chExt cx="825916" cy="828610"/>
          </a:xfrm>
        </p:grpSpPr>
        <p:pic>
          <p:nvPicPr>
            <p:cNvPr id="18" name="Picture 17" descr="Screenshot 2019-01-25 14.46.06.png"/>
            <p:cNvPicPr>
              <a:picLocks noChangeAspect="1"/>
            </p:cNvPicPr>
            <p:nvPr/>
          </p:nvPicPr>
          <p:blipFill rotWithShape="1">
            <a:blip r:embed="rId2">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19" name="Oval 18"/>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625340" y="2532426"/>
              <a:ext cx="258266" cy="369332"/>
            </a:xfrm>
            <a:prstGeom prst="rect">
              <a:avLst/>
            </a:prstGeom>
            <a:noFill/>
          </p:spPr>
          <p:txBody>
            <a:bodyPr wrap="none" rtlCol="0">
              <a:spAutoFit/>
            </a:bodyPr>
            <a:lstStyle/>
            <a:p>
              <a:pPr algn="ctr"/>
              <a:r>
                <a:rPr lang="en-US" dirty="0" smtClean="0"/>
                <a:t>J</a:t>
              </a:r>
              <a:endParaRPr lang="en-US" dirty="0"/>
            </a:p>
          </p:txBody>
        </p:sp>
      </p:grpSp>
      <p:grpSp>
        <p:nvGrpSpPr>
          <p:cNvPr id="21" name="Group 20"/>
          <p:cNvGrpSpPr/>
          <p:nvPr/>
        </p:nvGrpSpPr>
        <p:grpSpPr>
          <a:xfrm>
            <a:off x="6502200" y="3174067"/>
            <a:ext cx="825916" cy="828610"/>
            <a:chOff x="4335972" y="2320296"/>
            <a:chExt cx="825916" cy="828610"/>
          </a:xfrm>
        </p:grpSpPr>
        <p:pic>
          <p:nvPicPr>
            <p:cNvPr id="22" name="Picture 21" descr="Screenshot 2019-01-25 14.46.06.png"/>
            <p:cNvPicPr>
              <a:picLocks noChangeAspect="1"/>
            </p:cNvPicPr>
            <p:nvPr/>
          </p:nvPicPr>
          <p:blipFill rotWithShape="1">
            <a:blip r:embed="rId2">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23" name="Oval 22"/>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605785" y="2532426"/>
              <a:ext cx="297377" cy="369332"/>
            </a:xfrm>
            <a:prstGeom prst="rect">
              <a:avLst/>
            </a:prstGeom>
            <a:noFill/>
          </p:spPr>
          <p:txBody>
            <a:bodyPr wrap="none" rtlCol="0">
              <a:spAutoFit/>
            </a:bodyPr>
            <a:lstStyle/>
            <a:p>
              <a:pPr algn="ctr"/>
              <a:r>
                <a:rPr lang="en-US" dirty="0" smtClean="0"/>
                <a:t>E</a:t>
              </a:r>
              <a:endParaRPr lang="en-US" dirty="0"/>
            </a:p>
          </p:txBody>
        </p:sp>
      </p:grpSp>
      <p:grpSp>
        <p:nvGrpSpPr>
          <p:cNvPr id="25" name="Group 24"/>
          <p:cNvGrpSpPr/>
          <p:nvPr/>
        </p:nvGrpSpPr>
        <p:grpSpPr>
          <a:xfrm>
            <a:off x="7147479" y="3514690"/>
            <a:ext cx="825916" cy="828610"/>
            <a:chOff x="4335972" y="2320296"/>
            <a:chExt cx="825916" cy="828610"/>
          </a:xfrm>
        </p:grpSpPr>
        <p:pic>
          <p:nvPicPr>
            <p:cNvPr id="26" name="Picture 25" descr="Screenshot 2019-01-25 14.46.06.png"/>
            <p:cNvPicPr>
              <a:picLocks noChangeAspect="1"/>
            </p:cNvPicPr>
            <p:nvPr/>
          </p:nvPicPr>
          <p:blipFill rotWithShape="1">
            <a:blip r:embed="rId2">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27" name="Oval 26"/>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602178" y="2532426"/>
              <a:ext cx="304591" cy="369332"/>
            </a:xfrm>
            <a:prstGeom prst="rect">
              <a:avLst/>
            </a:prstGeom>
            <a:noFill/>
          </p:spPr>
          <p:txBody>
            <a:bodyPr wrap="none" rtlCol="0">
              <a:spAutoFit/>
            </a:bodyPr>
            <a:lstStyle/>
            <a:p>
              <a:pPr algn="ctr"/>
              <a:r>
                <a:rPr lang="en-US" dirty="0" smtClean="0"/>
                <a:t>K</a:t>
              </a:r>
              <a:endParaRPr lang="en-US" dirty="0"/>
            </a:p>
          </p:txBody>
        </p:sp>
      </p:grpSp>
      <p:grpSp>
        <p:nvGrpSpPr>
          <p:cNvPr id="29" name="Group 28"/>
          <p:cNvGrpSpPr/>
          <p:nvPr/>
        </p:nvGrpSpPr>
        <p:grpSpPr>
          <a:xfrm>
            <a:off x="7795624" y="3718425"/>
            <a:ext cx="825916" cy="828610"/>
            <a:chOff x="4335972" y="2320296"/>
            <a:chExt cx="825916" cy="828610"/>
          </a:xfrm>
        </p:grpSpPr>
        <p:pic>
          <p:nvPicPr>
            <p:cNvPr id="30" name="Picture 29" descr="Screenshot 2019-01-25 14.46.06.png"/>
            <p:cNvPicPr>
              <a:picLocks noChangeAspect="1"/>
            </p:cNvPicPr>
            <p:nvPr/>
          </p:nvPicPr>
          <p:blipFill rotWithShape="1">
            <a:blip r:embed="rId2">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31" name="Oval 30"/>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4602516" y="2532426"/>
              <a:ext cx="303914" cy="369332"/>
            </a:xfrm>
            <a:prstGeom prst="rect">
              <a:avLst/>
            </a:prstGeom>
            <a:noFill/>
          </p:spPr>
          <p:txBody>
            <a:bodyPr wrap="none" rtlCol="0">
              <a:spAutoFit/>
            </a:bodyPr>
            <a:lstStyle/>
            <a:p>
              <a:pPr algn="ctr"/>
              <a:r>
                <a:rPr lang="en-US" dirty="0" smtClean="0"/>
                <a:t>P</a:t>
              </a:r>
              <a:endParaRPr lang="en-US" dirty="0"/>
            </a:p>
          </p:txBody>
        </p:sp>
      </p:grpSp>
      <p:cxnSp>
        <p:nvCxnSpPr>
          <p:cNvPr id="33" name="Straight Arrow Connector 32"/>
          <p:cNvCxnSpPr/>
          <p:nvPr/>
        </p:nvCxnSpPr>
        <p:spPr>
          <a:xfrm flipV="1">
            <a:off x="6156490" y="4019997"/>
            <a:ext cx="0" cy="793908"/>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7578890" y="4494131"/>
            <a:ext cx="0" cy="793908"/>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Content Placeholder 2"/>
          <p:cNvSpPr txBox="1">
            <a:spLocks/>
          </p:cNvSpPr>
          <p:nvPr/>
        </p:nvSpPr>
        <p:spPr>
          <a:xfrm>
            <a:off x="5726606" y="4961147"/>
            <a:ext cx="948767" cy="338987"/>
          </a:xfrm>
          <a:prstGeom prst="rect">
            <a:avLst/>
          </a:prstGeom>
          <a:solidFill>
            <a:schemeClr val="bg1">
              <a:alpha val="55000"/>
            </a:schemeClr>
          </a:solidFill>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target</a:t>
            </a:r>
            <a:endParaRPr lang="en-US" sz="1800" dirty="0">
              <a:latin typeface="Helvetica"/>
              <a:cs typeface="Helvetica"/>
            </a:endParaRPr>
          </a:p>
        </p:txBody>
      </p:sp>
      <p:sp>
        <p:nvSpPr>
          <p:cNvPr id="38" name="Content Placeholder 2"/>
          <p:cNvSpPr txBox="1">
            <a:spLocks/>
          </p:cNvSpPr>
          <p:nvPr/>
        </p:nvSpPr>
        <p:spPr>
          <a:xfrm>
            <a:off x="7069390" y="5404154"/>
            <a:ext cx="987259" cy="338987"/>
          </a:xfrm>
          <a:prstGeom prst="rect">
            <a:avLst/>
          </a:prstGeom>
          <a:solidFill>
            <a:schemeClr val="bg1">
              <a:alpha val="55000"/>
            </a:schemeClr>
          </a:solidFill>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target</a:t>
            </a:r>
            <a:endParaRPr lang="en-US" sz="1800" dirty="0">
              <a:latin typeface="Helvetica"/>
              <a:cs typeface="Helvetica"/>
            </a:endParaRPr>
          </a:p>
        </p:txBody>
      </p:sp>
    </p:spTree>
    <p:extLst>
      <p:ext uri="{BB962C8B-B14F-4D97-AF65-F5344CB8AC3E}">
        <p14:creationId xmlns:p14="http://schemas.microsoft.com/office/powerpoint/2010/main" val="17407410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9-01-25 14.46.11.png"/>
          <p:cNvPicPr>
            <a:picLocks noChangeAspect="1"/>
          </p:cNvPicPr>
          <p:nvPr/>
        </p:nvPicPr>
        <p:blipFill rotWithShape="1">
          <a:blip r:embed="rId2">
            <a:alphaModFix/>
            <a:extLst>
              <a:ext uri="{28A0092B-C50C-407E-A947-70E740481C1C}">
                <a14:useLocalDpi xmlns:a14="http://schemas.microsoft.com/office/drawing/2010/main" val="0"/>
              </a:ext>
            </a:extLst>
          </a:blip>
          <a:srcRect l="20857" t="21135" r="20873" b="20984"/>
          <a:stretch/>
        </p:blipFill>
        <p:spPr>
          <a:xfrm>
            <a:off x="457200" y="1622639"/>
            <a:ext cx="6582957" cy="4904380"/>
          </a:xfrm>
          <a:prstGeom prst="rect">
            <a:avLst/>
          </a:prstGeom>
        </p:spPr>
      </p:pic>
      <p:sp>
        <p:nvSpPr>
          <p:cNvPr id="3" name="Content Placeholder 2"/>
          <p:cNvSpPr>
            <a:spLocks noGrp="1"/>
          </p:cNvSpPr>
          <p:nvPr>
            <p:ph idx="1"/>
          </p:nvPr>
        </p:nvSpPr>
        <p:spPr>
          <a:xfrm>
            <a:off x="457200" y="376832"/>
            <a:ext cx="8229600" cy="1245807"/>
          </a:xfrm>
        </p:spPr>
        <p:txBody>
          <a:bodyPr>
            <a:normAutofit/>
          </a:bodyPr>
          <a:lstStyle/>
          <a:p>
            <a:pPr marL="0" indent="0">
              <a:buNone/>
            </a:pPr>
            <a:r>
              <a:rPr lang="en-US" sz="2000" dirty="0" smtClean="0"/>
              <a:t>At the end of each trial, you will be asked if the last target that you saw was a J or K. </a:t>
            </a:r>
            <a:r>
              <a:rPr lang="en-US" sz="2000" dirty="0" smtClean="0">
                <a:solidFill>
                  <a:srgbClr val="008000"/>
                </a:solidFill>
              </a:rPr>
              <a:t>Press (1) for J, and (2) for K</a:t>
            </a:r>
            <a:r>
              <a:rPr lang="en-US" sz="2000" dirty="0" smtClean="0"/>
              <a:t>.</a:t>
            </a:r>
            <a:endParaRPr lang="en-US" sz="2000" dirty="0"/>
          </a:p>
        </p:txBody>
      </p:sp>
      <p:grpSp>
        <p:nvGrpSpPr>
          <p:cNvPr id="13" name="Group 12"/>
          <p:cNvGrpSpPr/>
          <p:nvPr/>
        </p:nvGrpSpPr>
        <p:grpSpPr>
          <a:xfrm>
            <a:off x="4488372" y="2472696"/>
            <a:ext cx="825916" cy="828610"/>
            <a:chOff x="4335972" y="2320296"/>
            <a:chExt cx="825916" cy="828610"/>
          </a:xfrm>
        </p:grpSpPr>
        <p:pic>
          <p:nvPicPr>
            <p:cNvPr id="14" name="Picture 13" descr="Screenshot 2019-01-25 14.46.06.png"/>
            <p:cNvPicPr>
              <a:picLocks noChangeAspect="1"/>
            </p:cNvPicPr>
            <p:nvPr/>
          </p:nvPicPr>
          <p:blipFill rotWithShape="1">
            <a:blip r:embed="rId3">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15" name="Oval 14"/>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563462" y="2532426"/>
              <a:ext cx="382023" cy="369332"/>
            </a:xfrm>
            <a:prstGeom prst="rect">
              <a:avLst/>
            </a:prstGeom>
            <a:noFill/>
          </p:spPr>
          <p:txBody>
            <a:bodyPr wrap="none" rtlCol="0">
              <a:spAutoFit/>
            </a:bodyPr>
            <a:lstStyle/>
            <a:p>
              <a:pPr algn="ctr"/>
              <a:r>
                <a:rPr lang="en-US" dirty="0" smtClean="0"/>
                <a:t>M</a:t>
              </a:r>
              <a:endParaRPr lang="en-US" dirty="0"/>
            </a:p>
          </p:txBody>
        </p:sp>
      </p:grpSp>
      <p:grpSp>
        <p:nvGrpSpPr>
          <p:cNvPr id="12" name="Group 11"/>
          <p:cNvGrpSpPr/>
          <p:nvPr/>
        </p:nvGrpSpPr>
        <p:grpSpPr>
          <a:xfrm>
            <a:off x="5136517" y="2676431"/>
            <a:ext cx="825916" cy="828610"/>
            <a:chOff x="4335972" y="2320296"/>
            <a:chExt cx="825916" cy="828610"/>
          </a:xfrm>
        </p:grpSpPr>
        <p:pic>
          <p:nvPicPr>
            <p:cNvPr id="9" name="Picture 8" descr="Screenshot 2019-01-25 14.46.06.png"/>
            <p:cNvPicPr>
              <a:picLocks noChangeAspect="1"/>
            </p:cNvPicPr>
            <p:nvPr/>
          </p:nvPicPr>
          <p:blipFill rotWithShape="1">
            <a:blip r:embed="rId3">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10" name="Oval 9"/>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598020" y="2532426"/>
              <a:ext cx="312906" cy="369332"/>
            </a:xfrm>
            <a:prstGeom prst="rect">
              <a:avLst/>
            </a:prstGeom>
            <a:noFill/>
          </p:spPr>
          <p:txBody>
            <a:bodyPr wrap="none" rtlCol="0">
              <a:spAutoFit/>
            </a:bodyPr>
            <a:lstStyle/>
            <a:p>
              <a:pPr algn="ctr"/>
              <a:r>
                <a:rPr lang="en-US" dirty="0" smtClean="0"/>
                <a:t>R</a:t>
              </a:r>
              <a:endParaRPr lang="en-US" dirty="0"/>
            </a:p>
          </p:txBody>
        </p:sp>
      </p:grpSp>
      <p:grpSp>
        <p:nvGrpSpPr>
          <p:cNvPr id="17" name="Group 16"/>
          <p:cNvGrpSpPr/>
          <p:nvPr/>
        </p:nvGrpSpPr>
        <p:grpSpPr>
          <a:xfrm>
            <a:off x="5823267" y="2970332"/>
            <a:ext cx="825916" cy="828610"/>
            <a:chOff x="4335972" y="2320296"/>
            <a:chExt cx="825916" cy="828610"/>
          </a:xfrm>
        </p:grpSpPr>
        <p:pic>
          <p:nvPicPr>
            <p:cNvPr id="18" name="Picture 17" descr="Screenshot 2019-01-25 14.46.06.png"/>
            <p:cNvPicPr>
              <a:picLocks noChangeAspect="1"/>
            </p:cNvPicPr>
            <p:nvPr/>
          </p:nvPicPr>
          <p:blipFill rotWithShape="1">
            <a:blip r:embed="rId3">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19" name="Oval 18"/>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625340" y="2532426"/>
              <a:ext cx="258266" cy="369332"/>
            </a:xfrm>
            <a:prstGeom prst="rect">
              <a:avLst/>
            </a:prstGeom>
            <a:noFill/>
          </p:spPr>
          <p:txBody>
            <a:bodyPr wrap="none" rtlCol="0">
              <a:spAutoFit/>
            </a:bodyPr>
            <a:lstStyle/>
            <a:p>
              <a:pPr algn="ctr"/>
              <a:r>
                <a:rPr lang="en-US" dirty="0" smtClean="0"/>
                <a:t>J</a:t>
              </a:r>
              <a:endParaRPr lang="en-US" dirty="0"/>
            </a:p>
          </p:txBody>
        </p:sp>
      </p:grpSp>
      <p:grpSp>
        <p:nvGrpSpPr>
          <p:cNvPr id="21" name="Group 20"/>
          <p:cNvGrpSpPr/>
          <p:nvPr/>
        </p:nvGrpSpPr>
        <p:grpSpPr>
          <a:xfrm>
            <a:off x="6502200" y="3174067"/>
            <a:ext cx="825916" cy="828610"/>
            <a:chOff x="4335972" y="2320296"/>
            <a:chExt cx="825916" cy="828610"/>
          </a:xfrm>
        </p:grpSpPr>
        <p:pic>
          <p:nvPicPr>
            <p:cNvPr id="22" name="Picture 21" descr="Screenshot 2019-01-25 14.46.06.png"/>
            <p:cNvPicPr>
              <a:picLocks noChangeAspect="1"/>
            </p:cNvPicPr>
            <p:nvPr/>
          </p:nvPicPr>
          <p:blipFill rotWithShape="1">
            <a:blip r:embed="rId3">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23" name="Oval 22"/>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605785" y="2532426"/>
              <a:ext cx="297377" cy="369332"/>
            </a:xfrm>
            <a:prstGeom prst="rect">
              <a:avLst/>
            </a:prstGeom>
            <a:noFill/>
          </p:spPr>
          <p:txBody>
            <a:bodyPr wrap="none" rtlCol="0">
              <a:spAutoFit/>
            </a:bodyPr>
            <a:lstStyle/>
            <a:p>
              <a:pPr algn="ctr"/>
              <a:r>
                <a:rPr lang="en-US" dirty="0" smtClean="0"/>
                <a:t>E</a:t>
              </a:r>
              <a:endParaRPr lang="en-US" dirty="0"/>
            </a:p>
          </p:txBody>
        </p:sp>
      </p:grpSp>
      <p:grpSp>
        <p:nvGrpSpPr>
          <p:cNvPr id="25" name="Group 24"/>
          <p:cNvGrpSpPr/>
          <p:nvPr/>
        </p:nvGrpSpPr>
        <p:grpSpPr>
          <a:xfrm>
            <a:off x="7147479" y="3514690"/>
            <a:ext cx="825916" cy="828610"/>
            <a:chOff x="4335972" y="2320296"/>
            <a:chExt cx="825916" cy="828610"/>
          </a:xfrm>
        </p:grpSpPr>
        <p:pic>
          <p:nvPicPr>
            <p:cNvPr id="26" name="Picture 25" descr="Screenshot 2019-01-25 14.46.06.png"/>
            <p:cNvPicPr>
              <a:picLocks noChangeAspect="1"/>
            </p:cNvPicPr>
            <p:nvPr/>
          </p:nvPicPr>
          <p:blipFill rotWithShape="1">
            <a:blip r:embed="rId3">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27" name="Oval 26"/>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602178" y="2532426"/>
              <a:ext cx="304591" cy="369332"/>
            </a:xfrm>
            <a:prstGeom prst="rect">
              <a:avLst/>
            </a:prstGeom>
            <a:noFill/>
          </p:spPr>
          <p:txBody>
            <a:bodyPr wrap="none" rtlCol="0">
              <a:spAutoFit/>
            </a:bodyPr>
            <a:lstStyle/>
            <a:p>
              <a:pPr algn="ctr"/>
              <a:r>
                <a:rPr lang="en-US" dirty="0" smtClean="0"/>
                <a:t>K</a:t>
              </a:r>
              <a:endParaRPr lang="en-US" dirty="0"/>
            </a:p>
          </p:txBody>
        </p:sp>
      </p:grpSp>
      <p:grpSp>
        <p:nvGrpSpPr>
          <p:cNvPr id="29" name="Group 28"/>
          <p:cNvGrpSpPr/>
          <p:nvPr/>
        </p:nvGrpSpPr>
        <p:grpSpPr>
          <a:xfrm>
            <a:off x="7795624" y="3718425"/>
            <a:ext cx="825916" cy="828610"/>
            <a:chOff x="4335972" y="2320296"/>
            <a:chExt cx="825916" cy="828610"/>
          </a:xfrm>
        </p:grpSpPr>
        <p:pic>
          <p:nvPicPr>
            <p:cNvPr id="30" name="Picture 29" descr="Screenshot 2019-01-25 14.46.06.png"/>
            <p:cNvPicPr>
              <a:picLocks noChangeAspect="1"/>
            </p:cNvPicPr>
            <p:nvPr/>
          </p:nvPicPr>
          <p:blipFill rotWithShape="1">
            <a:blip r:embed="rId3">
              <a:extLst>
                <a:ext uri="{28A0092B-C50C-407E-A947-70E740481C1C}">
                  <a14:useLocalDpi xmlns:a14="http://schemas.microsoft.com/office/drawing/2010/main" val="0"/>
                </a:ext>
              </a:extLst>
            </a:blip>
            <a:srcRect r="91569" b="88722"/>
            <a:stretch/>
          </p:blipFill>
          <p:spPr>
            <a:xfrm>
              <a:off x="4335972" y="2320296"/>
              <a:ext cx="825916" cy="828610"/>
            </a:xfrm>
            <a:prstGeom prst="rect">
              <a:avLst/>
            </a:prstGeom>
            <a:ln w="28575" cmpd="sng">
              <a:solidFill>
                <a:srgbClr val="ACCBF9"/>
              </a:solidFill>
            </a:ln>
          </p:spPr>
        </p:pic>
        <p:sp>
          <p:nvSpPr>
            <p:cNvPr id="31" name="Oval 30"/>
            <p:cNvSpPr/>
            <p:nvPr/>
          </p:nvSpPr>
          <p:spPr>
            <a:xfrm>
              <a:off x="4571159" y="2555394"/>
              <a:ext cx="354902" cy="354902"/>
            </a:xfrm>
            <a:prstGeom prst="ellipse">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4602516" y="2532426"/>
              <a:ext cx="303914" cy="369332"/>
            </a:xfrm>
            <a:prstGeom prst="rect">
              <a:avLst/>
            </a:prstGeom>
            <a:noFill/>
          </p:spPr>
          <p:txBody>
            <a:bodyPr wrap="none" rtlCol="0">
              <a:spAutoFit/>
            </a:bodyPr>
            <a:lstStyle/>
            <a:p>
              <a:pPr algn="ctr"/>
              <a:r>
                <a:rPr lang="en-US" dirty="0" smtClean="0"/>
                <a:t>P</a:t>
              </a:r>
              <a:endParaRPr lang="en-US" dirty="0"/>
            </a:p>
          </p:txBody>
        </p:sp>
      </p:grpSp>
      <p:cxnSp>
        <p:nvCxnSpPr>
          <p:cNvPr id="33" name="Straight Arrow Connector 32"/>
          <p:cNvCxnSpPr/>
          <p:nvPr/>
        </p:nvCxnSpPr>
        <p:spPr>
          <a:xfrm flipV="1">
            <a:off x="6156490" y="4019997"/>
            <a:ext cx="0" cy="793908"/>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7578890" y="4494131"/>
            <a:ext cx="0" cy="793908"/>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Content Placeholder 2"/>
          <p:cNvSpPr txBox="1">
            <a:spLocks/>
          </p:cNvSpPr>
          <p:nvPr/>
        </p:nvSpPr>
        <p:spPr>
          <a:xfrm>
            <a:off x="5553433" y="4961147"/>
            <a:ext cx="1166784" cy="338987"/>
          </a:xfrm>
          <a:prstGeom prst="rect">
            <a:avLst/>
          </a:prstGeom>
          <a:solidFill>
            <a:schemeClr val="bg1">
              <a:alpha val="55000"/>
            </a:schemeClr>
          </a:solidFill>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target</a:t>
            </a:r>
            <a:endParaRPr lang="en-US" sz="1800" dirty="0">
              <a:latin typeface="Helvetica"/>
              <a:cs typeface="Helvetica"/>
            </a:endParaRPr>
          </a:p>
        </p:txBody>
      </p:sp>
      <p:sp>
        <p:nvSpPr>
          <p:cNvPr id="38" name="Content Placeholder 2"/>
          <p:cNvSpPr txBox="1">
            <a:spLocks/>
          </p:cNvSpPr>
          <p:nvPr/>
        </p:nvSpPr>
        <p:spPr>
          <a:xfrm>
            <a:off x="6967954" y="5404154"/>
            <a:ext cx="1166784" cy="338987"/>
          </a:xfrm>
          <a:prstGeom prst="rect">
            <a:avLst/>
          </a:prstGeom>
          <a:solidFill>
            <a:schemeClr val="bg1">
              <a:alpha val="55000"/>
            </a:schemeClr>
          </a:solidFill>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target</a:t>
            </a:r>
            <a:endParaRPr lang="en-US" sz="1800" dirty="0">
              <a:latin typeface="Helvetica"/>
              <a:cs typeface="Helvetica"/>
            </a:endParaRPr>
          </a:p>
        </p:txBody>
      </p:sp>
      <p:sp>
        <p:nvSpPr>
          <p:cNvPr id="34" name="Content Placeholder 2"/>
          <p:cNvSpPr txBox="1">
            <a:spLocks/>
          </p:cNvSpPr>
          <p:nvPr/>
        </p:nvSpPr>
        <p:spPr>
          <a:xfrm>
            <a:off x="4374893" y="1820906"/>
            <a:ext cx="4430440" cy="401882"/>
          </a:xfrm>
          <a:prstGeom prst="rect">
            <a:avLst/>
          </a:prstGeom>
          <a:solidFill>
            <a:schemeClr val="bg1">
              <a:alpha val="55000"/>
            </a:schemeClr>
          </a:solidFill>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a:latin typeface="Helvetica"/>
                <a:cs typeface="Helvetica"/>
              </a:rPr>
              <a:t>I</a:t>
            </a:r>
            <a:r>
              <a:rPr lang="en-US" sz="1800" dirty="0" smtClean="0">
                <a:latin typeface="Helvetica"/>
                <a:cs typeface="Helvetica"/>
              </a:rPr>
              <a:t>n this example, the correct answer is K (2)</a:t>
            </a:r>
            <a:endParaRPr lang="en-US" sz="1800" dirty="0">
              <a:latin typeface="Helvetica"/>
              <a:cs typeface="Helvetica"/>
            </a:endParaRPr>
          </a:p>
        </p:txBody>
      </p:sp>
      <p:sp>
        <p:nvSpPr>
          <p:cNvPr id="35" name="Content Placeholder 2"/>
          <p:cNvSpPr txBox="1">
            <a:spLocks/>
          </p:cNvSpPr>
          <p:nvPr/>
        </p:nvSpPr>
        <p:spPr>
          <a:xfrm>
            <a:off x="641120" y="5186760"/>
            <a:ext cx="4669585" cy="969716"/>
          </a:xfrm>
          <a:prstGeom prst="rect">
            <a:avLst/>
          </a:prstGeom>
          <a:solidFill>
            <a:schemeClr val="bg1">
              <a:alpha val="55000"/>
            </a:schemeClr>
          </a:solidFill>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You will not know which target is the *last* one until the trial is over </a:t>
            </a:r>
            <a:r>
              <a:rPr lang="mr-IN" sz="1800" dirty="0" smtClean="0">
                <a:latin typeface="Helvetica"/>
                <a:cs typeface="Helvetica"/>
              </a:rPr>
              <a:t>–</a:t>
            </a:r>
            <a:r>
              <a:rPr lang="en-US" sz="1800" dirty="0" smtClean="0">
                <a:latin typeface="Helvetica"/>
                <a:cs typeface="Helvetica"/>
              </a:rPr>
              <a:t> some trials have only one target, and others have several. It is important to monitor the letters throughout the 4s trial.</a:t>
            </a:r>
            <a:endParaRPr lang="en-US" sz="1800" dirty="0">
              <a:latin typeface="Helvetica"/>
              <a:cs typeface="Helvetica"/>
            </a:endParaRPr>
          </a:p>
        </p:txBody>
      </p:sp>
    </p:spTree>
    <p:extLst>
      <p:ext uri="{BB962C8B-B14F-4D97-AF65-F5344CB8AC3E}">
        <p14:creationId xmlns:p14="http://schemas.microsoft.com/office/powerpoint/2010/main" val="105504669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alphaModFix/>
            <a:extLst>
              <a:ext uri="{28A0092B-C50C-407E-A947-70E740481C1C}">
                <a14:useLocalDpi xmlns:a14="http://schemas.microsoft.com/office/drawing/2010/main" val="0"/>
              </a:ext>
            </a:extLst>
          </a:blip>
          <a:srcRect l="22889" t="23083" r="22903" b="23069"/>
          <a:stretch/>
        </p:blipFill>
        <p:spPr>
          <a:xfrm>
            <a:off x="457200" y="1622639"/>
            <a:ext cx="6582958" cy="4904380"/>
          </a:xfrm>
          <a:prstGeom prst="rect">
            <a:avLst/>
          </a:prstGeom>
        </p:spPr>
      </p:pic>
      <p:sp>
        <p:nvSpPr>
          <p:cNvPr id="3" name="Content Placeholder 2"/>
          <p:cNvSpPr>
            <a:spLocks noGrp="1"/>
          </p:cNvSpPr>
          <p:nvPr>
            <p:ph idx="1"/>
          </p:nvPr>
        </p:nvSpPr>
        <p:spPr>
          <a:xfrm>
            <a:off x="457200" y="376832"/>
            <a:ext cx="8164340" cy="965739"/>
          </a:xfrm>
        </p:spPr>
        <p:txBody>
          <a:bodyPr>
            <a:normAutofit lnSpcReduction="10000"/>
          </a:bodyPr>
          <a:lstStyle/>
          <a:p>
            <a:pPr marL="0" indent="0">
              <a:buNone/>
            </a:pPr>
            <a:r>
              <a:rPr lang="en-US" sz="2000" dirty="0" smtClean="0"/>
              <a:t>At some point during each trial, an oriented texture will appear around the letters. However, you should </a:t>
            </a:r>
            <a:r>
              <a:rPr lang="en-US" sz="2000" dirty="0" smtClean="0">
                <a:solidFill>
                  <a:srgbClr val="008000"/>
                </a:solidFill>
              </a:rPr>
              <a:t>not move your eyes from the fixation</a:t>
            </a:r>
            <a:r>
              <a:rPr lang="en-US" sz="2000" dirty="0" smtClean="0"/>
              <a:t> point throughout the experiment</a:t>
            </a:r>
            <a:endParaRPr lang="en-US" sz="2000" dirty="0"/>
          </a:p>
        </p:txBody>
      </p:sp>
      <p:sp>
        <p:nvSpPr>
          <p:cNvPr id="34" name="Content Placeholder 2"/>
          <p:cNvSpPr txBox="1">
            <a:spLocks/>
          </p:cNvSpPr>
          <p:nvPr/>
        </p:nvSpPr>
        <p:spPr>
          <a:xfrm>
            <a:off x="3685463" y="1953953"/>
            <a:ext cx="5131965" cy="706999"/>
          </a:xfrm>
          <a:prstGeom prst="rect">
            <a:avLst/>
          </a:prstGeom>
          <a:solidFill>
            <a:schemeClr val="bg1">
              <a:alpha val="55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You may notice two circular regions of texture to the left and the right of the letter stream</a:t>
            </a:r>
            <a:endParaRPr lang="en-US" sz="1800" dirty="0">
              <a:latin typeface="Helvetica"/>
              <a:cs typeface="Helvetica"/>
            </a:endParaRPr>
          </a:p>
        </p:txBody>
      </p:sp>
      <p:cxnSp>
        <p:nvCxnSpPr>
          <p:cNvPr id="40" name="Straight Arrow Connector 39"/>
          <p:cNvCxnSpPr/>
          <p:nvPr/>
        </p:nvCxnSpPr>
        <p:spPr>
          <a:xfrm flipH="1">
            <a:off x="2939455" y="2641311"/>
            <a:ext cx="540934" cy="634249"/>
          </a:xfrm>
          <a:prstGeom prst="straightConnector1">
            <a:avLst/>
          </a:prstGeom>
          <a:ln w="28575"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5140788" y="2806095"/>
            <a:ext cx="540934" cy="634249"/>
          </a:xfrm>
          <a:prstGeom prst="straightConnector1">
            <a:avLst/>
          </a:prstGeom>
          <a:ln w="28575"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Content Placeholder 2"/>
          <p:cNvSpPr txBox="1">
            <a:spLocks/>
          </p:cNvSpPr>
          <p:nvPr/>
        </p:nvSpPr>
        <p:spPr>
          <a:xfrm>
            <a:off x="5918243" y="2927326"/>
            <a:ext cx="3092709" cy="1584198"/>
          </a:xfrm>
          <a:prstGeom prst="rect">
            <a:avLst/>
          </a:prstGeom>
          <a:solidFill>
            <a:schemeClr val="bg1">
              <a:alpha val="55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On a small portion of the trials, you will also be asked to report whether the </a:t>
            </a:r>
            <a:r>
              <a:rPr lang="en-US" sz="1800" dirty="0" smtClean="0">
                <a:solidFill>
                  <a:srgbClr val="008000"/>
                </a:solidFill>
                <a:latin typeface="Helvetica"/>
                <a:cs typeface="Helvetica"/>
              </a:rPr>
              <a:t>orthogonal patch </a:t>
            </a:r>
            <a:r>
              <a:rPr lang="en-US" sz="1800" dirty="0" smtClean="0">
                <a:latin typeface="Helvetica"/>
                <a:cs typeface="Helvetica"/>
              </a:rPr>
              <a:t>appeared to the left (1) or right (2)</a:t>
            </a:r>
            <a:endParaRPr lang="en-US" sz="1800" dirty="0">
              <a:latin typeface="Helvetica"/>
              <a:cs typeface="Helvetica"/>
            </a:endParaRPr>
          </a:p>
        </p:txBody>
      </p:sp>
      <p:sp>
        <p:nvSpPr>
          <p:cNvPr id="43" name="Content Placeholder 2"/>
          <p:cNvSpPr txBox="1">
            <a:spLocks/>
          </p:cNvSpPr>
          <p:nvPr/>
        </p:nvSpPr>
        <p:spPr>
          <a:xfrm>
            <a:off x="2184401" y="5379794"/>
            <a:ext cx="6156476" cy="846666"/>
          </a:xfrm>
          <a:prstGeom prst="rect">
            <a:avLst/>
          </a:prstGeom>
          <a:solidFill>
            <a:schemeClr val="bg1">
              <a:alpha val="55000"/>
            </a:schemeClr>
          </a:solidFill>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In this example, the orthogonal patch </a:t>
            </a:r>
            <a:r>
              <a:rPr lang="mr-IN" sz="1800" dirty="0" smtClean="0">
                <a:latin typeface="Helvetica"/>
                <a:cs typeface="Helvetica"/>
              </a:rPr>
              <a:t>–</a:t>
            </a:r>
            <a:r>
              <a:rPr lang="en-US" sz="1800" dirty="0" smtClean="0">
                <a:latin typeface="Helvetica"/>
                <a:cs typeface="Helvetica"/>
              </a:rPr>
              <a:t> </a:t>
            </a:r>
            <a:r>
              <a:rPr lang="en-US" sz="1800" dirty="0" smtClean="0">
                <a:solidFill>
                  <a:srgbClr val="008000"/>
                </a:solidFill>
                <a:latin typeface="Helvetica"/>
                <a:cs typeface="Helvetica"/>
              </a:rPr>
              <a:t>the one that is different in orientation from the surrounding texture </a:t>
            </a:r>
            <a:r>
              <a:rPr lang="mr-IN" sz="1800" dirty="0" smtClean="0">
                <a:latin typeface="Helvetica"/>
                <a:cs typeface="Helvetica"/>
              </a:rPr>
              <a:t>–</a:t>
            </a:r>
            <a:r>
              <a:rPr lang="en-US" sz="1800" dirty="0" smtClean="0">
                <a:latin typeface="Helvetica"/>
                <a:cs typeface="Helvetica"/>
              </a:rPr>
              <a:t> is on the left (1)</a:t>
            </a:r>
            <a:endParaRPr lang="en-US" sz="1800" dirty="0">
              <a:latin typeface="Helvetica"/>
              <a:cs typeface="Helvetica"/>
            </a:endParaRPr>
          </a:p>
        </p:txBody>
      </p:sp>
      <p:cxnSp>
        <p:nvCxnSpPr>
          <p:cNvPr id="44" name="Straight Arrow Connector 43"/>
          <p:cNvCxnSpPr/>
          <p:nvPr/>
        </p:nvCxnSpPr>
        <p:spPr>
          <a:xfrm flipH="1" flipV="1">
            <a:off x="3414996" y="4717144"/>
            <a:ext cx="673194" cy="532189"/>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41314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2019-01-25 14.47.39.png"/>
          <p:cNvPicPr>
            <a:picLocks noChangeAspect="1"/>
          </p:cNvPicPr>
          <p:nvPr/>
        </p:nvPicPr>
        <p:blipFill rotWithShape="1">
          <a:blip r:embed="rId2">
            <a:alphaModFix/>
            <a:extLst>
              <a:ext uri="{28A0092B-C50C-407E-A947-70E740481C1C}">
                <a14:useLocalDpi xmlns:a14="http://schemas.microsoft.com/office/drawing/2010/main" val="0"/>
              </a:ext>
            </a:extLst>
          </a:blip>
          <a:srcRect l="19484" t="20054" r="19500" b="19336"/>
          <a:stretch/>
        </p:blipFill>
        <p:spPr>
          <a:xfrm>
            <a:off x="457200" y="1646828"/>
            <a:ext cx="6582958" cy="4904381"/>
          </a:xfrm>
          <a:prstGeom prst="rect">
            <a:avLst/>
          </a:prstGeom>
        </p:spPr>
      </p:pic>
      <p:sp>
        <p:nvSpPr>
          <p:cNvPr id="34" name="Content Placeholder 2"/>
          <p:cNvSpPr txBox="1">
            <a:spLocks/>
          </p:cNvSpPr>
          <p:nvPr/>
        </p:nvSpPr>
        <p:spPr>
          <a:xfrm>
            <a:off x="2806095" y="4741334"/>
            <a:ext cx="6021064" cy="1499808"/>
          </a:xfrm>
          <a:prstGeom prst="rect">
            <a:avLst/>
          </a:prstGeom>
          <a:solidFill>
            <a:schemeClr val="bg1">
              <a:alpha val="55000"/>
            </a:schemeClr>
          </a:solidFill>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800" dirty="0" smtClean="0">
                <a:latin typeface="Helvetica"/>
                <a:cs typeface="Helvetica"/>
              </a:rPr>
              <a:t>The letter monitoring is your primary task during this experiment </a:t>
            </a:r>
            <a:r>
              <a:rPr lang="mr-IN" sz="1800" dirty="0" smtClean="0">
                <a:latin typeface="Helvetica"/>
                <a:cs typeface="Helvetica"/>
              </a:rPr>
              <a:t>–</a:t>
            </a:r>
            <a:r>
              <a:rPr lang="en-US" sz="1800" dirty="0" smtClean="0">
                <a:latin typeface="Helvetica"/>
                <a:cs typeface="Helvetica"/>
              </a:rPr>
              <a:t> you will be asked about the letters on every trial. The rare trials about texture are meant to tell us about other information your visual system may or may not have </a:t>
            </a:r>
            <a:r>
              <a:rPr lang="mr-IN" sz="1800" dirty="0" smtClean="0">
                <a:latin typeface="Helvetica"/>
                <a:cs typeface="Helvetica"/>
              </a:rPr>
              <a:t>–</a:t>
            </a:r>
            <a:r>
              <a:rPr lang="en-US" sz="1800" dirty="0" smtClean="0">
                <a:latin typeface="Helvetica"/>
                <a:cs typeface="Helvetica"/>
              </a:rPr>
              <a:t> do your best, even if it feels like you are guessing.</a:t>
            </a:r>
            <a:endParaRPr lang="en-US" sz="1800" dirty="0">
              <a:latin typeface="Helvetica"/>
              <a:cs typeface="Helvetica"/>
            </a:endParaRPr>
          </a:p>
        </p:txBody>
      </p:sp>
      <p:sp>
        <p:nvSpPr>
          <p:cNvPr id="9" name="Content Placeholder 2"/>
          <p:cNvSpPr>
            <a:spLocks noGrp="1"/>
          </p:cNvSpPr>
          <p:nvPr>
            <p:ph idx="1"/>
          </p:nvPr>
        </p:nvSpPr>
        <p:spPr>
          <a:xfrm>
            <a:off x="457200" y="376832"/>
            <a:ext cx="8164340" cy="965739"/>
          </a:xfrm>
        </p:spPr>
        <p:txBody>
          <a:bodyPr>
            <a:normAutofit lnSpcReduction="10000"/>
          </a:bodyPr>
          <a:lstStyle/>
          <a:p>
            <a:pPr marL="0" indent="0">
              <a:buNone/>
            </a:pPr>
            <a:r>
              <a:rPr lang="en-US" sz="2000" dirty="0" smtClean="0"/>
              <a:t>This screen is the cue to respond about the texture patches. It can occur either before the ‘J or K’ question, or after. In both cases, you have unlimited time to respond.</a:t>
            </a:r>
            <a:endParaRPr lang="en-US" sz="2000" dirty="0"/>
          </a:p>
        </p:txBody>
      </p:sp>
    </p:spTree>
    <p:extLst>
      <p:ext uri="{BB962C8B-B14F-4D97-AF65-F5344CB8AC3E}">
        <p14:creationId xmlns:p14="http://schemas.microsoft.com/office/powerpoint/2010/main" val="27873885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511904"/>
            <a:ext cx="8164340" cy="511628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smtClean="0"/>
              <a:t>You will complete </a:t>
            </a:r>
            <a:r>
              <a:rPr lang="en-US" sz="2400" dirty="0" smtClean="0">
                <a:solidFill>
                  <a:srgbClr val="008000"/>
                </a:solidFill>
              </a:rPr>
              <a:t>120 trials </a:t>
            </a:r>
            <a:r>
              <a:rPr lang="en-US" sz="2400" dirty="0" smtClean="0"/>
              <a:t>of this experiment, broken up into 3 blocks of 40.</a:t>
            </a:r>
          </a:p>
          <a:p>
            <a:pPr marL="0" indent="0">
              <a:buFont typeface="Arial"/>
              <a:buNone/>
            </a:pPr>
            <a:endParaRPr lang="en-US" sz="2400" dirty="0"/>
          </a:p>
          <a:p>
            <a:pPr marL="0" indent="0">
              <a:buFont typeface="Arial"/>
              <a:buNone/>
            </a:pPr>
            <a:r>
              <a:rPr lang="en-US" sz="2400" dirty="0" smtClean="0"/>
              <a:t>Please keep your </a:t>
            </a:r>
            <a:r>
              <a:rPr lang="en-US" sz="2400" dirty="0" smtClean="0">
                <a:solidFill>
                  <a:srgbClr val="008000"/>
                </a:solidFill>
              </a:rPr>
              <a:t>eyes fixated </a:t>
            </a:r>
            <a:r>
              <a:rPr lang="en-US" sz="2400" dirty="0" smtClean="0"/>
              <a:t>on the center of the screen throughout the study.</a:t>
            </a:r>
          </a:p>
          <a:p>
            <a:pPr marL="0" indent="0">
              <a:buFont typeface="Arial"/>
              <a:buNone/>
            </a:pPr>
            <a:endParaRPr lang="en-US" sz="2400" dirty="0"/>
          </a:p>
          <a:p>
            <a:pPr marL="0" indent="0">
              <a:buFont typeface="Arial"/>
              <a:buNone/>
            </a:pPr>
            <a:r>
              <a:rPr lang="en-US" sz="2400" dirty="0" smtClean="0"/>
              <a:t>Please </a:t>
            </a:r>
            <a:r>
              <a:rPr lang="en-US" sz="2400" dirty="0" smtClean="0">
                <a:solidFill>
                  <a:srgbClr val="008000"/>
                </a:solidFill>
              </a:rPr>
              <a:t>wear the red/green glasses </a:t>
            </a:r>
            <a:r>
              <a:rPr lang="en-US" sz="2400" dirty="0" smtClean="0"/>
              <a:t>(red lens over right eye) throughout the study.</a:t>
            </a:r>
            <a:endParaRPr lang="en-US" sz="2400" dirty="0"/>
          </a:p>
        </p:txBody>
      </p:sp>
      <p:pic>
        <p:nvPicPr>
          <p:cNvPr id="3" name="Picture 2"/>
          <p:cNvPicPr>
            <a:picLocks noChangeAspect="1"/>
          </p:cNvPicPr>
          <p:nvPr/>
        </p:nvPicPr>
        <p:blipFill>
          <a:blip r:embed="rId2"/>
          <a:stretch>
            <a:fillRect/>
          </a:stretch>
        </p:blipFill>
        <p:spPr>
          <a:xfrm flipH="1">
            <a:off x="5655328" y="4726105"/>
            <a:ext cx="2966212" cy="1902084"/>
          </a:xfrm>
          <a:prstGeom prst="rect">
            <a:avLst/>
          </a:prstGeom>
        </p:spPr>
      </p:pic>
    </p:spTree>
    <p:extLst>
      <p:ext uri="{BB962C8B-B14F-4D97-AF65-F5344CB8AC3E}">
        <p14:creationId xmlns:p14="http://schemas.microsoft.com/office/powerpoint/2010/main" val="20178645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4899</TotalTime>
  <Words>442</Words>
  <Application>Microsoft Macintosh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Default Theme</vt:lpstr>
      <vt:lpstr>Letter Monitoring Task</vt:lpstr>
      <vt:lpstr>PowerPoint Presentation</vt:lpstr>
      <vt:lpstr>PowerPoint Presentation</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 Detection Task</dc:title>
  <dc:creator>Sonia Poltoratski</dc:creator>
  <cp:lastModifiedBy>Sonia Poltoratski</cp:lastModifiedBy>
  <cp:revision>9</cp:revision>
  <dcterms:created xsi:type="dcterms:W3CDTF">2019-01-25T22:27:36Z</dcterms:created>
  <dcterms:modified xsi:type="dcterms:W3CDTF">2019-01-29T08:15:04Z</dcterms:modified>
</cp:coreProperties>
</file>