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0" autoAdjust="0"/>
  </p:normalViewPr>
  <p:slideViewPr>
    <p:cSldViewPr snapToGrid="0" snapToObjects="1">
      <p:cViewPr>
        <p:scale>
          <a:sx n="95" d="100"/>
          <a:sy n="95" d="100"/>
        </p:scale>
        <p:origin x="-198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6" y="132196"/>
            <a:ext cx="8229600" cy="1143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9BB0-C9A6-374D-AC7F-B4C18426D5F9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02AA-F3B8-1B40-AC11-106529D5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3A539BB0-C9A6-374D-AC7F-B4C18426D5F9}" type="datetimeFigureOut">
              <a:rPr lang="en-US" smtClean="0"/>
              <a:pPr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042502AA-F3B8-1B40-AC11-106529D5D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"/>
          <a:ea typeface="+mj-ea"/>
          <a:cs typeface="Helvetica 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"/>
          <a:ea typeface="+mn-ea"/>
          <a:cs typeface="Helvetica 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"/>
          <a:ea typeface="+mn-ea"/>
          <a:cs typeface="Helvetica 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"/>
          <a:ea typeface="+mn-ea"/>
          <a:cs typeface="Helvetica 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"/>
          <a:ea typeface="+mn-ea"/>
          <a:cs typeface="Helvetica 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"/>
          <a:ea typeface="+mn-ea"/>
          <a:cs typeface="Helvetica 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1477"/>
            <a:ext cx="7772400" cy="1470025"/>
          </a:xfrm>
        </p:spPr>
        <p:txBody>
          <a:bodyPr/>
          <a:lstStyle/>
          <a:p>
            <a:r>
              <a:rPr lang="en-US" dirty="0" smtClean="0"/>
              <a:t>Spatial Frequency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Tong Lab </a:t>
            </a:r>
            <a:r>
              <a:rPr lang="mr-IN" dirty="0" smtClean="0"/>
              <a:t>–</a:t>
            </a:r>
            <a:r>
              <a:rPr lang="en-US" dirty="0" smtClean="0"/>
              <a:t> Perception &amp; Neuroscience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1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4211"/>
            <a:ext cx="8420237" cy="2954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Remember:</a:t>
            </a:r>
          </a:p>
          <a:p>
            <a:pPr>
              <a:buFontTx/>
              <a:buChar char="-"/>
            </a:pPr>
            <a:endParaRPr lang="en-US" sz="2400" dirty="0">
              <a:latin typeface="Helvetica"/>
              <a:cs typeface="Helvetica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Fixate </a:t>
            </a:r>
            <a:r>
              <a:rPr lang="en-US" sz="2400" dirty="0" smtClean="0">
                <a:latin typeface="Helvetica"/>
                <a:cs typeface="Helvetica"/>
              </a:rPr>
              <a:t>on the center dot throughout experiment!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cs typeface="Helvetica"/>
              </a:rPr>
              <a:t>Press </a:t>
            </a:r>
            <a:r>
              <a:rPr lang="en-US" sz="2400" dirty="0" smtClean="0">
                <a:solidFill>
                  <a:srgbClr val="3477B2"/>
                </a:solidFill>
                <a:latin typeface="Helvetica"/>
                <a:cs typeface="Helvetica"/>
              </a:rPr>
              <a:t>1 for thinner </a:t>
            </a:r>
            <a:r>
              <a:rPr lang="en-US" sz="2400" dirty="0" smtClean="0">
                <a:latin typeface="Helvetica"/>
                <a:cs typeface="Helvetica"/>
              </a:rPr>
              <a:t>texture, Press </a:t>
            </a:r>
            <a:r>
              <a:rPr lang="en-US" sz="2400" dirty="0" smtClean="0">
                <a:solidFill>
                  <a:srgbClr val="3477B2"/>
                </a:solidFill>
                <a:latin typeface="Helvetica"/>
                <a:cs typeface="Helvetica"/>
              </a:rPr>
              <a:t>2 for winder </a:t>
            </a:r>
            <a:r>
              <a:rPr lang="en-US" sz="2400" dirty="0" smtClean="0">
                <a:latin typeface="Helvetica"/>
                <a:cs typeface="Helvetica"/>
              </a:rPr>
              <a:t>texture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	</a:t>
            </a:r>
            <a:r>
              <a:rPr lang="en-US" sz="2400" dirty="0" smtClean="0">
                <a:latin typeface="Helvetica"/>
                <a:cs typeface="Helvetica"/>
              </a:rPr>
              <a:t>							</a:t>
            </a:r>
            <a:r>
              <a:rPr lang="en-US" sz="2400" i="1" dirty="0" smtClean="0">
                <a:solidFill>
                  <a:srgbClr val="008000"/>
                </a:solidFill>
                <a:latin typeface="Helvetica"/>
                <a:cs typeface="Helvetica"/>
              </a:rPr>
              <a:t>“1 is thinner than 2”</a:t>
            </a:r>
          </a:p>
          <a:p>
            <a:endParaRPr lang="en-US" sz="2400" dirty="0" smtClean="0">
              <a:solidFill>
                <a:srgbClr val="008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37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43322"/>
            <a:ext cx="8420237" cy="2324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In this experiment, you will be asked to detect brief changes in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spatial frequency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“Spatial frequency” tells us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how many repetitions of a grating happen within a spatial window</a:t>
            </a:r>
            <a:r>
              <a:rPr lang="en-US" sz="2400" dirty="0" smtClean="0">
                <a:latin typeface="Helvetica"/>
                <a:cs typeface="Helvetica"/>
              </a:rPr>
              <a:t>. For example: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5702" y="2911542"/>
            <a:ext cx="2132159" cy="2121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1379" y="2911542"/>
            <a:ext cx="2132106" cy="212147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343821"/>
            <a:ext cx="8420236" cy="1126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We would say that the left square has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higher spatial frequency</a:t>
            </a:r>
            <a:r>
              <a:rPr lang="en-US" sz="2400" dirty="0" smtClean="0">
                <a:latin typeface="Helvetica"/>
                <a:cs typeface="Helvetica"/>
              </a:rPr>
              <a:t> than the right square </a:t>
            </a:r>
            <a:r>
              <a:rPr lang="mr-IN" sz="2400" dirty="0" smtClean="0">
                <a:latin typeface="Helvetica"/>
                <a:cs typeface="Helvetica"/>
              </a:rPr>
              <a:t>–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3477B2"/>
                </a:solidFill>
                <a:latin typeface="Helvetica"/>
                <a:cs typeface="Helvetica"/>
              </a:rPr>
              <a:t>more, thinner stripes </a:t>
            </a:r>
            <a:r>
              <a:rPr lang="en-US" sz="2400" dirty="0" smtClean="0">
                <a:latin typeface="Helvetica"/>
                <a:cs typeface="Helvetica"/>
              </a:rPr>
              <a:t>in the same spatial area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743" y="3858093"/>
            <a:ext cx="103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high SF</a:t>
            </a:r>
            <a:endParaRPr lang="en-US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0412" y="3858093"/>
            <a:ext cx="92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low SF</a:t>
            </a:r>
            <a:endParaRPr lang="en-US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350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67497"/>
            <a:ext cx="8420237" cy="1114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In our study, we won’t use striped gratings, but rather </a:t>
            </a:r>
            <a:r>
              <a:rPr lang="en-US" sz="2400" dirty="0" smtClean="0">
                <a:solidFill>
                  <a:srgbClr val="3477B2"/>
                </a:solidFill>
                <a:latin typeface="Helvetica"/>
                <a:cs typeface="Helvetica"/>
              </a:rPr>
              <a:t>oriented noise</a:t>
            </a:r>
            <a:r>
              <a:rPr lang="en-US" sz="2400" dirty="0" smtClean="0">
                <a:latin typeface="Helvetica"/>
                <a:cs typeface="Helvetica"/>
              </a:rPr>
              <a:t>. It looks like this: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743" y="3069356"/>
            <a:ext cx="103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high SF</a:t>
            </a:r>
            <a:endParaRPr lang="en-US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0412" y="3069356"/>
            <a:ext cx="92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low SF</a:t>
            </a:r>
            <a:endParaRPr lang="en-US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Screenshot 2018-12-13 14.44.5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72054" y="1784860"/>
            <a:ext cx="2793565" cy="2793873"/>
          </a:xfrm>
          <a:prstGeom prst="ellipse">
            <a:avLst/>
          </a:prstGeom>
        </p:spPr>
      </p:pic>
      <p:pic>
        <p:nvPicPr>
          <p:cNvPr id="5" name="Picture 4" descr="Screenshot 2018-12-13 14.44.06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7644" y="1784860"/>
            <a:ext cx="2774410" cy="2793873"/>
          </a:xfrm>
          <a:prstGeom prst="ellipse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5343821"/>
            <a:ext cx="8420236" cy="112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You can think of this discrimination as a decision between </a:t>
            </a:r>
            <a:r>
              <a:rPr lang="en-US" sz="2400" b="1" dirty="0" smtClean="0">
                <a:solidFill>
                  <a:srgbClr val="008000"/>
                </a:solidFill>
                <a:latin typeface="Helvetica"/>
                <a:cs typeface="Helvetica"/>
              </a:rPr>
              <a:t>thinner vs. wider patterns</a:t>
            </a:r>
            <a:endParaRPr lang="en-US" sz="2400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7812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20210"/>
            <a:ext cx="8420237" cy="141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On each trial, you will be looking for a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brief change </a:t>
            </a:r>
            <a:r>
              <a:rPr lang="en-US" sz="2400" dirty="0" smtClean="0">
                <a:latin typeface="Helvetica"/>
                <a:cs typeface="Helvetica"/>
              </a:rPr>
              <a:t>in spatial frequency, and you will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report whether this change was a thinner or thicker pattern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62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shot 2018-12-13 14.41.0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0208" y="1140355"/>
            <a:ext cx="9257281" cy="5329949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43305" y="166914"/>
            <a:ext cx="8420236" cy="112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During the trial, you will see two circular patches of oriented noise embedded in a background, like this: </a:t>
            </a:r>
            <a:endParaRPr lang="en-US" sz="2400" dirty="0"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45265" y="3970424"/>
            <a:ext cx="13368" cy="100263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764633" y="5270756"/>
            <a:ext cx="5994399" cy="573044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Keep your eyes fixated on this center dot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12717" y="1559682"/>
            <a:ext cx="5994399" cy="98031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The display will flicker rapidly, and each trial will last for 2 seconds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09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43305" y="166914"/>
            <a:ext cx="8420236" cy="112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Sometime during the trial, one of the circular patches will change spatial frequency for 200ms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9" name="Picture 8" descr="Screenshot 2018-12-13 14.44.5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0208" y="1140355"/>
            <a:ext cx="9257281" cy="53299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89682" y="1413502"/>
            <a:ext cx="5454318" cy="130028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You need to report whether this change was a thinner patter (button 1) or thicker pattern (button 2)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1053" y="4894640"/>
            <a:ext cx="5994399" cy="573044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In this example, the answer is 2 (thicker)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3409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43305" y="166914"/>
            <a:ext cx="8420236" cy="112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The black/white dots to either side of the fixation will tell you where the change is more likely to occur (80% of trials)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9" name="Picture 8" descr="Screenshot 2018-12-13 14.44.5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0208" y="1140355"/>
            <a:ext cx="9257281" cy="53299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01474" y="1413502"/>
            <a:ext cx="6042526" cy="1260181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At the beginning of the study, you’ll be told to attend to the black or the white side. The color assigned to you will not change.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0421" y="5213684"/>
            <a:ext cx="6951579" cy="1029369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Helvetica"/>
                <a:cs typeface="Helvetica"/>
              </a:rPr>
              <a:t>Use this cue to help you detect the change </a:t>
            </a:r>
            <a:r>
              <a:rPr lang="mr-IN" sz="2400" dirty="0" smtClean="0">
                <a:latin typeface="Helvetica"/>
                <a:cs typeface="Helvetica"/>
              </a:rPr>
              <a:t>–</a:t>
            </a:r>
            <a:r>
              <a:rPr lang="en-US" sz="2400" dirty="0" smtClean="0">
                <a:latin typeface="Helvetica"/>
                <a:cs typeface="Helvetica"/>
              </a:rPr>
              <a:t> although the change can occur on either side, the cue is informative on the vast majority of trials!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6" name="Picture 5" descr="Screenshot 2018-12-13 14.44.55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6842" y="3178269"/>
            <a:ext cx="1858211" cy="1385454"/>
          </a:xfrm>
          <a:prstGeom prst="rect">
            <a:avLst/>
          </a:prstGeom>
          <a:ln w="76200" cmpd="sng">
            <a:solidFill>
              <a:srgbClr val="FFFFFF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435684" y="3876842"/>
            <a:ext cx="882316" cy="187160"/>
          </a:xfrm>
          <a:prstGeom prst="straightConnector1">
            <a:avLst/>
          </a:prstGeom>
          <a:ln w="7620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36" y="240631"/>
            <a:ext cx="5636795" cy="681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The full timing of the trials looks like this: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2" name="Picture 1" descr="Screenshot 2018-12-13 14.43.5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094" y="1119606"/>
            <a:ext cx="2286001" cy="2286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272587" y="1443120"/>
            <a:ext cx="2746544" cy="2743200"/>
            <a:chOff x="3195050" y="1747920"/>
            <a:chExt cx="2746544" cy="2743200"/>
          </a:xfrm>
        </p:grpSpPr>
        <p:pic>
          <p:nvPicPr>
            <p:cNvPr id="4" name="Picture 3" descr="Screenshot 2018-12-13 14.44.30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95050" y="1747920"/>
              <a:ext cx="2289344" cy="2286000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  <p:pic>
          <p:nvPicPr>
            <p:cNvPr id="9" name="Picture 8" descr="Screenshot 2018-12-13 14.44.30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7450" y="1900320"/>
              <a:ext cx="2289344" cy="2286000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  <p:pic>
          <p:nvPicPr>
            <p:cNvPr id="10" name="Picture 9" descr="Screenshot 2018-12-13 14.44.30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99850" y="2052720"/>
              <a:ext cx="2289344" cy="2286000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  <p:pic>
          <p:nvPicPr>
            <p:cNvPr id="11" name="Picture 10" descr="Screenshot 2018-12-13 14.44.30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52250" y="2205120"/>
              <a:ext cx="2289344" cy="2286000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</p:grpSp>
      <p:pic>
        <p:nvPicPr>
          <p:cNvPr id="12" name="Picture 11" descr="Screenshot 2018-12-13 14.44.43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00" y="2493209"/>
            <a:ext cx="2286000" cy="22860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71094" y="3538953"/>
            <a:ext cx="2286001" cy="64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dirty="0" smtClean="0">
                <a:latin typeface="Helvetica"/>
                <a:cs typeface="Helvetica"/>
              </a:rPr>
              <a:t>the dot cue appears 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  <a:latin typeface="Helvetica"/>
                <a:cs typeface="Helvetica"/>
              </a:rPr>
              <a:t>(1sec)</a:t>
            </a:r>
            <a:endParaRPr lang="en-US" sz="1700" dirty="0">
              <a:solidFill>
                <a:schemeClr val="bg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960435" y="4442994"/>
            <a:ext cx="2753896" cy="1439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dirty="0" smtClean="0">
                <a:latin typeface="Helvetica"/>
                <a:cs typeface="Helvetica"/>
              </a:rPr>
              <a:t>the flickering stimulus is shown </a:t>
            </a:r>
            <a:r>
              <a:rPr lang="en-US" sz="1700" dirty="0" smtClean="0">
                <a:solidFill>
                  <a:srgbClr val="4A8EF2"/>
                </a:solidFill>
                <a:latin typeface="Helvetica"/>
                <a:cs typeface="Helvetica"/>
              </a:rPr>
              <a:t>(2sec)</a:t>
            </a:r>
            <a:endParaRPr lang="en-US" sz="1700" dirty="0" smtClean="0">
              <a:latin typeface="Helvetica"/>
              <a:cs typeface="Helvetica"/>
            </a:endParaRPr>
          </a:p>
          <a:p>
            <a:pPr marL="0" indent="0" algn="ctr">
              <a:buFont typeface="Arial"/>
              <a:buNone/>
            </a:pPr>
            <a:r>
              <a:rPr lang="en-US" sz="1700" dirty="0" smtClean="0">
                <a:latin typeface="Helvetica"/>
                <a:cs typeface="Helvetica"/>
              </a:rPr>
              <a:t>the change occurs at some point</a:t>
            </a:r>
            <a:endParaRPr lang="en-US" sz="1700" dirty="0">
              <a:latin typeface="Helvetica"/>
              <a:cs typeface="Helvetic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14331" y="5017826"/>
            <a:ext cx="3295984" cy="1642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dirty="0" smtClean="0">
                <a:latin typeface="Helvetica"/>
                <a:cs typeface="Helvetica"/>
              </a:rPr>
              <a:t>press 1 or 2 to make response and advance to the next trial</a:t>
            </a:r>
            <a:endParaRPr lang="en-US" sz="1700" dirty="0">
              <a:latin typeface="Helvetica"/>
              <a:cs typeface="Helvetica"/>
            </a:endParaRPr>
          </a:p>
          <a:p>
            <a:pPr marL="0" indent="0" algn="ctr">
              <a:buFont typeface="Arial"/>
              <a:buNone/>
            </a:pPr>
            <a:r>
              <a:rPr lang="en-US" sz="1700" dirty="0" smtClean="0">
                <a:solidFill>
                  <a:srgbClr val="4A8EF2"/>
                </a:solidFill>
                <a:latin typeface="Helvetica"/>
                <a:cs typeface="Helvetica"/>
              </a:rPr>
              <a:t>(no time limit)</a:t>
            </a:r>
            <a:endParaRPr lang="en-US" sz="1700" dirty="0">
              <a:solidFill>
                <a:srgbClr val="4A8EF2"/>
              </a:solidFill>
              <a:latin typeface="Helvetica"/>
              <a:cs typeface="Helvetic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12811" y="2315601"/>
            <a:ext cx="197373" cy="100259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99295" y="3262377"/>
            <a:ext cx="197373" cy="100259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45263" y="1012657"/>
            <a:ext cx="3007895" cy="887663"/>
          </a:xfrm>
          <a:prstGeom prst="line">
            <a:avLst/>
          </a:prstGeom>
          <a:ln>
            <a:solidFill>
              <a:srgbClr val="0E58C4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714331" y="702177"/>
            <a:ext cx="2286001" cy="647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dirty="0" smtClean="0">
                <a:latin typeface="Helvetica"/>
                <a:cs typeface="Helvetica"/>
              </a:rPr>
              <a:t>you can respond during the trial, or after</a:t>
            </a:r>
            <a:endParaRPr lang="en-US" sz="1700" dirty="0">
              <a:solidFill>
                <a:schemeClr val="bg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4434" y="4393860"/>
            <a:ext cx="2286001" cy="647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i="1" dirty="0" smtClean="0">
                <a:latin typeface="Helvetica"/>
                <a:cs typeface="Helvetica"/>
              </a:rPr>
              <a:t>You might think:</a:t>
            </a:r>
          </a:p>
          <a:p>
            <a:pPr marL="0" indent="0" algn="ctr">
              <a:buFont typeface="Arial"/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Helvetica"/>
                <a:cs typeface="Helvetica"/>
              </a:rPr>
              <a:t>“I should attend more to the right side on this trial”</a:t>
            </a:r>
            <a:endParaRPr lang="en-US" sz="1600" i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75930" y="5749418"/>
            <a:ext cx="2286001" cy="91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i="1" dirty="0" smtClean="0">
                <a:solidFill>
                  <a:srgbClr val="008000"/>
                </a:solidFill>
                <a:latin typeface="Helvetica"/>
                <a:cs typeface="Helvetica"/>
              </a:rPr>
              <a:t>“I think I saw the right pattern get wider for a brief moment”</a:t>
            </a:r>
            <a:endParaRPr lang="en-US" sz="1700" i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10157" y="6073101"/>
            <a:ext cx="2286001" cy="64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"/>
                <a:ea typeface="+mn-ea"/>
                <a:cs typeface="Helvetica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i="1" dirty="0" smtClean="0">
                <a:solidFill>
                  <a:srgbClr val="008000"/>
                </a:solidFill>
                <a:latin typeface="Helvetica"/>
                <a:cs typeface="Helvetica"/>
              </a:rPr>
              <a:t>“I will press 2, for wider”</a:t>
            </a:r>
            <a:endParaRPr lang="en-US" sz="1700" i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604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4210"/>
            <a:ext cx="8420237" cy="604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/>
                <a:cs typeface="Helvetica"/>
              </a:rPr>
              <a:t>Next, we will: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Helvetica"/>
                <a:cs typeface="Helvetica"/>
              </a:rPr>
              <a:t>perform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practice trials </a:t>
            </a:r>
            <a:r>
              <a:rPr lang="en-US" sz="2400" dirty="0" smtClean="0">
                <a:latin typeface="Helvetica"/>
                <a:cs typeface="Helvetica"/>
              </a:rPr>
              <a:t>on a task that is easier and slower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Helvetica"/>
                <a:cs typeface="Helvetica"/>
              </a:rPr>
              <a:t>perform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practice trials </a:t>
            </a:r>
            <a:r>
              <a:rPr lang="en-US" sz="2400" dirty="0" smtClean="0">
                <a:latin typeface="Helvetica"/>
                <a:cs typeface="Helvetica"/>
              </a:rPr>
              <a:t>on a task that is easier, but not slower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Helvetica"/>
                <a:cs typeface="Helvetica"/>
              </a:rPr>
              <a:t>determine what your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individual threshold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for </a:t>
            </a:r>
            <a:r>
              <a:rPr lang="en-US" sz="2400" dirty="0" smtClean="0">
                <a:latin typeface="Helvetica"/>
                <a:cs typeface="Helvetica"/>
              </a:rPr>
              <a:t>performing the task </a:t>
            </a:r>
            <a:r>
              <a:rPr lang="en-US" sz="2400" dirty="0" smtClean="0">
                <a:latin typeface="Helvetica"/>
                <a:cs typeface="Helvetica"/>
              </a:rPr>
              <a:t>is (the difficulty needed to achieve ~85</a:t>
            </a:r>
            <a:r>
              <a:rPr lang="en-US" sz="2400" smtClean="0">
                <a:latin typeface="Helvetica"/>
                <a:cs typeface="Helvetica"/>
              </a:rPr>
              <a:t>% correct)</a:t>
            </a:r>
            <a:endParaRPr lang="en-US" sz="2400" dirty="0" smtClean="0">
              <a:latin typeface="Helvetica"/>
              <a:cs typeface="Helvetica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Helvetica"/>
                <a:cs typeface="Helvetica"/>
              </a:rPr>
              <a:t>run </a:t>
            </a:r>
            <a:r>
              <a:rPr lang="en-US" sz="2400" dirty="0" smtClean="0">
                <a:solidFill>
                  <a:srgbClr val="1F5FA0"/>
                </a:solidFill>
                <a:latin typeface="Helvetica"/>
                <a:cs typeface="Helvetica"/>
              </a:rPr>
              <a:t>3 blocks </a:t>
            </a:r>
            <a:r>
              <a:rPr lang="en-US" sz="2400" dirty="0" smtClean="0">
                <a:latin typeface="Helvetica"/>
                <a:cs typeface="Helvetica"/>
              </a:rPr>
              <a:t>of 120 trials for the experiment</a:t>
            </a:r>
          </a:p>
          <a:p>
            <a:pPr>
              <a:buFontTx/>
              <a:buChar char="-"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Helvetica"/>
                <a:cs typeface="Helvetica"/>
              </a:rPr>
              <a:t>In both the practice and the threshold trials:</a:t>
            </a:r>
          </a:p>
          <a:p>
            <a:r>
              <a:rPr lang="en-US" sz="2400" dirty="0">
                <a:solidFill>
                  <a:srgbClr val="008000"/>
                </a:solidFill>
                <a:latin typeface="Helvetica"/>
                <a:cs typeface="Helvetica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Helvetica"/>
                <a:cs typeface="Helvetica"/>
              </a:rPr>
              <a:t>he change will always (100% of trials) be on the side indicated by the dot cue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Helvetica"/>
                <a:cs typeface="Helvetica"/>
              </a:rPr>
              <a:t>You will get auditory feedback (high beep = correct, low beep = incorrect)</a:t>
            </a:r>
          </a:p>
          <a:p>
            <a:endParaRPr lang="en-US" sz="2400" dirty="0" smtClean="0">
              <a:solidFill>
                <a:srgbClr val="008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14860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267</TotalTime>
  <Words>544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Spatial Frequency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Frequency Detection Experiment</dc:title>
  <dc:creator>Sonia Poltoratski</dc:creator>
  <cp:lastModifiedBy>Sonia Poltoratski</cp:lastModifiedBy>
  <cp:revision>19</cp:revision>
  <dcterms:created xsi:type="dcterms:W3CDTF">2018-12-13T21:44:03Z</dcterms:created>
  <dcterms:modified xsi:type="dcterms:W3CDTF">2018-12-17T01:44:54Z</dcterms:modified>
</cp:coreProperties>
</file>