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5"/>
  </p:notesMasterIdLst>
  <p:sldIdLst>
    <p:sldId id="256" r:id="rId2"/>
    <p:sldId id="362" r:id="rId3"/>
    <p:sldId id="257" r:id="rId4"/>
    <p:sldId id="363" r:id="rId5"/>
    <p:sldId id="366" r:id="rId6"/>
    <p:sldId id="381" r:id="rId7"/>
    <p:sldId id="365" r:id="rId8"/>
    <p:sldId id="367" r:id="rId9"/>
    <p:sldId id="368" r:id="rId10"/>
    <p:sldId id="369" r:id="rId11"/>
    <p:sldId id="371" r:id="rId12"/>
    <p:sldId id="375" r:id="rId13"/>
    <p:sldId id="372" r:id="rId14"/>
    <p:sldId id="373" r:id="rId15"/>
    <p:sldId id="374" r:id="rId16"/>
    <p:sldId id="376" r:id="rId17"/>
    <p:sldId id="377" r:id="rId18"/>
    <p:sldId id="378" r:id="rId19"/>
    <p:sldId id="379" r:id="rId20"/>
    <p:sldId id="382" r:id="rId21"/>
    <p:sldId id="388" r:id="rId22"/>
    <p:sldId id="383" r:id="rId23"/>
    <p:sldId id="384" r:id="rId24"/>
    <p:sldId id="385" r:id="rId25"/>
    <p:sldId id="386" r:id="rId26"/>
    <p:sldId id="387" r:id="rId27"/>
    <p:sldId id="380" r:id="rId28"/>
    <p:sldId id="275" r:id="rId29"/>
    <p:sldId id="389" r:id="rId30"/>
    <p:sldId id="261" r:id="rId31"/>
    <p:sldId id="260" r:id="rId32"/>
    <p:sldId id="258" r:id="rId33"/>
    <p:sldId id="25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6531"/>
  </p:normalViewPr>
  <p:slideViewPr>
    <p:cSldViewPr snapToGrid="0" snapToObjects="1">
      <p:cViewPr varScale="1">
        <p:scale>
          <a:sx n="52" d="100"/>
          <a:sy n="52" d="100"/>
        </p:scale>
        <p:origin x="21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B8411-9636-D54B-B47C-325639BC4EE4}" type="doc">
      <dgm:prSet loTypeId="urn:microsoft.com/office/officeart/2005/8/layout/hChevron3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F081D0-DB7D-0146-945D-089195B529DF}">
      <dgm:prSet custT="1"/>
      <dgm:spPr/>
      <dgm:t>
        <a:bodyPr/>
        <a:lstStyle/>
        <a:p>
          <a:r>
            <a:rPr lang="en-US" sz="1200" dirty="0"/>
            <a:t>Dropping Columns that had a very </a:t>
          </a:r>
          <a:r>
            <a:rPr lang="en-US" sz="1200" dirty="0" err="1"/>
            <a:t>hig%h</a:t>
          </a:r>
          <a:r>
            <a:rPr lang="en-US" sz="1200" dirty="0"/>
            <a:t> of missing values</a:t>
          </a:r>
        </a:p>
      </dgm:t>
    </dgm:pt>
    <dgm:pt modelId="{5D0F6976-7834-9A4A-9D9F-FB69DD59541F}" type="parTrans" cxnId="{93C26984-B154-3D49-8AD1-17625B58CCBD}">
      <dgm:prSet/>
      <dgm:spPr/>
      <dgm:t>
        <a:bodyPr/>
        <a:lstStyle/>
        <a:p>
          <a:endParaRPr lang="en-US"/>
        </a:p>
      </dgm:t>
    </dgm:pt>
    <dgm:pt modelId="{21379AC1-665A-C048-8025-0A08347F0EE2}" type="sibTrans" cxnId="{93C26984-B154-3D49-8AD1-17625B58CCBD}">
      <dgm:prSet/>
      <dgm:spPr/>
      <dgm:t>
        <a:bodyPr/>
        <a:lstStyle/>
        <a:p>
          <a:endParaRPr lang="en-US"/>
        </a:p>
      </dgm:t>
    </dgm:pt>
    <dgm:pt modelId="{3951275E-B3E9-1C4E-B741-3B787888F136}">
      <dgm:prSet custT="1"/>
      <dgm:spPr/>
      <dgm:t>
        <a:bodyPr/>
        <a:lstStyle/>
        <a:p>
          <a:r>
            <a:rPr lang="en-US" sz="1200" dirty="0"/>
            <a:t>Removing rows with missing data</a:t>
          </a:r>
        </a:p>
      </dgm:t>
    </dgm:pt>
    <dgm:pt modelId="{B1C9B2C7-B52A-4846-9505-348CA0698478}" type="parTrans" cxnId="{95F2FC44-89BF-EA41-98B1-B6A89138495D}">
      <dgm:prSet/>
      <dgm:spPr/>
      <dgm:t>
        <a:bodyPr/>
        <a:lstStyle/>
        <a:p>
          <a:endParaRPr lang="en-US"/>
        </a:p>
      </dgm:t>
    </dgm:pt>
    <dgm:pt modelId="{5C98D40F-842D-0341-B4D9-2E375F5BA215}" type="sibTrans" cxnId="{95F2FC44-89BF-EA41-98B1-B6A89138495D}">
      <dgm:prSet/>
      <dgm:spPr/>
      <dgm:t>
        <a:bodyPr/>
        <a:lstStyle/>
        <a:p>
          <a:endParaRPr lang="en-US"/>
        </a:p>
      </dgm:t>
    </dgm:pt>
    <dgm:pt modelId="{51BEC267-E1CE-BD40-ACB1-2032AC0DBF76}">
      <dgm:prSet custT="1"/>
      <dgm:spPr/>
      <dgm:t>
        <a:bodyPr/>
        <a:lstStyle/>
        <a:p>
          <a:r>
            <a:rPr lang="en-US" sz="1200"/>
            <a:t>Checking for duplications -  ticket numbers.</a:t>
          </a:r>
        </a:p>
      </dgm:t>
    </dgm:pt>
    <dgm:pt modelId="{0FCC5761-3DCD-2F47-9743-33DDFB089B4B}" type="parTrans" cxnId="{B2BE97DE-7912-0447-88FD-DB542D3E9076}">
      <dgm:prSet/>
      <dgm:spPr/>
      <dgm:t>
        <a:bodyPr/>
        <a:lstStyle/>
        <a:p>
          <a:endParaRPr lang="en-US"/>
        </a:p>
      </dgm:t>
    </dgm:pt>
    <dgm:pt modelId="{4DC93A71-7FB7-BD46-8305-BDCE493834F4}" type="sibTrans" cxnId="{B2BE97DE-7912-0447-88FD-DB542D3E9076}">
      <dgm:prSet/>
      <dgm:spPr/>
      <dgm:t>
        <a:bodyPr/>
        <a:lstStyle/>
        <a:p>
          <a:endParaRPr lang="en-US"/>
        </a:p>
      </dgm:t>
    </dgm:pt>
    <dgm:pt modelId="{F35FB204-4E45-AB42-9BA5-03C91643B545}">
      <dgm:prSet custT="1"/>
      <dgm:spPr/>
      <dgm:t>
        <a:bodyPr/>
        <a:lstStyle/>
        <a:p>
          <a:r>
            <a:rPr lang="en-US" sz="1200" dirty="0"/>
            <a:t>Created new dummies columns </a:t>
          </a:r>
        </a:p>
      </dgm:t>
    </dgm:pt>
    <dgm:pt modelId="{233032DF-4580-A345-BE73-E248783C9934}" type="parTrans" cxnId="{F02F6B51-32E4-9A4D-B832-45313D0C6851}">
      <dgm:prSet/>
      <dgm:spPr/>
      <dgm:t>
        <a:bodyPr/>
        <a:lstStyle/>
        <a:p>
          <a:endParaRPr lang="en-US"/>
        </a:p>
      </dgm:t>
    </dgm:pt>
    <dgm:pt modelId="{48391672-04BE-7B44-9AAB-BE236C99D471}" type="sibTrans" cxnId="{F02F6B51-32E4-9A4D-B832-45313D0C6851}">
      <dgm:prSet/>
      <dgm:spPr/>
      <dgm:t>
        <a:bodyPr/>
        <a:lstStyle/>
        <a:p>
          <a:endParaRPr lang="en-US"/>
        </a:p>
      </dgm:t>
    </dgm:pt>
    <dgm:pt modelId="{86D717BA-B175-6345-9AA0-B828A8EC0CC5}">
      <dgm:prSet custT="1"/>
      <dgm:spPr/>
      <dgm:t>
        <a:bodyPr/>
        <a:lstStyle/>
        <a:p>
          <a:r>
            <a:rPr lang="en-US" sz="1200"/>
            <a:t>Cleaning Latitude and Longitude by replacing 99999.000 to NaN</a:t>
          </a:r>
        </a:p>
      </dgm:t>
    </dgm:pt>
    <dgm:pt modelId="{C213924E-42D5-7B4A-8B7C-D260DF95D85E}" type="parTrans" cxnId="{BF75CFC6-A1E5-3445-8866-6122BB2A06DE}">
      <dgm:prSet/>
      <dgm:spPr/>
      <dgm:t>
        <a:bodyPr/>
        <a:lstStyle/>
        <a:p>
          <a:endParaRPr lang="en-US"/>
        </a:p>
      </dgm:t>
    </dgm:pt>
    <dgm:pt modelId="{05C03349-8AFE-5246-8A27-3DAF4CEE1E76}" type="sibTrans" cxnId="{BF75CFC6-A1E5-3445-8866-6122BB2A06DE}">
      <dgm:prSet/>
      <dgm:spPr/>
      <dgm:t>
        <a:bodyPr/>
        <a:lstStyle/>
        <a:p>
          <a:endParaRPr lang="en-US"/>
        </a:p>
      </dgm:t>
    </dgm:pt>
    <dgm:pt modelId="{842F1A7A-8CB7-134D-8D78-81E7050709B8}">
      <dgm:prSet custT="1"/>
      <dgm:spPr/>
      <dgm:t>
        <a:bodyPr/>
        <a:lstStyle/>
        <a:p>
          <a:r>
            <a:rPr lang="en-US" sz="1200" dirty="0"/>
            <a:t>Transform coordinates from custom projection to </a:t>
          </a:r>
          <a:r>
            <a:rPr lang="en-US" sz="1200" dirty="0" err="1"/>
            <a:t>lat</a:t>
          </a:r>
          <a:r>
            <a:rPr lang="en-US" sz="1200" dirty="0"/>
            <a:t> long -  </a:t>
          </a:r>
          <a:r>
            <a:rPr lang="en-US" sz="1200" dirty="0" err="1"/>
            <a:t>PyProj</a:t>
          </a:r>
          <a:endParaRPr lang="en-US" sz="1200" dirty="0"/>
        </a:p>
      </dgm:t>
    </dgm:pt>
    <dgm:pt modelId="{91ED98A8-3E35-6544-B6E8-FF50C4E72568}" type="parTrans" cxnId="{D3F35008-343F-DE4A-B426-701B52113864}">
      <dgm:prSet/>
      <dgm:spPr/>
      <dgm:t>
        <a:bodyPr/>
        <a:lstStyle/>
        <a:p>
          <a:endParaRPr lang="en-US"/>
        </a:p>
      </dgm:t>
    </dgm:pt>
    <dgm:pt modelId="{F6E4D839-0CDC-3C49-86A7-8D504C077A8B}" type="sibTrans" cxnId="{D3F35008-343F-DE4A-B426-701B52113864}">
      <dgm:prSet/>
      <dgm:spPr/>
      <dgm:t>
        <a:bodyPr/>
        <a:lstStyle/>
        <a:p>
          <a:endParaRPr lang="en-US"/>
        </a:p>
      </dgm:t>
    </dgm:pt>
    <dgm:pt modelId="{9C1DFEA8-04FB-4842-A6B2-70330BD03BD2}" type="pres">
      <dgm:prSet presAssocID="{0DAB8411-9636-D54B-B47C-325639BC4EE4}" presName="Name0" presStyleCnt="0">
        <dgm:presLayoutVars>
          <dgm:dir/>
          <dgm:resizeHandles val="exact"/>
        </dgm:presLayoutVars>
      </dgm:prSet>
      <dgm:spPr/>
    </dgm:pt>
    <dgm:pt modelId="{21FCB964-18C7-E94E-99E3-E51B3B0FF0D8}" type="pres">
      <dgm:prSet presAssocID="{1DF081D0-DB7D-0146-945D-089195B529DF}" presName="parTxOnly" presStyleLbl="node1" presStyleIdx="0" presStyleCnt="6">
        <dgm:presLayoutVars>
          <dgm:bulletEnabled val="1"/>
        </dgm:presLayoutVars>
      </dgm:prSet>
      <dgm:spPr/>
    </dgm:pt>
    <dgm:pt modelId="{0751B752-DF35-C74B-811F-053A24DA777D}" type="pres">
      <dgm:prSet presAssocID="{21379AC1-665A-C048-8025-0A08347F0EE2}" presName="parSpace" presStyleCnt="0"/>
      <dgm:spPr/>
    </dgm:pt>
    <dgm:pt modelId="{8E9DB12C-62B8-1344-80B6-B348A7B843E4}" type="pres">
      <dgm:prSet presAssocID="{3951275E-B3E9-1C4E-B741-3B787888F136}" presName="parTxOnly" presStyleLbl="node1" presStyleIdx="1" presStyleCnt="6">
        <dgm:presLayoutVars>
          <dgm:bulletEnabled val="1"/>
        </dgm:presLayoutVars>
      </dgm:prSet>
      <dgm:spPr/>
    </dgm:pt>
    <dgm:pt modelId="{324F8617-915A-CC43-9F00-A3D8C0B28927}" type="pres">
      <dgm:prSet presAssocID="{5C98D40F-842D-0341-B4D9-2E375F5BA215}" presName="parSpace" presStyleCnt="0"/>
      <dgm:spPr/>
    </dgm:pt>
    <dgm:pt modelId="{378E4D77-04E1-B14A-827C-2C5778455A45}" type="pres">
      <dgm:prSet presAssocID="{51BEC267-E1CE-BD40-ACB1-2032AC0DBF76}" presName="parTxOnly" presStyleLbl="node1" presStyleIdx="2" presStyleCnt="6">
        <dgm:presLayoutVars>
          <dgm:bulletEnabled val="1"/>
        </dgm:presLayoutVars>
      </dgm:prSet>
      <dgm:spPr/>
    </dgm:pt>
    <dgm:pt modelId="{D14C9EFB-F1CA-134E-8C3C-E237F5CD1D17}" type="pres">
      <dgm:prSet presAssocID="{4DC93A71-7FB7-BD46-8305-BDCE493834F4}" presName="parSpace" presStyleCnt="0"/>
      <dgm:spPr/>
    </dgm:pt>
    <dgm:pt modelId="{B74BC8E1-ED34-F545-A4C6-9CC1591A06E8}" type="pres">
      <dgm:prSet presAssocID="{F35FB204-4E45-AB42-9BA5-03C91643B545}" presName="parTxOnly" presStyleLbl="node1" presStyleIdx="3" presStyleCnt="6">
        <dgm:presLayoutVars>
          <dgm:bulletEnabled val="1"/>
        </dgm:presLayoutVars>
      </dgm:prSet>
      <dgm:spPr/>
    </dgm:pt>
    <dgm:pt modelId="{055EC7B1-DC5C-0745-A4BD-BE31E7739135}" type="pres">
      <dgm:prSet presAssocID="{48391672-04BE-7B44-9AAB-BE236C99D471}" presName="parSpace" presStyleCnt="0"/>
      <dgm:spPr/>
    </dgm:pt>
    <dgm:pt modelId="{9CBD630D-4338-C04B-9795-AC2CA9BC4E0D}" type="pres">
      <dgm:prSet presAssocID="{86D717BA-B175-6345-9AA0-B828A8EC0CC5}" presName="parTxOnly" presStyleLbl="node1" presStyleIdx="4" presStyleCnt="6">
        <dgm:presLayoutVars>
          <dgm:bulletEnabled val="1"/>
        </dgm:presLayoutVars>
      </dgm:prSet>
      <dgm:spPr/>
    </dgm:pt>
    <dgm:pt modelId="{45E5B56A-9206-DA4A-A8A1-2CE72B3C8EC8}" type="pres">
      <dgm:prSet presAssocID="{05C03349-8AFE-5246-8A27-3DAF4CEE1E76}" presName="parSpace" presStyleCnt="0"/>
      <dgm:spPr/>
    </dgm:pt>
    <dgm:pt modelId="{CA381C84-E954-3442-BFFC-39F7758E116B}" type="pres">
      <dgm:prSet presAssocID="{842F1A7A-8CB7-134D-8D78-81E7050709B8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D3F35008-343F-DE4A-B426-701B52113864}" srcId="{0DAB8411-9636-D54B-B47C-325639BC4EE4}" destId="{842F1A7A-8CB7-134D-8D78-81E7050709B8}" srcOrd="5" destOrd="0" parTransId="{91ED98A8-3E35-6544-B6E8-FF50C4E72568}" sibTransId="{F6E4D839-0CDC-3C49-86A7-8D504C077A8B}"/>
    <dgm:cxn modelId="{B3C5432E-6420-7840-90B2-F72B5CBB0B30}" type="presOf" srcId="{51BEC267-E1CE-BD40-ACB1-2032AC0DBF76}" destId="{378E4D77-04E1-B14A-827C-2C5778455A45}" srcOrd="0" destOrd="0" presId="urn:microsoft.com/office/officeart/2005/8/layout/hChevron3"/>
    <dgm:cxn modelId="{3361AD2F-746A-7F40-9674-94F9FEE67D66}" type="presOf" srcId="{842F1A7A-8CB7-134D-8D78-81E7050709B8}" destId="{CA381C84-E954-3442-BFFC-39F7758E116B}" srcOrd="0" destOrd="0" presId="urn:microsoft.com/office/officeart/2005/8/layout/hChevron3"/>
    <dgm:cxn modelId="{95F2FC44-89BF-EA41-98B1-B6A89138495D}" srcId="{0DAB8411-9636-D54B-B47C-325639BC4EE4}" destId="{3951275E-B3E9-1C4E-B741-3B787888F136}" srcOrd="1" destOrd="0" parTransId="{B1C9B2C7-B52A-4846-9505-348CA0698478}" sibTransId="{5C98D40F-842D-0341-B4D9-2E375F5BA215}"/>
    <dgm:cxn modelId="{F02F6B51-32E4-9A4D-B832-45313D0C6851}" srcId="{0DAB8411-9636-D54B-B47C-325639BC4EE4}" destId="{F35FB204-4E45-AB42-9BA5-03C91643B545}" srcOrd="3" destOrd="0" parTransId="{233032DF-4580-A345-BE73-E248783C9934}" sibTransId="{48391672-04BE-7B44-9AAB-BE236C99D471}"/>
    <dgm:cxn modelId="{ABE0AD81-C0CB-C44B-9D0F-1EF85109DEDF}" type="presOf" srcId="{86D717BA-B175-6345-9AA0-B828A8EC0CC5}" destId="{9CBD630D-4338-C04B-9795-AC2CA9BC4E0D}" srcOrd="0" destOrd="0" presId="urn:microsoft.com/office/officeart/2005/8/layout/hChevron3"/>
    <dgm:cxn modelId="{93C26984-B154-3D49-8AD1-17625B58CCBD}" srcId="{0DAB8411-9636-D54B-B47C-325639BC4EE4}" destId="{1DF081D0-DB7D-0146-945D-089195B529DF}" srcOrd="0" destOrd="0" parTransId="{5D0F6976-7834-9A4A-9D9F-FB69DD59541F}" sibTransId="{21379AC1-665A-C048-8025-0A08347F0EE2}"/>
    <dgm:cxn modelId="{1B988685-9499-B84E-99C9-C311891A0F6D}" type="presOf" srcId="{F35FB204-4E45-AB42-9BA5-03C91643B545}" destId="{B74BC8E1-ED34-F545-A4C6-9CC1591A06E8}" srcOrd="0" destOrd="0" presId="urn:microsoft.com/office/officeart/2005/8/layout/hChevron3"/>
    <dgm:cxn modelId="{5996F8AE-C74B-EE4D-81A6-00D5E82ABF8F}" type="presOf" srcId="{3951275E-B3E9-1C4E-B741-3B787888F136}" destId="{8E9DB12C-62B8-1344-80B6-B348A7B843E4}" srcOrd="0" destOrd="0" presId="urn:microsoft.com/office/officeart/2005/8/layout/hChevron3"/>
    <dgm:cxn modelId="{127D32B1-57BD-D24B-9ECB-725D4041C699}" type="presOf" srcId="{1DF081D0-DB7D-0146-945D-089195B529DF}" destId="{21FCB964-18C7-E94E-99E3-E51B3B0FF0D8}" srcOrd="0" destOrd="0" presId="urn:microsoft.com/office/officeart/2005/8/layout/hChevron3"/>
    <dgm:cxn modelId="{BF75CFC6-A1E5-3445-8866-6122BB2A06DE}" srcId="{0DAB8411-9636-D54B-B47C-325639BC4EE4}" destId="{86D717BA-B175-6345-9AA0-B828A8EC0CC5}" srcOrd="4" destOrd="0" parTransId="{C213924E-42D5-7B4A-8B7C-D260DF95D85E}" sibTransId="{05C03349-8AFE-5246-8A27-3DAF4CEE1E76}"/>
    <dgm:cxn modelId="{CB985ED7-65B2-DD40-AC65-58EBC1CCA7EB}" type="presOf" srcId="{0DAB8411-9636-D54B-B47C-325639BC4EE4}" destId="{9C1DFEA8-04FB-4842-A6B2-70330BD03BD2}" srcOrd="0" destOrd="0" presId="urn:microsoft.com/office/officeart/2005/8/layout/hChevron3"/>
    <dgm:cxn modelId="{B2BE97DE-7912-0447-88FD-DB542D3E9076}" srcId="{0DAB8411-9636-D54B-B47C-325639BC4EE4}" destId="{51BEC267-E1CE-BD40-ACB1-2032AC0DBF76}" srcOrd="2" destOrd="0" parTransId="{0FCC5761-3DCD-2F47-9743-33DDFB089B4B}" sibTransId="{4DC93A71-7FB7-BD46-8305-BDCE493834F4}"/>
    <dgm:cxn modelId="{CB21AAE1-C582-974B-A30A-BDA1F94A1AE8}" type="presParOf" srcId="{9C1DFEA8-04FB-4842-A6B2-70330BD03BD2}" destId="{21FCB964-18C7-E94E-99E3-E51B3B0FF0D8}" srcOrd="0" destOrd="0" presId="urn:microsoft.com/office/officeart/2005/8/layout/hChevron3"/>
    <dgm:cxn modelId="{C58ACBE5-047A-BD4F-BD23-3B69E3DA4418}" type="presParOf" srcId="{9C1DFEA8-04FB-4842-A6B2-70330BD03BD2}" destId="{0751B752-DF35-C74B-811F-053A24DA777D}" srcOrd="1" destOrd="0" presId="urn:microsoft.com/office/officeart/2005/8/layout/hChevron3"/>
    <dgm:cxn modelId="{D6CBEC19-1324-DC40-AED9-FDD6155E49F3}" type="presParOf" srcId="{9C1DFEA8-04FB-4842-A6B2-70330BD03BD2}" destId="{8E9DB12C-62B8-1344-80B6-B348A7B843E4}" srcOrd="2" destOrd="0" presId="urn:microsoft.com/office/officeart/2005/8/layout/hChevron3"/>
    <dgm:cxn modelId="{7D839865-F315-1C4B-8CAC-1345C2D21C8F}" type="presParOf" srcId="{9C1DFEA8-04FB-4842-A6B2-70330BD03BD2}" destId="{324F8617-915A-CC43-9F00-A3D8C0B28927}" srcOrd="3" destOrd="0" presId="urn:microsoft.com/office/officeart/2005/8/layout/hChevron3"/>
    <dgm:cxn modelId="{76624311-C39F-DA4C-AB74-28CE98D6357A}" type="presParOf" srcId="{9C1DFEA8-04FB-4842-A6B2-70330BD03BD2}" destId="{378E4D77-04E1-B14A-827C-2C5778455A45}" srcOrd="4" destOrd="0" presId="urn:microsoft.com/office/officeart/2005/8/layout/hChevron3"/>
    <dgm:cxn modelId="{9575093A-DD1B-D545-B32C-EBD10A72E0D0}" type="presParOf" srcId="{9C1DFEA8-04FB-4842-A6B2-70330BD03BD2}" destId="{D14C9EFB-F1CA-134E-8C3C-E237F5CD1D17}" srcOrd="5" destOrd="0" presId="urn:microsoft.com/office/officeart/2005/8/layout/hChevron3"/>
    <dgm:cxn modelId="{A19EBF07-992D-F043-8D1B-37A8FF4198E8}" type="presParOf" srcId="{9C1DFEA8-04FB-4842-A6B2-70330BD03BD2}" destId="{B74BC8E1-ED34-F545-A4C6-9CC1591A06E8}" srcOrd="6" destOrd="0" presId="urn:microsoft.com/office/officeart/2005/8/layout/hChevron3"/>
    <dgm:cxn modelId="{FD005CF8-20C2-F94B-9B52-7DECDA351B48}" type="presParOf" srcId="{9C1DFEA8-04FB-4842-A6B2-70330BD03BD2}" destId="{055EC7B1-DC5C-0745-A4BD-BE31E7739135}" srcOrd="7" destOrd="0" presId="urn:microsoft.com/office/officeart/2005/8/layout/hChevron3"/>
    <dgm:cxn modelId="{B938B408-A627-4341-AB1D-469A6A264E6A}" type="presParOf" srcId="{9C1DFEA8-04FB-4842-A6B2-70330BD03BD2}" destId="{9CBD630D-4338-C04B-9795-AC2CA9BC4E0D}" srcOrd="8" destOrd="0" presId="urn:microsoft.com/office/officeart/2005/8/layout/hChevron3"/>
    <dgm:cxn modelId="{589BF683-5032-0C42-8FFF-09F3BDE4289D}" type="presParOf" srcId="{9C1DFEA8-04FB-4842-A6B2-70330BD03BD2}" destId="{45E5B56A-9206-DA4A-A8A1-2CE72B3C8EC8}" srcOrd="9" destOrd="0" presId="urn:microsoft.com/office/officeart/2005/8/layout/hChevron3"/>
    <dgm:cxn modelId="{D583110D-E061-5846-AB37-F609A84A2B99}" type="presParOf" srcId="{9C1DFEA8-04FB-4842-A6B2-70330BD03BD2}" destId="{CA381C84-E954-3442-BFFC-39F7758E116B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CB964-18C7-E94E-99E3-E51B3B0FF0D8}">
      <dsp:nvSpPr>
        <dsp:cNvPr id="0" name=""/>
        <dsp:cNvSpPr/>
      </dsp:nvSpPr>
      <dsp:spPr>
        <a:xfrm>
          <a:off x="1367" y="344470"/>
          <a:ext cx="2240109" cy="89604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Dropping Columns that had a very </a:t>
          </a:r>
          <a:r>
            <a:rPr lang="en-US" sz="1200" kern="1200" dirty="0" err="1"/>
            <a:t>hig%h</a:t>
          </a:r>
          <a:r>
            <a:rPr lang="en-US" sz="1200" kern="1200" dirty="0"/>
            <a:t> of missing values</a:t>
          </a:r>
        </a:p>
      </dsp:txBody>
      <dsp:txXfrm>
        <a:off x="1367" y="344470"/>
        <a:ext cx="2016098" cy="896043"/>
      </dsp:txXfrm>
    </dsp:sp>
    <dsp:sp modelId="{8E9DB12C-62B8-1344-80B6-B348A7B843E4}">
      <dsp:nvSpPr>
        <dsp:cNvPr id="0" name=""/>
        <dsp:cNvSpPr/>
      </dsp:nvSpPr>
      <dsp:spPr>
        <a:xfrm>
          <a:off x="1793455" y="344470"/>
          <a:ext cx="2240109" cy="89604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Removing rows with missing data</a:t>
          </a:r>
        </a:p>
      </dsp:txBody>
      <dsp:txXfrm>
        <a:off x="2241477" y="344470"/>
        <a:ext cx="1344066" cy="896043"/>
      </dsp:txXfrm>
    </dsp:sp>
    <dsp:sp modelId="{378E4D77-04E1-B14A-827C-2C5778455A45}">
      <dsp:nvSpPr>
        <dsp:cNvPr id="0" name=""/>
        <dsp:cNvSpPr/>
      </dsp:nvSpPr>
      <dsp:spPr>
        <a:xfrm>
          <a:off x="3585543" y="344470"/>
          <a:ext cx="2240109" cy="89604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Checking for duplications -  ticket numbers.</a:t>
          </a:r>
        </a:p>
      </dsp:txBody>
      <dsp:txXfrm>
        <a:off x="4033565" y="344470"/>
        <a:ext cx="1344066" cy="896043"/>
      </dsp:txXfrm>
    </dsp:sp>
    <dsp:sp modelId="{B74BC8E1-ED34-F545-A4C6-9CC1591A06E8}">
      <dsp:nvSpPr>
        <dsp:cNvPr id="0" name=""/>
        <dsp:cNvSpPr/>
      </dsp:nvSpPr>
      <dsp:spPr>
        <a:xfrm>
          <a:off x="5377631" y="344470"/>
          <a:ext cx="2240109" cy="896043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Created new dummies columns </a:t>
          </a:r>
        </a:p>
      </dsp:txBody>
      <dsp:txXfrm>
        <a:off x="5825653" y="344470"/>
        <a:ext cx="1344066" cy="896043"/>
      </dsp:txXfrm>
    </dsp:sp>
    <dsp:sp modelId="{9CBD630D-4338-C04B-9795-AC2CA9BC4E0D}">
      <dsp:nvSpPr>
        <dsp:cNvPr id="0" name=""/>
        <dsp:cNvSpPr/>
      </dsp:nvSpPr>
      <dsp:spPr>
        <a:xfrm>
          <a:off x="7169719" y="344470"/>
          <a:ext cx="2240109" cy="89604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Cleaning Latitude and Longitude by replacing 99999.000 to NaN</a:t>
          </a:r>
        </a:p>
      </dsp:txBody>
      <dsp:txXfrm>
        <a:off x="7617741" y="344470"/>
        <a:ext cx="1344066" cy="896043"/>
      </dsp:txXfrm>
    </dsp:sp>
    <dsp:sp modelId="{CA381C84-E954-3442-BFFC-39F7758E116B}">
      <dsp:nvSpPr>
        <dsp:cNvPr id="0" name=""/>
        <dsp:cNvSpPr/>
      </dsp:nvSpPr>
      <dsp:spPr>
        <a:xfrm>
          <a:off x="8961807" y="344470"/>
          <a:ext cx="2240109" cy="8960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Transform coordinates from custom projection to </a:t>
          </a:r>
          <a:r>
            <a:rPr lang="en-US" sz="1200" kern="1200" dirty="0" err="1"/>
            <a:t>lat</a:t>
          </a:r>
          <a:r>
            <a:rPr lang="en-US" sz="1200" kern="1200" dirty="0"/>
            <a:t> long -  </a:t>
          </a:r>
          <a:r>
            <a:rPr lang="en-US" sz="1200" kern="1200" dirty="0" err="1"/>
            <a:t>PyProj</a:t>
          </a:r>
          <a:endParaRPr lang="en-US" sz="1200" kern="1200" dirty="0"/>
        </a:p>
      </dsp:txBody>
      <dsp:txXfrm>
        <a:off x="9409829" y="344470"/>
        <a:ext cx="1344066" cy="896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668CC-9691-604E-BA22-E9CB0D6894C1}" type="datetimeFigureOut">
              <a:rPr lang="en-US" smtClean="0"/>
              <a:t>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5231F-E897-0A44-B1D1-50C34B5D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2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5231F-E897-0A44-B1D1-50C34B5DC1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array(['</a:t>
            </a:r>
            <a:r>
              <a:rPr lang="en-US" dirty="0" err="1"/>
              <a:t>Ticket_Number</a:t>
            </a:r>
            <a:r>
              <a:rPr lang="en-US" dirty="0"/>
              <a:t>', '</a:t>
            </a:r>
            <a:r>
              <a:rPr lang="en-US" dirty="0" err="1"/>
              <a:t>Issue_Date</a:t>
            </a:r>
            <a:r>
              <a:rPr lang="en-US" dirty="0"/>
              <a:t>', '</a:t>
            </a:r>
            <a:r>
              <a:rPr lang="en-US" dirty="0" err="1"/>
              <a:t>Issue_Time</a:t>
            </a:r>
            <a:r>
              <a:rPr lang="en-US" dirty="0"/>
              <a:t>', '</a:t>
            </a:r>
            <a:r>
              <a:rPr lang="en-US" dirty="0" err="1"/>
              <a:t>RP_State_Plate</a:t>
            </a:r>
            <a:r>
              <a:rPr lang="en-US" dirty="0"/>
              <a:t>', '</a:t>
            </a:r>
            <a:r>
              <a:rPr lang="en-US" dirty="0" err="1"/>
              <a:t>Plate_Expiry_Date</a:t>
            </a:r>
            <a:r>
              <a:rPr lang="en-US" dirty="0"/>
              <a:t>', 'Make', '</a:t>
            </a:r>
            <a:r>
              <a:rPr lang="en-US" dirty="0" err="1"/>
              <a:t>Body_Style</a:t>
            </a:r>
            <a:r>
              <a:rPr lang="en-US" dirty="0"/>
              <a:t>', 'Color', 'Location', 'Route', 'Agency', '</a:t>
            </a:r>
            <a:r>
              <a:rPr lang="en-US" dirty="0" err="1"/>
              <a:t>Violation_Code</a:t>
            </a:r>
            <a:r>
              <a:rPr lang="en-US" dirty="0"/>
              <a:t>', '</a:t>
            </a:r>
            <a:r>
              <a:rPr lang="en-US" dirty="0" err="1"/>
              <a:t>Violation_Desc</a:t>
            </a:r>
            <a:r>
              <a:rPr lang="en-US" dirty="0"/>
              <a:t>', '</a:t>
            </a:r>
            <a:r>
              <a:rPr lang="en-US" dirty="0" err="1"/>
              <a:t>Fine_Amount</a:t>
            </a:r>
            <a:r>
              <a:rPr lang="en-US" dirty="0"/>
              <a:t>', 'Latitude', 'Longitude', '</a:t>
            </a:r>
            <a:r>
              <a:rPr lang="en-US" dirty="0" err="1"/>
              <a:t>Year_Issue_Date</a:t>
            </a:r>
            <a:r>
              <a:rPr lang="en-US" dirty="0"/>
              <a:t>', '</a:t>
            </a:r>
            <a:r>
              <a:rPr lang="en-US" dirty="0" err="1"/>
              <a:t>Month_Issue_Date</a:t>
            </a:r>
            <a:r>
              <a:rPr lang="en-US" dirty="0"/>
              <a:t>', '</a:t>
            </a:r>
            <a:r>
              <a:rPr lang="en-US" dirty="0" err="1"/>
              <a:t>Day_Issue_Date</a:t>
            </a:r>
            <a:r>
              <a:rPr lang="en-US" dirty="0"/>
              <a:t>', '</a:t>
            </a:r>
            <a:r>
              <a:rPr lang="en-US" dirty="0" err="1"/>
              <a:t>DayOfWeek_Issue_Date</a:t>
            </a:r>
            <a:r>
              <a:rPr lang="en-US" dirty="0"/>
              <a:t>', '</a:t>
            </a:r>
            <a:r>
              <a:rPr lang="en-US" dirty="0" err="1"/>
              <a:t>NLatitude</a:t>
            </a:r>
            <a:r>
              <a:rPr lang="en-US" dirty="0"/>
              <a:t>', '</a:t>
            </a:r>
            <a:r>
              <a:rPr lang="en-US" dirty="0" err="1"/>
              <a:t>NLongitude</a:t>
            </a:r>
            <a:r>
              <a:rPr lang="en-US" dirty="0"/>
              <a:t>'], </a:t>
            </a:r>
            <a:r>
              <a:rPr lang="en-US" dirty="0" err="1"/>
              <a:t>dtype</a:t>
            </a:r>
            <a:r>
              <a:rPr lang="en-US" dirty="0"/>
              <a:t>=object)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5231F-E897-0A44-B1D1-50C34B5DC1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6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5231F-E897-0A44-B1D1-50C34B5DC1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6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5231F-E897-0A44-B1D1-50C34B5DC1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1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9A2-1ECF-624D-BCDC-42D61AB57932}" type="datetime1">
              <a:rPr lang="en-US" smtClean="0"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C9B6-1C37-7340-99DE-9DA8449171EC}" type="datetime1">
              <a:rPr lang="en-US" smtClean="0"/>
              <a:t>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54D5-C798-5E4D-B2C4-85E3D1F1802D}" type="datetime1">
              <a:rPr lang="en-US" smtClean="0"/>
              <a:t>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EB77-4774-1E42-8C5F-FCD4140EE717}" type="datetime1">
              <a:rPr lang="en-US" smtClean="0"/>
              <a:t>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AB64-8CA3-444E-AA4D-21694B0F4BF8}" type="datetime1">
              <a:rPr lang="en-US" smtClean="0"/>
              <a:t>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1C9A-03BB-6443-B572-C506AF5ABA39}" type="datetime1">
              <a:rPr lang="en-US" smtClean="0"/>
              <a:t>2/2/19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6889-FDCF-6E45-8E49-8960788516C6}" type="datetime1">
              <a:rPr lang="en-US" smtClean="0"/>
              <a:t>2/2/19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D535-3E86-DE4A-ADEF-87E4D93F4E7A}" type="datetime1">
              <a:rPr lang="en-US" smtClean="0"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E9FCDB1-E759-A74D-B171-21720913A9F8}" type="datetime1">
              <a:rPr lang="en-US" smtClean="0"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033B-7F9F-F740-BD96-D4BC682FE797}" type="datetime1">
              <a:rPr lang="en-US" smtClean="0"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DAE5-35BC-5242-B973-E44EBCF09F93}" type="datetime1">
              <a:rPr lang="en-US" smtClean="0"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88FB-ADCB-FF49-95D2-F6AA24131096}" type="datetime1">
              <a:rPr lang="en-US" smtClean="0"/>
              <a:t>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A264-0C2B-DC43-A20F-5114A3C5BE0C}" type="datetime1">
              <a:rPr lang="en-US" smtClean="0"/>
              <a:t>2/2/19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7B78-502A-2A4E-874E-78CAC9C10DEB}" type="datetime1">
              <a:rPr lang="en-US" smtClean="0"/>
              <a:t>2/2/19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19AE-10AB-254B-BF86-DCE503EB709F}" type="datetime1">
              <a:rPr lang="en-US" smtClean="0"/>
              <a:t>2/2/19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57FE-3321-714F-AB99-D10BE3DC7EFA}" type="datetime1">
              <a:rPr lang="en-US" smtClean="0"/>
              <a:t>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C24C-AFF0-0A42-8902-E70F0F699213}" type="datetime1">
              <a:rPr lang="en-US" smtClean="0"/>
              <a:t>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472FF-337D-464F-BA48-1AE66564D15E}" type="datetime1">
              <a:rPr lang="en-US" smtClean="0"/>
              <a:t>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CA62-4BF1-804C-8278-95D756FC0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21456"/>
          </a:xfrm>
        </p:spPr>
        <p:txBody>
          <a:bodyPr/>
          <a:lstStyle/>
          <a:p>
            <a:r>
              <a:rPr lang="en-US" sz="2800" dirty="0"/>
              <a:t>Smart Data Eye:  Los Angeles Parking Citation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000" i="1" dirty="0"/>
              <a:t>Finding patterns and prediction in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29DFE-3CB7-F340-9A19-4F0791BA4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Archana Soni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February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B949E-F4CB-E943-807A-C69FAA9AF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240" y="2680625"/>
            <a:ext cx="1422621" cy="147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33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AD3D-2FC7-C44D-BD66-94ADC599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: State Number plate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C7B0-811D-8449-AF1C-4416C1C29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48" y="2336873"/>
            <a:ext cx="7434292" cy="3599316"/>
          </a:xfrm>
        </p:spPr>
        <p:txBody>
          <a:bodyPr/>
          <a:lstStyle/>
          <a:p>
            <a:r>
              <a:rPr lang="en-US" dirty="0"/>
              <a:t>California plate carries maximum citations i.e. 93.85%</a:t>
            </a:r>
          </a:p>
          <a:p>
            <a:r>
              <a:rPr lang="en-US" dirty="0"/>
              <a:t>Interestingly others far away state (e.g. Florida, Texas, Washington) vehicles also gets thousands of citations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264F-157A-DA49-BEEA-07443C17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picture containing vector graphics&#13;&#10;&#13;&#10;Description automatically generated">
            <a:extLst>
              <a:ext uri="{FF2B5EF4-FFF2-40B4-BE49-F238E27FC236}">
                <a16:creationId xmlns:a16="http://schemas.microsoft.com/office/drawing/2014/main" id="{4561499B-FA43-DE4F-B338-5508301FB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188" y="4136531"/>
            <a:ext cx="2469877" cy="2461346"/>
          </a:xfrm>
          <a:prstGeom prst="rect">
            <a:avLst/>
          </a:prstGeom>
        </p:spPr>
      </p:pic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7677863-DB98-3E47-A7F5-6C644364A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316" y="2194139"/>
            <a:ext cx="4193684" cy="282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9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F705-15DA-4142-B19A-9E139CE1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: Parking Location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7F7F-D3DB-884D-8E3A-57C38ACE9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3599316"/>
          </a:xfrm>
        </p:spPr>
        <p:txBody>
          <a:bodyPr/>
          <a:lstStyle/>
          <a:p>
            <a:r>
              <a:rPr lang="en-US" dirty="0"/>
              <a:t>Some of these locations have maximum parking citations</a:t>
            </a:r>
          </a:p>
          <a:p>
            <a:pPr lvl="1"/>
            <a:r>
              <a:rPr lang="en-US" b="1" dirty="0"/>
              <a:t>1301 ELECTRIC 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62119-27DE-914B-9AFB-BB5BB416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631A404-AAE0-C143-9E42-99315CD7B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417" y="2286534"/>
            <a:ext cx="4838583" cy="381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4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2397-88DF-3148-AE65-FB1CD1E3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: Route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3348-3558-A246-A21E-2D467184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760236" cy="3599316"/>
          </a:xfrm>
        </p:spPr>
        <p:txBody>
          <a:bodyPr/>
          <a:lstStyle/>
          <a:p>
            <a:r>
              <a:rPr lang="en-US" dirty="0"/>
              <a:t>Route most likely to attract citations:</a:t>
            </a:r>
          </a:p>
          <a:p>
            <a:r>
              <a:rPr lang="en-US" dirty="0"/>
              <a:t># 0600 &amp; 0500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A860F-19E3-E54A-B4F0-E2B65140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927F255-3C9B-E742-82AA-BE8B240F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01" y="2185258"/>
            <a:ext cx="5801399" cy="391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4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EE23-2C43-0644-9801-1453C2AE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Parking Citation by Reason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2D57-4AD0-B943-835B-7838B8E88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5427"/>
            <a:ext cx="6288890" cy="3600762"/>
          </a:xfrm>
        </p:spPr>
        <p:txBody>
          <a:bodyPr/>
          <a:lstStyle/>
          <a:p>
            <a:r>
              <a:rPr lang="en-US" dirty="0"/>
              <a:t>Parking citations are issued for various violations but the top reason for citation is for below violation : </a:t>
            </a:r>
          </a:p>
          <a:p>
            <a:pPr marL="0" indent="0">
              <a:buNone/>
            </a:pPr>
            <a:r>
              <a:rPr lang="en-US" b="1" dirty="0"/>
              <a:t>   NO PARK/STREET CLEAN</a:t>
            </a:r>
          </a:p>
          <a:p>
            <a:pPr marL="0" indent="0">
              <a:buNone/>
            </a:pPr>
            <a:r>
              <a:rPr lang="en-US" b="1" dirty="0"/>
              <a:t>   METER EXP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90FA6-0A01-F249-88BB-17F98C76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3E89487-A8DA-2748-99B4-D6CE022A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37" y="2335427"/>
            <a:ext cx="4873769" cy="387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C42A-819B-624E-9223-14C0ED2E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 : Vehicle Make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346E-6EA3-2749-BBA7-F0E2CDDB3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247853"/>
            <a:ext cx="4676869" cy="3700059"/>
          </a:xfrm>
        </p:spPr>
        <p:txBody>
          <a:bodyPr/>
          <a:lstStyle/>
          <a:p>
            <a:r>
              <a:rPr lang="en-US" dirty="0"/>
              <a:t>Vehicle Make most likely to attract citation:</a:t>
            </a:r>
          </a:p>
          <a:p>
            <a:r>
              <a:rPr lang="en-US" dirty="0"/>
              <a:t>TOYT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7AD08-85D6-024C-BF46-8F5C093C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A321B57-CB5B-4349-AB9D-BBC2FD47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251" y="2236130"/>
            <a:ext cx="6562092" cy="439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2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E73C-C745-D541-B0A0-D53C38A0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: Vehicle Color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3CF2-F513-724F-A6FB-73260D90F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919262" cy="3599316"/>
          </a:xfrm>
        </p:spPr>
        <p:txBody>
          <a:bodyPr/>
          <a:lstStyle/>
          <a:p>
            <a:r>
              <a:rPr lang="en-US" dirty="0"/>
              <a:t>Vehicle Color likely to attract citation: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White(WT) &amp; Black(BK)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B49EE-2D7C-7746-8778-3AB10996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F028EC5-2AB9-4149-81FE-F23946B11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584" y="2505456"/>
            <a:ext cx="5369178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1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FB5F-F527-194A-865C-31FD539E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: Routes and their fine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06D9E-0EC5-BE49-8B33-B2180E768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338940" cy="3599316"/>
          </a:xfrm>
        </p:spPr>
        <p:txBody>
          <a:bodyPr/>
          <a:lstStyle/>
          <a:p>
            <a:r>
              <a:rPr lang="en-US" dirty="0"/>
              <a:t>Route 600 and route 500 attracts maximum fine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D30C5-9F3E-0C47-8271-7C6FDAED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764355B-AEB7-8D45-BCA6-7AC9BCA94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10" y="2224484"/>
            <a:ext cx="7233358" cy="42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6D9C-2D26-2441-87B3-C581ED12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: Top Make and Amount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E705-47DD-2B40-8FB4-56F865505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45025"/>
            <a:ext cx="3384783" cy="3491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Toyota and </a:t>
            </a:r>
            <a:r>
              <a:rPr lang="en-US" dirty="0" err="1"/>
              <a:t>honda’s</a:t>
            </a:r>
            <a:r>
              <a:rPr lang="en-US" dirty="0"/>
              <a:t> vehicle attracts maximum citation amount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2EFED-3E0D-644D-8D2D-0AA4CFA2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C0198F-1198-344A-9C7F-B463C58EA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13" y="2034805"/>
            <a:ext cx="5485993" cy="48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3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6E6B-3B96-A842-BEAB-C414068F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:Color, Make, Route to Amount Insight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B2C46-A97B-D647-A24A-78D9E60F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9ADF46-3888-5240-B6A7-3689003FC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51171" cy="3599316"/>
          </a:xfrm>
        </p:spPr>
        <p:txBody>
          <a:bodyPr/>
          <a:lstStyle/>
          <a:p>
            <a:r>
              <a:rPr lang="en-US" dirty="0"/>
              <a:t>This interactive graph shows fine amount based color, make and route</a:t>
            </a:r>
          </a:p>
        </p:txBody>
      </p:sp>
      <p:pic>
        <p:nvPicPr>
          <p:cNvPr id="14" name="Picture 13" descr="A picture containing furniture&#13;&#10;&#13;&#10;Description automatically generated">
            <a:extLst>
              <a:ext uri="{FF2B5EF4-FFF2-40B4-BE49-F238E27FC236}">
                <a16:creationId xmlns:a16="http://schemas.microsoft.com/office/drawing/2014/main" id="{9B5F75B8-1CF2-F244-B8A8-C1E15F40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321" y="2096624"/>
            <a:ext cx="5415679" cy="47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94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C790-D355-D84B-90D7-E3D91806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: Fine % based on Make and Color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AEB8C-CF81-6E4D-927A-D7BB1144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 descr="A picture containing screenshot&#13;&#10;&#13;&#10;Description automatically generated">
            <a:extLst>
              <a:ext uri="{FF2B5EF4-FFF2-40B4-BE49-F238E27FC236}">
                <a16:creationId xmlns:a16="http://schemas.microsoft.com/office/drawing/2014/main" id="{5C78B01C-CB1F-B747-95D9-C0E51FA4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9802"/>
            <a:ext cx="12192000" cy="28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1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7770-80A2-B848-AD84-FC5C4687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8189-3303-844B-8AF7-9A68F7471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48596"/>
            <a:ext cx="7174141" cy="3599316"/>
          </a:xfrm>
        </p:spPr>
        <p:txBody>
          <a:bodyPr>
            <a:normAutofit/>
          </a:bodyPr>
          <a:lstStyle/>
          <a:p>
            <a:r>
              <a:rPr lang="en-US" dirty="0"/>
              <a:t>Project Scope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The Data</a:t>
            </a:r>
          </a:p>
          <a:p>
            <a:r>
              <a:rPr lang="en-US" dirty="0"/>
              <a:t>Data Exploration &amp; Data Preparation</a:t>
            </a:r>
          </a:p>
          <a:p>
            <a:r>
              <a:rPr lang="en-US" dirty="0"/>
              <a:t>Interesting Patterns</a:t>
            </a:r>
          </a:p>
          <a:p>
            <a:r>
              <a:rPr lang="en-US" dirty="0"/>
              <a:t>Machine learning and prediction</a:t>
            </a:r>
          </a:p>
          <a:p>
            <a:r>
              <a:rPr lang="en-US" dirty="0"/>
              <a:t>Tools used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2FDF0-63DC-214E-A6CF-D44FAF2E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84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6970-2766-BA46-9098-B0BD8997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FA7D5-CBCF-D841-8EC1-4837DA45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63875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Feature Selection: </a:t>
            </a:r>
          </a:p>
          <a:p>
            <a:r>
              <a:rPr lang="en-US" dirty="0"/>
              <a:t>After few iterations of generating subset and learning findings -</a:t>
            </a:r>
          </a:p>
          <a:p>
            <a:r>
              <a:rPr lang="en-US" dirty="0"/>
              <a:t>Independent variables: Route, Make, Color to predict a dependent feature Fine Amount.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0CD80-7115-114C-AC8E-98FF7490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7C60EAD4-D204-7E4C-8D5C-2806FC7D4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59"/>
          <a:stretch/>
        </p:blipFill>
        <p:spPr>
          <a:xfrm>
            <a:off x="3681284" y="5050208"/>
            <a:ext cx="3988143" cy="177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83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1AC8-F46F-C440-966D-F56D2640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67BA-8AF7-E04F-B424-3E3E7F6B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Checked the data with a Linear Regression Model and forms of polynomial regression models – Lasso, Ridge, ElasticNet.</a:t>
            </a:r>
          </a:p>
          <a:p>
            <a:r>
              <a:rPr lang="en-US" dirty="0"/>
              <a:t>To study model’s </a:t>
            </a:r>
            <a:r>
              <a:rPr lang="en-US" dirty="0" err="1"/>
              <a:t>accurancy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Training Set : 75%   (7500 records)</a:t>
            </a:r>
          </a:p>
          <a:p>
            <a:r>
              <a:rPr lang="en-US" dirty="0"/>
              <a:t>Testing Set: 25%.    (2500 records)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4E253-CD20-B943-87E6-4F3BF6FB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4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EED-5F66-5348-95CB-27E55960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F0C3F-AA75-614E-AFA9-EF53966E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Scaling/Normalize data:</a:t>
            </a:r>
          </a:p>
          <a:p>
            <a:r>
              <a:rPr lang="en-US" dirty="0"/>
              <a:t>Many algorithms perform better with a scaled dataset</a:t>
            </a:r>
          </a:p>
          <a:p>
            <a:r>
              <a:rPr lang="en-US" dirty="0"/>
              <a:t>Used: </a:t>
            </a:r>
            <a:r>
              <a:rPr lang="en-US" dirty="0" err="1"/>
              <a:t>standardscaler</a:t>
            </a:r>
            <a:r>
              <a:rPr lang="en-US" dirty="0"/>
              <a:t> was used assuming I do not know anything about the data</a:t>
            </a:r>
          </a:p>
          <a:p>
            <a:r>
              <a:rPr lang="en-US" dirty="0"/>
              <a:t>It gave </a:t>
            </a:r>
            <a:r>
              <a:rPr lang="pt" dirty="0"/>
              <a:t>MSE: 4.700. R2: -4.761</a:t>
            </a:r>
          </a:p>
          <a:p>
            <a:r>
              <a:rPr lang="pt" dirty="0" err="1"/>
              <a:t>Hence</a:t>
            </a:r>
            <a:r>
              <a:rPr lang="pt" dirty="0"/>
              <a:t> </a:t>
            </a:r>
            <a:r>
              <a:rPr lang="pt" dirty="0" err="1"/>
              <a:t>decided</a:t>
            </a:r>
            <a:r>
              <a:rPr lang="pt" dirty="0"/>
              <a:t> </a:t>
            </a:r>
            <a:r>
              <a:rPr lang="pt" dirty="0" err="1"/>
              <a:t>to</a:t>
            </a:r>
            <a:r>
              <a:rPr lang="pt" dirty="0"/>
              <a:t> go </a:t>
            </a:r>
            <a:r>
              <a:rPr lang="pt" dirty="0" err="1"/>
              <a:t>with</a:t>
            </a:r>
            <a:r>
              <a:rPr lang="pt" dirty="0"/>
              <a:t> original </a:t>
            </a:r>
            <a:r>
              <a:rPr lang="pt" dirty="0" err="1"/>
              <a:t>dataset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3E6AC-F1EB-4940-AB10-01CE2548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78DDBD7-4B4E-D44C-986B-585BBF3C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286" y="3825237"/>
            <a:ext cx="5223315" cy="25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90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C42E-FE9C-7745-A702-8EFFBF2F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0F75D-DF5E-584F-B63A-18E89B84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Content Placeholder 36" descr="A close up of a map&#13;&#10;&#13;&#10;Description automatically generated">
            <a:extLst>
              <a:ext uri="{FF2B5EF4-FFF2-40B4-BE49-F238E27FC236}">
                <a16:creationId xmlns:a16="http://schemas.microsoft.com/office/drawing/2014/main" id="{285593FA-AE67-BB41-8F7D-BA924190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432" y="2336873"/>
            <a:ext cx="4349750" cy="307041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30A156-3AE6-E847-AA63-830B70831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Original Dataset: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MSE: 0.785,  R2: 0.582</a:t>
            </a:r>
          </a:p>
        </p:txBody>
      </p:sp>
    </p:spTree>
    <p:extLst>
      <p:ext uri="{BB962C8B-B14F-4D97-AF65-F5344CB8AC3E}">
        <p14:creationId xmlns:p14="http://schemas.microsoft.com/office/powerpoint/2010/main" val="1557120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1250-1D60-2842-84B1-AA0C37AF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D4980B-E569-B24E-9258-E355EBBB6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38555"/>
            <a:ext cx="4851400" cy="1524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00A31-536F-8949-BB4D-38500869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CC37B7-D6FB-BF49-A534-479DD09A4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78" y="3749054"/>
            <a:ext cx="6070600" cy="69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D1007-AAEE-3C4F-8D5C-598FF90DF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4540231"/>
            <a:ext cx="4318000" cy="1244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F40075-82A4-EB4D-AFFD-38EAFE2B88D9}"/>
              </a:ext>
            </a:extLst>
          </p:cNvPr>
          <p:cNvSpPr/>
          <p:nvPr/>
        </p:nvSpPr>
        <p:spPr>
          <a:xfrm>
            <a:off x="3595830" y="11090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model is correct 58.3 % of times.</a:t>
            </a:r>
          </a:p>
        </p:txBody>
      </p:sp>
    </p:spTree>
    <p:extLst>
      <p:ext uri="{BB962C8B-B14F-4D97-AF65-F5344CB8AC3E}">
        <p14:creationId xmlns:p14="http://schemas.microsoft.com/office/powerpoint/2010/main" val="1381966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B33A-D961-4642-B3B5-41BD5AB5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in various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6074E-EE97-F147-BF61-D419E3EE1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Lasso: </a:t>
            </a:r>
          </a:p>
          <a:p>
            <a:pPr marL="0" indent="0">
              <a:buNone/>
            </a:pPr>
            <a:r>
              <a:rPr lang="en-US" dirty="0"/>
              <a:t>   MSE: 0.8208012143597246, R2: 0.5639727084931294</a:t>
            </a:r>
          </a:p>
          <a:p>
            <a:r>
              <a:rPr lang="en-US" dirty="0"/>
              <a:t>Ridge: </a:t>
            </a:r>
          </a:p>
          <a:p>
            <a:pPr marL="0" indent="0">
              <a:buNone/>
            </a:pPr>
            <a:r>
              <a:rPr lang="en-US" dirty="0"/>
              <a:t>   MSE: 0.7846606738054929, R2: 0.5831713423837339</a:t>
            </a:r>
          </a:p>
          <a:p>
            <a:r>
              <a:rPr lang="en-US" dirty="0"/>
              <a:t>ElasticNet: </a:t>
            </a:r>
          </a:p>
          <a:p>
            <a:pPr marL="0" indent="0">
              <a:buNone/>
            </a:pPr>
            <a:r>
              <a:rPr lang="en-US" dirty="0"/>
              <a:t>   MSE: 0.8124092789763435, R2: 0.5684306853963077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B089D-218F-B544-B205-197DCAB5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4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44E8-632E-4C42-AC51-340F9988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on different data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0B58-5F06-2043-913F-E5080E7C2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13305"/>
            <a:ext cx="6993225" cy="43110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n-NO" b="1" dirty="0"/>
              <a:t>Lasso</a:t>
            </a:r>
            <a:r>
              <a:rPr lang="nn-NO" dirty="0"/>
              <a:t>:</a:t>
            </a:r>
          </a:p>
          <a:p>
            <a:r>
              <a:rPr lang="nn-NO" dirty="0"/>
              <a:t># For 10K  : MSE: 0.806681734793876, R2: 0.563030066338881</a:t>
            </a:r>
          </a:p>
          <a:p>
            <a:r>
              <a:rPr lang="nn-NO" dirty="0"/>
              <a:t># For 100K : MSE: 0.8326234133839682, R2: 0.5615448190808616</a:t>
            </a:r>
          </a:p>
          <a:p>
            <a:r>
              <a:rPr lang="nn-NO" dirty="0"/>
              <a:t># For 200K : MSE: 0.8639828010344125, R2: 0.5441974485805374</a:t>
            </a:r>
          </a:p>
          <a:p>
            <a:r>
              <a:rPr lang="nn-NO" dirty="0"/>
              <a:t># For 500K : MSE: 0.8625997859021498, R2: 0.54181783694914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Ridge</a:t>
            </a:r>
            <a:r>
              <a:rPr lang="en-US" dirty="0"/>
              <a:t>:</a:t>
            </a:r>
          </a:p>
          <a:p>
            <a:r>
              <a:rPr lang="nn-NO" dirty="0"/>
              <a:t># For 10K  : MSE: 0.785030025209202, R2: 0.5747585407703522</a:t>
            </a:r>
          </a:p>
          <a:p>
            <a:r>
              <a:rPr lang="nn-NO" dirty="0"/>
              <a:t># For 100K : MSE: 0.7355864690647247, R2: 0.6126439718231756</a:t>
            </a:r>
          </a:p>
          <a:p>
            <a:r>
              <a:rPr lang="nn-NO" dirty="0"/>
              <a:t># For 200K : MSE: 0.7476993706076469, R2: 0.6055439061869502</a:t>
            </a:r>
          </a:p>
          <a:p>
            <a:r>
              <a:rPr lang="nn-NO" dirty="0"/>
              <a:t># For 500K : MSE: 0.7444829187495298, R2: 0.6045572933798857</a:t>
            </a:r>
          </a:p>
          <a:p>
            <a:pPr marL="0" indent="0">
              <a:buNone/>
            </a:pPr>
            <a:r>
              <a:rPr lang="nn-NO" b="1" dirty="0"/>
              <a:t>ElasticNet </a:t>
            </a:r>
            <a:r>
              <a:rPr lang="nn-NO" dirty="0"/>
              <a:t>:</a:t>
            </a:r>
          </a:p>
          <a:p>
            <a:r>
              <a:rPr lang="nn-NO" dirty="0"/>
              <a:t># For 10K : MSE: 0.8003615147002069, R2: 0.5664536546463068</a:t>
            </a:r>
          </a:p>
          <a:p>
            <a:r>
              <a:rPr lang="nn-NO" dirty="0"/>
              <a:t># For 100K: MSE: 0.8285549499186874, R2: 0.5636872508886372</a:t>
            </a:r>
          </a:p>
          <a:p>
            <a:r>
              <a:rPr lang="nn-NO" dirty="0"/>
              <a:t># For 200K: MSE: 0.8595825850371509, R2: 0.5465188254365898</a:t>
            </a:r>
          </a:p>
          <a:p>
            <a:r>
              <a:rPr lang="nn-NO" dirty="0"/>
              <a:t># For 500K: MSE: 0.8578871105007005, R2: 0.5443210416154087</a:t>
            </a:r>
          </a:p>
          <a:p>
            <a:endParaRPr lang="nn-NO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F5C17-0E61-FE40-86B8-BDAA05FA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05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B5D0-0347-574F-A9D6-82A20941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A Glance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F92995-A3CD-ED4A-94F6-37E6120FF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809" y="2211860"/>
            <a:ext cx="6759596" cy="44484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671B9-BBD1-FA4C-89CF-66805561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12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and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Models Predict</a:t>
            </a:r>
          </a:p>
          <a:p>
            <a:pPr lvl="1"/>
            <a:r>
              <a:rPr lang="en-US" dirty="0"/>
              <a:t>Project Success/Failure</a:t>
            </a:r>
          </a:p>
          <a:p>
            <a:pPr lvl="2"/>
            <a:r>
              <a:rPr lang="en-US" dirty="0"/>
              <a:t>The model currently predicts at </a:t>
            </a:r>
            <a:r>
              <a:rPr lang="en-US" dirty="0">
                <a:highlight>
                  <a:srgbClr val="FF00FF"/>
                </a:highlight>
              </a:rPr>
              <a:t>~58% accuracy</a:t>
            </a:r>
          </a:p>
          <a:p>
            <a:pPr lvl="2"/>
            <a:r>
              <a:rPr lang="en-US" dirty="0"/>
              <a:t>Skewed data may cause biased predictions</a:t>
            </a:r>
          </a:p>
          <a:p>
            <a:pPr lvl="2"/>
            <a:r>
              <a:rPr lang="en-US" dirty="0"/>
              <a:t>Further digging of data required to tune and and perfect the model.</a:t>
            </a:r>
          </a:p>
          <a:p>
            <a:pPr lvl="2"/>
            <a:r>
              <a:rPr lang="en-US" dirty="0"/>
              <a:t>Will continue to refining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CF448-C524-9540-8E85-CA2E351A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12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CF66-2161-5C41-98D7-5392015C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87D6-3231-4E45-8D20-6281F2CBA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Matplotlib / Seaborn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Explored pickle and </a:t>
            </a:r>
            <a:r>
              <a:rPr lang="en-US" dirty="0" err="1"/>
              <a:t>pyproj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F390D-BD31-8048-B711-7932877B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8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C37D-E0A1-7E4B-B439-2009C054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4190-F67B-1444-8304-D1F2B62D7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978896" cy="3599316"/>
          </a:xfrm>
        </p:spPr>
        <p:txBody>
          <a:bodyPr/>
          <a:lstStyle/>
          <a:p>
            <a:r>
              <a:rPr lang="en-US" dirty="0"/>
              <a:t>No surprises here!  Los Angeles is the world's most traffic-clogged city</a:t>
            </a:r>
          </a:p>
          <a:p>
            <a:r>
              <a:rPr lang="en-US" dirty="0"/>
              <a:t>Data from Kaggle showed many revealations.</a:t>
            </a:r>
          </a:p>
          <a:p>
            <a:r>
              <a:rPr lang="en-US" dirty="0"/>
              <a:t>The data intrigued to find the patterns of citation and predict the citations for some features.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92EF7E1-9164-A740-BDB6-74033EEC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 descr="A view of a city at night&#13;&#10;&#13;&#10;Description automatically generated">
            <a:extLst>
              <a:ext uri="{FF2B5EF4-FFF2-40B4-BE49-F238E27FC236}">
                <a16:creationId xmlns:a16="http://schemas.microsoft.com/office/drawing/2014/main" id="{1D5E5421-6BE0-824E-A222-E8A737844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867" y="2249535"/>
            <a:ext cx="5104336" cy="323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23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58E3-14B4-5947-812E-5F67A17C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03601-0262-6047-A916-22334461E086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horizontalScroll">
            <a:avLst/>
          </a:prstGeom>
          <a:solidFill>
            <a:srgbClr val="FFC000">
              <a:alpha val="71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Preliminary predictive models ~58% accurate</a:t>
            </a:r>
          </a:p>
          <a:p>
            <a:pPr marL="285750" indent="-285750" algn="l">
              <a:lnSpc>
                <a:spcPct val="100000"/>
              </a:lnSpc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Need more analysis to refine models and increase confidence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354FD-005F-454F-8DB4-7BEC3B2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D22E-112B-484A-9055-A92959CD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Facts and Learnings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F3CF-2CD1-CD41-AD07-BEFAD0BB3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Sampling</a:t>
            </a:r>
          </a:p>
          <a:p>
            <a:r>
              <a:rPr lang="en-US" dirty="0"/>
              <a:t>Features Extraction –</a:t>
            </a:r>
            <a:r>
              <a:rPr lang="en-US" sz="2000" dirty="0"/>
              <a:t>Independent Variables</a:t>
            </a:r>
          </a:p>
          <a:p>
            <a:r>
              <a:rPr lang="en-US" dirty="0"/>
              <a:t>Data Scaling</a:t>
            </a:r>
          </a:p>
          <a:p>
            <a:r>
              <a:rPr lang="en-US" dirty="0"/>
              <a:t>Tried </a:t>
            </a:r>
            <a:r>
              <a:rPr lang="en-US" dirty="0" err="1"/>
              <a:t>differentmodels</a:t>
            </a:r>
            <a:endParaRPr lang="en-US" dirty="0"/>
          </a:p>
          <a:p>
            <a:pPr lvl="1"/>
            <a:r>
              <a:rPr lang="en-US" dirty="0"/>
              <a:t>Linear Regression, Logistic Regression, Lasso, Ridge, ElasticNet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Regularization</a:t>
            </a:r>
            <a:r>
              <a:rPr lang="en-US" dirty="0"/>
              <a:t>: Coming up with least complex model that generalizes well</a:t>
            </a:r>
          </a:p>
          <a:p>
            <a:r>
              <a:rPr lang="en-US" dirty="0"/>
              <a:t>Predicting results from model</a:t>
            </a:r>
          </a:p>
          <a:p>
            <a:r>
              <a:rPr lang="en-US" dirty="0"/>
              <a:t>Cross-Validation</a:t>
            </a:r>
            <a:r>
              <a:rPr lang="en-US" sz="2000" dirty="0"/>
              <a:t>: Checking Accuracy of model </a:t>
            </a:r>
          </a:p>
          <a:p>
            <a:pPr lvl="1"/>
            <a:r>
              <a:rPr lang="en-US" sz="1600" dirty="0" err="1"/>
              <a:t>explained_variance_score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1AB07-6F16-824F-8DA6-D76CF69C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14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2F12-3752-B84F-AF60-2CC74A2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6118044" cy="1080938"/>
          </a:xfrm>
        </p:spPr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C2182-964E-B14C-B568-B8170234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6505669" cy="3288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Special thanks to </a:t>
            </a:r>
          </a:p>
          <a:p>
            <a:r>
              <a:rPr lang="en-US" sz="2600" dirty="0"/>
              <a:t>Professor Hamed </a:t>
            </a:r>
          </a:p>
          <a:p>
            <a:r>
              <a:rPr lang="en-US" sz="2600" dirty="0"/>
              <a:t>TA’s – Sunny, </a:t>
            </a:r>
            <a:r>
              <a:rPr lang="en-US" sz="2600" dirty="0" err="1"/>
              <a:t>Knishina</a:t>
            </a:r>
            <a:r>
              <a:rPr lang="en-US" sz="2600" dirty="0"/>
              <a:t>, Bill </a:t>
            </a:r>
          </a:p>
          <a:p>
            <a:r>
              <a:rPr lang="en-US" sz="2600" dirty="0"/>
              <a:t>All my friends / colleagues </a:t>
            </a:r>
          </a:p>
          <a:p>
            <a:pPr marL="0" indent="0">
              <a:buNone/>
            </a:pPr>
            <a:r>
              <a:rPr lang="en-US" sz="2600" dirty="0"/>
              <a:t>for their support, collaboration, and guidance for enriching my experience.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3FD8A-FECF-B142-8652-DCEF46B65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073" y="2016331"/>
            <a:ext cx="4828889" cy="48019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04B24-D5E1-2C49-912E-D99D5C2F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19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EA07-1BE8-0E46-BABB-88087B6F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131EA-EFAD-C744-B56D-1CB87E03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open for Q &amp; 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9A0C8-9418-3848-A86C-7DDDDD74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C37D-E0A1-7E4B-B439-2009C054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 </a:t>
            </a:r>
            <a:br>
              <a:rPr lang="en-US" dirty="0"/>
            </a:br>
            <a:r>
              <a:rPr lang="en-US" dirty="0"/>
              <a:t>LA Data Interesting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4190-F67B-1444-8304-D1F2B62D7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978896" cy="35993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Population : 11 Millions</a:t>
            </a:r>
          </a:p>
          <a:p>
            <a:r>
              <a:rPr lang="en-US" dirty="0"/>
              <a:t>Total Cars  : 6.4 Millions</a:t>
            </a:r>
          </a:p>
          <a:p>
            <a:r>
              <a:rPr lang="en-US" dirty="0"/>
              <a:t>Population Density : 3999 per mile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most populated metropolitan city</a:t>
            </a:r>
          </a:p>
          <a:p>
            <a:endParaRPr lang="en-US" dirty="0"/>
          </a:p>
          <a:p>
            <a:r>
              <a:rPr lang="en-US" dirty="0"/>
              <a:t>18.6 millions parking spaces </a:t>
            </a:r>
          </a:p>
          <a:p>
            <a:pPr lvl="1"/>
            <a:r>
              <a:rPr lang="en-US" dirty="0"/>
              <a:t>3.6 millions on-streets </a:t>
            </a:r>
          </a:p>
          <a:p>
            <a:pPr lvl="1"/>
            <a:r>
              <a:rPr lang="en-US" dirty="0"/>
              <a:t>15 millions off-streets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600" dirty="0"/>
              <a:t>Famous proverb and movie “Nobody walks in LA”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92EF7E1-9164-A740-BDB6-74033EEC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 descr="A view of a city next to a body of water&#13;&#10;&#13;&#10;Description automatically generated">
            <a:extLst>
              <a:ext uri="{FF2B5EF4-FFF2-40B4-BE49-F238E27FC236}">
                <a16:creationId xmlns:a16="http://schemas.microsoft.com/office/drawing/2014/main" id="{13AA1427-2D09-6840-9B0F-22B8D038E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155012"/>
            <a:ext cx="5693332" cy="32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1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8157-E766-5045-B9DD-9D7651DC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Parking Signs that confuses: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6F713-7DF9-E140-85BB-BBFD4D73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A picture containing person, outdoor, tree, man&#13;&#10;&#13;&#10;Description automatically generated">
            <a:extLst>
              <a:ext uri="{FF2B5EF4-FFF2-40B4-BE49-F238E27FC236}">
                <a16:creationId xmlns:a16="http://schemas.microsoft.com/office/drawing/2014/main" id="{60B6D8CE-EA72-2843-B427-661055334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5"/>
          <a:stretch/>
        </p:blipFill>
        <p:spPr>
          <a:xfrm>
            <a:off x="5317019" y="2612646"/>
            <a:ext cx="3752342" cy="346223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6" name="Content Placeholder 5" descr="A sign on a busy city street&#13;&#10;&#13;&#10;Description automatically generated">
            <a:extLst>
              <a:ext uri="{FF2B5EF4-FFF2-40B4-BE49-F238E27FC236}">
                <a16:creationId xmlns:a16="http://schemas.microsoft.com/office/drawing/2014/main" id="{77E344FE-C607-CF49-9D6B-6816B1E4D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0113" y="2608770"/>
            <a:ext cx="3586906" cy="347877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7" name="Picture 6" descr="A sign on a pole&#13;&#10;&#13;&#10;Description automatically generated">
            <a:extLst>
              <a:ext uri="{FF2B5EF4-FFF2-40B4-BE49-F238E27FC236}">
                <a16:creationId xmlns:a16="http://schemas.microsoft.com/office/drawing/2014/main" id="{C19424D7-9331-7245-8911-8A03AAA36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07" r="28731"/>
          <a:stretch/>
        </p:blipFill>
        <p:spPr>
          <a:xfrm>
            <a:off x="0" y="2625304"/>
            <a:ext cx="1705232" cy="346223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8" name="Picture 7" descr="A sign on a pole&#13;&#10;&#13;&#10;Description automatically generated">
            <a:extLst>
              <a:ext uri="{FF2B5EF4-FFF2-40B4-BE49-F238E27FC236}">
                <a16:creationId xmlns:a16="http://schemas.microsoft.com/office/drawing/2014/main" id="{476A0C82-A3D7-6244-834C-AA5B26E2A6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60" t="4865"/>
          <a:stretch/>
        </p:blipFill>
        <p:spPr>
          <a:xfrm>
            <a:off x="8812252" y="2608770"/>
            <a:ext cx="3379748" cy="3478771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1289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EA28-D4AD-0845-923B-31797358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786-C50F-EA42-A757-F0B10B8F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8+ Million records</a:t>
            </a:r>
          </a:p>
          <a:p>
            <a:r>
              <a:rPr lang="en-US" dirty="0"/>
              <a:t>6.7+ Million post cleaning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Sampling -10K records </a:t>
            </a:r>
          </a:p>
          <a:p>
            <a:pPr lvl="1"/>
            <a:r>
              <a:rPr lang="en-US" dirty="0"/>
              <a:t>To reduce complexity, make it easier to predict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62208-5300-FA47-84AB-8E58CA31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70E83-E08C-8742-85C3-CCD11ABE4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104" y="690908"/>
            <a:ext cx="3962400" cy="201930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6B51F157-D07F-9F4C-8A2B-8CCEDAC278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433109"/>
              </p:ext>
            </p:extLst>
          </p:nvPr>
        </p:nvGraphicFramePr>
        <p:xfrm>
          <a:off x="361940" y="3206576"/>
          <a:ext cx="11203285" cy="1584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603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C37D-E0A1-7E4B-B439-2009C054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: Yearly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4190-F67B-1444-8304-D1F2B62D7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535127" cy="3599316"/>
          </a:xfrm>
        </p:spPr>
        <p:txBody>
          <a:bodyPr>
            <a:normAutofit/>
          </a:bodyPr>
          <a:lstStyle/>
          <a:p>
            <a:r>
              <a:rPr lang="en-US" dirty="0"/>
              <a:t>Interesting Data Patterns</a:t>
            </a:r>
          </a:p>
          <a:p>
            <a:pPr lvl="1"/>
            <a:r>
              <a:rPr lang="en-US" dirty="0"/>
              <a:t>Citation has increased every year till 2017</a:t>
            </a:r>
          </a:p>
          <a:p>
            <a:pPr lvl="1"/>
            <a:r>
              <a:rPr lang="en-US" dirty="0"/>
              <a:t>Year 2017 has maximum citations</a:t>
            </a:r>
          </a:p>
          <a:p>
            <a:pPr lvl="1"/>
            <a:r>
              <a:rPr lang="en-US" dirty="0"/>
              <a:t>Year 2018 citations are reduced </a:t>
            </a:r>
          </a:p>
          <a:p>
            <a:pPr lvl="1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92EF7E1-9164-A740-BDB6-74033EEC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34EF5C9-F7DD-3B48-ABAA-B115A7DD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2336873"/>
            <a:ext cx="52959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0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4586-C036-B145-84C9-9C514192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: Timing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8042-6722-E346-A63C-AC63B9411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595845" cy="3599316"/>
          </a:xfrm>
        </p:spPr>
        <p:txBody>
          <a:bodyPr/>
          <a:lstStyle/>
          <a:p>
            <a:pPr lvl="1"/>
            <a:r>
              <a:rPr lang="en-US" dirty="0"/>
              <a:t>Most of Citiation happens till 1pm PST </a:t>
            </a:r>
          </a:p>
          <a:p>
            <a:pPr lvl="1"/>
            <a:r>
              <a:rPr lang="en-US" dirty="0"/>
              <a:t>Peak citation happen at 08:20 </a:t>
            </a:r>
            <a:r>
              <a:rPr lang="en-US" dirty="0" err="1"/>
              <a:t>hrs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F208-56AD-5242-8B32-D8197622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B249211-2496-7A48-A485-AD7F642F3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66" y="2473120"/>
            <a:ext cx="5915834" cy="39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0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D910-6AC4-3C4A-AA4D-CD42E8C9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3: Month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A26CD-C9E9-514E-AD2D-68F1095B7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018653" cy="3599316"/>
          </a:xfrm>
        </p:spPr>
        <p:txBody>
          <a:bodyPr/>
          <a:lstStyle/>
          <a:p>
            <a:r>
              <a:rPr lang="en-US" dirty="0"/>
              <a:t>January is the peak month for citations</a:t>
            </a:r>
          </a:p>
          <a:p>
            <a:r>
              <a:rPr lang="en-US" dirty="0"/>
              <a:t>May Month has least citations compared to other months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CBE64-ED46-624C-A96F-F323E362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821CB1E-3263-D74A-A905-C6794325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312" y="2221742"/>
            <a:ext cx="5440688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484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2158</TotalTime>
  <Words>1051</Words>
  <Application>Microsoft Macintosh PowerPoint</Application>
  <PresentationFormat>Widescreen</PresentationFormat>
  <Paragraphs>197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Trebuchet MS</vt:lpstr>
      <vt:lpstr>Berlin</vt:lpstr>
      <vt:lpstr>Smart Data Eye:  Los Angeles Parking Citation  Finding patterns and prediction in data</vt:lpstr>
      <vt:lpstr>Agenda</vt:lpstr>
      <vt:lpstr>Project Scope</vt:lpstr>
      <vt:lpstr>Problem Statement:  LA Data Interesting Facts</vt:lpstr>
      <vt:lpstr>Parking Signs that confuses:</vt:lpstr>
      <vt:lpstr>The Data</vt:lpstr>
      <vt:lpstr>Pattern : Yearly trends</vt:lpstr>
      <vt:lpstr>Pattern : Timing Insight</vt:lpstr>
      <vt:lpstr>Pattern 3: Month Insight</vt:lpstr>
      <vt:lpstr>Pattern : State Number plate Insight</vt:lpstr>
      <vt:lpstr>Pattern : Parking Location Insight</vt:lpstr>
      <vt:lpstr>Pattern : Route Insight</vt:lpstr>
      <vt:lpstr>Parking Citation by Reason</vt:lpstr>
      <vt:lpstr>Pattern  : Vehicle Make Insight</vt:lpstr>
      <vt:lpstr>Pattern : Vehicle Color Insight</vt:lpstr>
      <vt:lpstr>Pattern : Routes and their fine amount</vt:lpstr>
      <vt:lpstr>Pattern : Top Make and Amount Insight</vt:lpstr>
      <vt:lpstr>Pattern :Color, Make, Route to Amount Insight</vt:lpstr>
      <vt:lpstr>Pattern : Fine % based on Make and Color</vt:lpstr>
      <vt:lpstr>Data Preparation</vt:lpstr>
      <vt:lpstr>Model </vt:lpstr>
      <vt:lpstr>Data Scaling</vt:lpstr>
      <vt:lpstr>Residual Plot</vt:lpstr>
      <vt:lpstr>Predictions</vt:lpstr>
      <vt:lpstr>Score in various models</vt:lpstr>
      <vt:lpstr>Performance on different data size</vt:lpstr>
      <vt:lpstr>At A Glance</vt:lpstr>
      <vt:lpstr>Success and Status</vt:lpstr>
      <vt:lpstr>Tools Used</vt:lpstr>
      <vt:lpstr>Conclusion</vt:lpstr>
      <vt:lpstr>Facts and Learnings</vt:lpstr>
      <vt:lpstr>Acknowledgements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Parking Citation</dc:title>
  <dc:creator>Archana Soni</dc:creator>
  <cp:lastModifiedBy>Archana Soni</cp:lastModifiedBy>
  <cp:revision>118</cp:revision>
  <dcterms:created xsi:type="dcterms:W3CDTF">2019-01-31T19:33:30Z</dcterms:created>
  <dcterms:modified xsi:type="dcterms:W3CDTF">2019-02-02T21:27:10Z</dcterms:modified>
</cp:coreProperties>
</file>