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ermanent Marker"/>
      <p:regular r:id="rId26"/>
    </p:embeddedFont>
    <p:embeddedFont>
      <p:font typeface="Oswald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MGVFK5gjQFOTvvKu+V8CTrvk6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ermanentMarker-regular.fntdata"/><Relationship Id="rId25" Type="http://schemas.openxmlformats.org/officeDocument/2006/relationships/slide" Target="slides/slide19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9455edc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99455edc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9455edc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9455edc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9455edc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9455edc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9455edc05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99455edc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9455edbdf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99455edbd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 showMasterSp="0">
  <p:cSld name="TITLE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34" name="Google Shape;34;p18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35" name="Google Shape;35;p1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6" name="Google Shape;36;p1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" name="Google Shape;37;p1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" name="Google Shape;38;p1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9" name="Google Shape;39;p18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0" name="Google Shape;40;p1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>
            <p:ph type="ctrTitle"/>
          </p:nvPr>
        </p:nvSpPr>
        <p:spPr>
          <a:xfrm>
            <a:off x="841650" y="3258250"/>
            <a:ext cx="7454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subTitle"/>
          </p:nvPr>
        </p:nvSpPr>
        <p:spPr>
          <a:xfrm>
            <a:off x="2651544" y="4036306"/>
            <a:ext cx="564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370" name="Google Shape;370;p2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371" name="Google Shape;371;p2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2" name="Google Shape;372;p2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3" name="Google Shape;373;p2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" name="Google Shape;374;p2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75" name="Google Shape;375;p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6" name="Google Shape;376;p2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1E4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8" name="Google Shape;40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9" name="Google Shape;4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 showMasterSp="0">
  <p:cSld name="All graph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9455edbdf_0_20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72" name="Google Shape;72;g99455edbdf_0_20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73" name="Google Shape;73;g99455edbdf_0_20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74" name="Google Shape;74;g99455edbdf_0_2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" name="Google Shape;75;g99455edbdf_0_2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" name="Google Shape;76;g99455edbdf_0_2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7" name="Google Shape;77;g99455edbdf_0_20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78" name="Google Shape;78;g99455edbdf_0_2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99455edbdf_0_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99455edbdf_0_2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99455edbdf_0_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99455edbdf_0_2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99455edbdf_0_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99455edbdf_0_2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99455edbdf_0_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99455edbdf_0_2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99455edbdf_0_2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9455edbdf_0_2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99455edbdf_0_2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99455edbdf_0_2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99455edbdf_0_2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99455edbdf_0_2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99455edbdf_0_2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9455edbdf_0_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99455edbdf_0_2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99455edbdf_0_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99455edbdf_0_2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99455edbdf_0_2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99455edbdf_0_2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99455edbdf_0_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99455edbdf_0_2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99455edbdf_0_2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g99455edbdf_0_20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99455edbdf_0_20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99455edbdf_0_20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99455edbdf_0_20"/>
          <p:cNvSpPr txBox="1"/>
          <p:nvPr>
            <p:ph type="title"/>
          </p:nvPr>
        </p:nvSpPr>
        <p:spPr>
          <a:xfrm>
            <a:off x="1073550" y="2554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showMasterSp="0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455edbdf_0_57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99455edbdf_0_5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◉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◉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■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●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○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■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●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○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■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g99455edbdf_0_5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11" name="Google Shape;111;g99455edbdf_0_5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112" name="Google Shape;112;g99455edbdf_0_5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13" name="Google Shape;113;g99455edbdf_0_5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4" name="Google Shape;114;g99455edbdf_0_5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5" name="Google Shape;115;g99455edbdf_0_5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16" name="Google Shape;116;g99455edbdf_0_5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17" name="Google Shape;117;g99455edbdf_0_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99455edbdf_0_5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99455edbdf_0_5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99455edbdf_0_5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99455edbdf_0_5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99455edbdf_0_5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99455edbdf_0_5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99455edbdf_0_5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99455edbdf_0_5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99455edbdf_0_5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99455edbdf_0_5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99455edbdf_0_5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99455edbdf_0_5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99455edbdf_0_5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99455edbdf_0_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99455edbdf_0_5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99455edbdf_0_5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99455edbdf_0_5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99455edbdf_0_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99455edbdf_0_5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99455edbdf_0_5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99455edbdf_0_5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99455edbdf_0_5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99455edbdf_0_5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99455edbdf_0_5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g99455edbdf_0_5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9455edbdf_0_5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1E4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99455edbdf_0_5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 showMasterSp="0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9455edbdf_0_95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◉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g99455edbdf_0_9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g99455edbdf_0_95"/>
          <p:cNvSpPr txBox="1"/>
          <p:nvPr>
            <p:ph idx="3" type="body"/>
          </p:nvPr>
        </p:nvSpPr>
        <p:spPr>
          <a:xfrm>
            <a:off x="5902350" y="1626600"/>
            <a:ext cx="24717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g99455edbdf_0_9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150" name="Google Shape;150;g99455edbdf_0_9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sp>
        <p:nvSpPr>
          <p:cNvPr id="151" name="Google Shape;151;g99455edbdf_0_9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1F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g99455edbdf_0_9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53" name="Google Shape;153;g99455edbdf_0_9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4" name="Google Shape;154;g99455edbdf_0_9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5" name="Google Shape;155;g99455edbdf_0_9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56" name="Google Shape;156;g99455edbdf_0_9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57" name="Google Shape;157;g99455edbdf_0_9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99455edbdf_0_9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99455edbdf_0_9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99455edbdf_0_9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99455edbdf_0_9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99455edbdf_0_9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99455edbdf_0_9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99455edbdf_0_9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99455edbdf_0_9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99455edbdf_0_9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99455edbdf_0_9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99455edbdf_0_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99455edbdf_0_9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99455edbdf_0_9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99455edbdf_0_9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99455edbdf_0_9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99455edbdf_0_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99455edbdf_0_9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99455edbdf_0_9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99455edbdf_0_9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99455edbdf_0_9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99455edbdf_0_9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99455edbdf_0_9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99455edbdf_0_9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99455edbdf_0_9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g99455edbdf_0_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99455edbdf_0_9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1E4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99455edbdf_0_9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99455edbdf_0_95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 showMasterSp="0">
  <p:cSld name="BLANK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216" name="Google Shape;216;p20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217" name="Google Shape;217;p20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218" name="Google Shape;218;p2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" name="Google Shape;219;p2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0" name="Google Shape;220;p2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21" name="Google Shape;221;p20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222" name="Google Shape;222;p2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1E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0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 txBox="1"/>
          <p:nvPr>
            <p:ph type="title"/>
          </p:nvPr>
        </p:nvSpPr>
        <p:spPr>
          <a:xfrm>
            <a:off x="1073550" y="25543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◉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◉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■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●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DF"/>
              </a:buClr>
              <a:buSzPts val="1400"/>
              <a:buFont typeface="Arial"/>
              <a:buChar char="○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■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●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○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■"/>
              <a:defRPr sz="1400">
                <a:solidFill>
                  <a:srgbClr val="001F5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255" name="Google Shape;255;p2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256" name="Google Shape;256;p2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7" name="Google Shape;257;p2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" name="Google Shape;258;p2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" name="Google Shape;259;p2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60" name="Google Shape;260;p2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1" name="Google Shape;261;p2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1E4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291" name="Google Shape;291;p2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grpSp>
        <p:nvGrpSpPr>
          <p:cNvPr id="292" name="Google Shape;292;p2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293" name="Google Shape;293;p2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4" name="Google Shape;294;p2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5" name="Google Shape;295;p2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96" name="Google Shape;296;p25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297" name="Google Shape;297;p2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 txBox="1"/>
          <p:nvPr>
            <p:ph type="ctrTitle"/>
          </p:nvPr>
        </p:nvSpPr>
        <p:spPr>
          <a:xfrm>
            <a:off x="841650" y="3258250"/>
            <a:ext cx="7454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idx="1" type="subTitle"/>
          </p:nvPr>
        </p:nvSpPr>
        <p:spPr>
          <a:xfrm>
            <a:off x="2651544" y="4036306"/>
            <a:ext cx="564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5B"/>
              </a:buClr>
              <a:buSzPts val="1400"/>
              <a:buFont typeface="Arial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9" name="Google Shape;329;p26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26"/>
          <p:cNvSpPr txBox="1"/>
          <p:nvPr>
            <p:ph idx="3" type="body"/>
          </p:nvPr>
        </p:nvSpPr>
        <p:spPr>
          <a:xfrm>
            <a:off x="5902350" y="1626600"/>
            <a:ext cx="24717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2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</p:sp>
      <p:sp>
        <p:nvSpPr>
          <p:cNvPr id="332" name="Google Shape;332;p2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1F5B"/>
          </a:solidFill>
          <a:ln>
            <a:noFill/>
          </a:ln>
        </p:spPr>
      </p:sp>
      <p:sp>
        <p:nvSpPr>
          <p:cNvPr id="333" name="Google Shape;333;p2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1F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Google Shape;335;p2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6" name="Google Shape;336;p2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7" name="Google Shape;337;p2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1E428A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38" name="Google Shape;338;p2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Google Shape;339;p2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1E4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6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28A"/>
              </a:buClr>
              <a:buSzPts val="3000"/>
              <a:buFont typeface="Arial"/>
              <a:buNone/>
              <a:defRPr sz="3000">
                <a:solidFill>
                  <a:srgbClr val="1E42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7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7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7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7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7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7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7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7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7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7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7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7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7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7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7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7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7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7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7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7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189" name="Google Shape;189;p19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19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19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19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19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9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19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9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9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19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19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9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9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9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9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9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2" name="Google Shape;212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"/>
          <p:cNvSpPr txBox="1"/>
          <p:nvPr>
            <p:ph type="ctrTitle"/>
          </p:nvPr>
        </p:nvSpPr>
        <p:spPr>
          <a:xfrm>
            <a:off x="108975" y="3107350"/>
            <a:ext cx="8487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000">
                <a:latin typeface="Arial"/>
                <a:ea typeface="Arial"/>
                <a:cs typeface="Arial"/>
                <a:sym typeface="Arial"/>
              </a:rPr>
              <a:t>Hackathon </a:t>
            </a:r>
            <a:r>
              <a:rPr lang="en-GB" sz="3000"/>
              <a:t>#3</a:t>
            </a:r>
            <a:r>
              <a:rPr lang="en-GB" sz="30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3000"/>
              <a:t>Time Series Forecasting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8850" y="80450"/>
            <a:ext cx="1538125" cy="19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"/>
          <p:cNvSpPr txBox="1"/>
          <p:nvPr/>
        </p:nvSpPr>
        <p:spPr>
          <a:xfrm>
            <a:off x="3333666" y="3783725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September 27th, 2020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b="1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2.2 Model selection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0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First Attempt</a:t>
            </a:r>
            <a:endParaRPr/>
          </a:p>
        </p:txBody>
      </p:sp>
      <p:sp>
        <p:nvSpPr>
          <p:cNvPr id="485" name="Google Shape;485;p10"/>
          <p:cNvSpPr txBox="1"/>
          <p:nvPr/>
        </p:nvSpPr>
        <p:spPr>
          <a:xfrm>
            <a:off x="797800" y="1269050"/>
            <a:ext cx="2974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Source Sans Pro"/>
                <a:ea typeface="Source Sans Pro"/>
                <a:cs typeface="Source Sans Pro"/>
                <a:sym typeface="Source Sans Pro"/>
              </a:rPr>
              <a:t>Using SARIMAX with pmdarima</a:t>
            </a:r>
            <a:endParaRPr sz="16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6" name="Google Shape;486;p10"/>
          <p:cNvSpPr txBox="1"/>
          <p:nvPr/>
        </p:nvSpPr>
        <p:spPr>
          <a:xfrm>
            <a:off x="5472050" y="1269050"/>
            <a:ext cx="3186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Source Sans Pro"/>
                <a:ea typeface="Source Sans Pro"/>
                <a:cs typeface="Source Sans Pro"/>
                <a:sym typeface="Source Sans Pro"/>
              </a:rPr>
              <a:t>Using Machine Learning Model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7" name="Google Shape;4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850" y="1816375"/>
            <a:ext cx="35433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75" y="2348663"/>
            <a:ext cx="5113876" cy="15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9455edc05_0_14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Attempt</a:t>
            </a:r>
            <a:endParaRPr/>
          </a:p>
        </p:txBody>
      </p:sp>
      <p:sp>
        <p:nvSpPr>
          <p:cNvPr id="494" name="Google Shape;494;g99455edc05_0_14"/>
          <p:cNvSpPr txBox="1"/>
          <p:nvPr>
            <p:ph idx="1" type="body"/>
          </p:nvPr>
        </p:nvSpPr>
        <p:spPr>
          <a:xfrm>
            <a:off x="1073700" y="993125"/>
            <a:ext cx="6996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idea - Maybe we don’t need a year of information to predict a single day!</a:t>
            </a:r>
            <a:endParaRPr/>
          </a:p>
        </p:txBody>
      </p:sp>
      <p:pic>
        <p:nvPicPr>
          <p:cNvPr id="495" name="Google Shape;495;g99455edc0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0" y="2014725"/>
            <a:ext cx="30449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99455edc05_0_14"/>
          <p:cNvSpPr txBox="1"/>
          <p:nvPr/>
        </p:nvSpPr>
        <p:spPr>
          <a:xfrm>
            <a:off x="355575" y="1563150"/>
            <a:ext cx="27621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Using the previous month of information - 1st baseline Subm.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7" name="Google Shape;497;g99455edc0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175" y="2014725"/>
            <a:ext cx="2762100" cy="23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99455edc05_0_14"/>
          <p:cNvSpPr txBox="1"/>
          <p:nvPr/>
        </p:nvSpPr>
        <p:spPr>
          <a:xfrm>
            <a:off x="3417775" y="1563138"/>
            <a:ext cx="27621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Using the 2 previous month of information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9" name="Google Shape;499;g99455edc05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275" y="2014725"/>
            <a:ext cx="2938450" cy="23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99455edc05_0_14"/>
          <p:cNvSpPr txBox="1"/>
          <p:nvPr/>
        </p:nvSpPr>
        <p:spPr>
          <a:xfrm>
            <a:off x="6284675" y="1563138"/>
            <a:ext cx="27621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Using the 3 previous month of information - 2nd Subm.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9455edc05_0_63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 Attempt</a:t>
            </a:r>
            <a:endParaRPr/>
          </a:p>
        </p:txBody>
      </p:sp>
      <p:sp>
        <p:nvSpPr>
          <p:cNvPr id="506" name="Google Shape;506;g99455edc05_0_63"/>
          <p:cNvSpPr txBox="1"/>
          <p:nvPr>
            <p:ph idx="1" type="body"/>
          </p:nvPr>
        </p:nvSpPr>
        <p:spPr>
          <a:xfrm>
            <a:off x="264600" y="1194950"/>
            <a:ext cx="88794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1 year of data + 3 periods lagged + Month as feature + Hour as feature + Sarimax on pmdarima = 4th Subm.</a:t>
            </a:r>
            <a:endParaRPr/>
          </a:p>
        </p:txBody>
      </p:sp>
      <p:pic>
        <p:nvPicPr>
          <p:cNvPr id="507" name="Google Shape;507;g99455edc0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0" y="2030050"/>
            <a:ext cx="8562726" cy="22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99455edc05_0_69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Fourth Attempt</a:t>
            </a:r>
            <a:endParaRPr/>
          </a:p>
        </p:txBody>
      </p:sp>
      <p:sp>
        <p:nvSpPr>
          <p:cNvPr id="513" name="Google Shape;513;g99455edc05_0_69"/>
          <p:cNvSpPr txBox="1"/>
          <p:nvPr/>
        </p:nvSpPr>
        <p:spPr>
          <a:xfrm>
            <a:off x="-4775" y="10717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1F5B"/>
                </a:solidFill>
              </a:rPr>
              <a:t>1 year of data + 24 periods lagged + Month as feature + Hour as feature + Weekday as feature + Sarimax on pmdarima = 5th Subm.</a:t>
            </a:r>
            <a:endParaRPr>
              <a:solidFill>
                <a:srgbClr val="001F5B"/>
              </a:solidFill>
            </a:endParaRPr>
          </a:p>
        </p:txBody>
      </p:sp>
      <p:pic>
        <p:nvPicPr>
          <p:cNvPr id="514" name="Google Shape;514;g99455edc05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1959125"/>
            <a:ext cx="90106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3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b="1" i="0" lang="en-GB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Future Work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525" name="Google Shape;525;p14"/>
          <p:cNvSpPr/>
          <p:nvPr/>
        </p:nvSpPr>
        <p:spPr>
          <a:xfrm>
            <a:off x="162975" y="1067025"/>
            <a:ext cx="1124400" cy="1001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4"/>
          <p:cNvSpPr/>
          <p:nvPr/>
        </p:nvSpPr>
        <p:spPr>
          <a:xfrm>
            <a:off x="2871875" y="2255200"/>
            <a:ext cx="1124400" cy="1001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4"/>
          <p:cNvSpPr/>
          <p:nvPr/>
        </p:nvSpPr>
        <p:spPr>
          <a:xfrm>
            <a:off x="5510000" y="3494600"/>
            <a:ext cx="1124400" cy="1001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"/>
          <p:cNvSpPr txBox="1"/>
          <p:nvPr/>
        </p:nvSpPr>
        <p:spPr>
          <a:xfrm>
            <a:off x="1399750" y="1305050"/>
            <a:ext cx="14721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14"/>
          <p:cNvSpPr txBox="1"/>
          <p:nvPr/>
        </p:nvSpPr>
        <p:spPr>
          <a:xfrm>
            <a:off x="4073350" y="2499400"/>
            <a:ext cx="2098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14"/>
          <p:cNvSpPr txBox="1"/>
          <p:nvPr/>
        </p:nvSpPr>
        <p:spPr>
          <a:xfrm>
            <a:off x="6870825" y="3783250"/>
            <a:ext cx="1921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Source Sans Pro"/>
                <a:ea typeface="Source Sans Pro"/>
                <a:cs typeface="Source Sans Pro"/>
                <a:sym typeface="Source Sans Pro"/>
              </a:rPr>
              <a:t>Tunning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9455edc05_0_30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Future Ideas</a:t>
            </a:r>
            <a:endParaRPr/>
          </a:p>
        </p:txBody>
      </p:sp>
      <p:pic>
        <p:nvPicPr>
          <p:cNvPr id="536" name="Google Shape;536;g99455edc0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00" y="1067025"/>
            <a:ext cx="2098325" cy="1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99455edc05_0_30"/>
          <p:cNvSpPr txBox="1"/>
          <p:nvPr/>
        </p:nvSpPr>
        <p:spPr>
          <a:xfrm>
            <a:off x="2470975" y="1528300"/>
            <a:ext cx="17529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Can the moon cycle influence wind Power??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38" name="Google Shape;538;g99455edc0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25" y="3292875"/>
            <a:ext cx="8839200" cy="91211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99455edc05_0_30"/>
          <p:cNvSpPr txBox="1"/>
          <p:nvPr/>
        </p:nvSpPr>
        <p:spPr>
          <a:xfrm>
            <a:off x="3604150" y="3376025"/>
            <a:ext cx="5046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0" name="Google Shape;540;g99455edc05_0_30"/>
          <p:cNvSpPr txBox="1"/>
          <p:nvPr/>
        </p:nvSpPr>
        <p:spPr>
          <a:xfrm>
            <a:off x="152400" y="4205000"/>
            <a:ext cx="8839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Sans Pro"/>
                <a:ea typeface="Source Sans Pro"/>
                <a:cs typeface="Source Sans Pro"/>
                <a:sym typeface="Source Sans Pro"/>
              </a:rPr>
              <a:t>Source: https://energyeducation.ca/encyclopedia/Wind_power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1" name="Google Shape;541;g99455edc05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850" y="1067025"/>
            <a:ext cx="2964976" cy="16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99455edc05_0_30"/>
          <p:cNvSpPr txBox="1"/>
          <p:nvPr/>
        </p:nvSpPr>
        <p:spPr>
          <a:xfrm>
            <a:off x="4572000" y="1667525"/>
            <a:ext cx="2098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Source Sans Pro"/>
                <a:ea typeface="Source Sans Pro"/>
                <a:cs typeface="Source Sans Pro"/>
                <a:sym typeface="Source Sans Pro"/>
              </a:rPr>
              <a:t>Wind Speed +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3" name="Google Shape;543;g99455edc05_0_30"/>
          <p:cNvSpPr/>
          <p:nvPr/>
        </p:nvSpPr>
        <p:spPr>
          <a:xfrm>
            <a:off x="7207225" y="2571750"/>
            <a:ext cx="203700" cy="39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99455edc05_0_30"/>
          <p:cNvSpPr txBox="1"/>
          <p:nvPr/>
        </p:nvSpPr>
        <p:spPr>
          <a:xfrm>
            <a:off x="6121825" y="3019200"/>
            <a:ext cx="2374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Source Sans Pro"/>
                <a:ea typeface="Source Sans Pro"/>
                <a:cs typeface="Source Sans Pro"/>
                <a:sym typeface="Source Sans Pro"/>
              </a:rPr>
              <a:t>Wind Power Upper Limit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b="1" i="0" lang="en-GB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End!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/>
          <p:nvPr>
            <p:ph type="title"/>
          </p:nvPr>
        </p:nvSpPr>
        <p:spPr>
          <a:xfrm>
            <a:off x="1073700" y="18907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The End</a:t>
            </a:r>
            <a:endParaRPr/>
          </a:p>
        </p:txBody>
      </p:sp>
      <p:pic>
        <p:nvPicPr>
          <p:cNvPr id="555" name="Google Shape;5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25" y="904875"/>
            <a:ext cx="5355550" cy="3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"/>
          <p:cNvSpPr txBox="1"/>
          <p:nvPr>
            <p:ph idx="4294967295" type="ctrTitle"/>
          </p:nvPr>
        </p:nvSpPr>
        <p:spPr>
          <a:xfrm>
            <a:off x="3657250" y="2421550"/>
            <a:ext cx="4800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-GB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prediction is to infinity and beyond!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"/>
          <p:cNvSpPr txBox="1"/>
          <p:nvPr>
            <p:ph idx="4294967295" type="subTitle"/>
          </p:nvPr>
        </p:nvSpPr>
        <p:spPr>
          <a:xfrm>
            <a:off x="3519800" y="3467100"/>
            <a:ext cx="49383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>
                <a:solidFill>
                  <a:srgbClr val="00A1DF"/>
                </a:solidFill>
                <a:latin typeface="Arial"/>
                <a:ea typeface="Arial"/>
                <a:cs typeface="Arial"/>
                <a:sym typeface="Arial"/>
              </a:rPr>
              <a:t>Manuel Gonçalves</a:t>
            </a:r>
            <a:endParaRPr b="1" i="0" sz="2000" u="none" cap="none" strike="noStrike">
              <a:solidFill>
                <a:srgbClr val="00A1D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>
                <a:solidFill>
                  <a:srgbClr val="00A1DF"/>
                </a:solidFill>
                <a:latin typeface="Arial"/>
                <a:ea typeface="Arial"/>
                <a:cs typeface="Arial"/>
                <a:sym typeface="Arial"/>
              </a:rPr>
              <a:t>Ricardo Almeida </a:t>
            </a:r>
            <a:endParaRPr b="1" i="0" sz="2000" u="none" cap="none" strike="noStrike">
              <a:solidFill>
                <a:srgbClr val="00A1D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A1DF"/>
                </a:solidFill>
                <a:latin typeface="Arial"/>
                <a:ea typeface="Arial"/>
                <a:cs typeface="Arial"/>
                <a:sym typeface="Arial"/>
              </a:rPr>
              <a:t>Sonia Allaei</a:t>
            </a:r>
            <a:endParaRPr b="1" i="1" sz="1400" u="none" cap="none" strike="noStrike">
              <a:solidFill>
                <a:srgbClr val="00A1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00" y="1943075"/>
            <a:ext cx="2822323" cy="211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b="1" i="0" lang="en-GB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Problem description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Problem description</a:t>
            </a:r>
            <a:endParaRPr/>
          </a:p>
        </p:txBody>
      </p:sp>
      <p:sp>
        <p:nvSpPr>
          <p:cNvPr id="434" name="Google Shape;434;p4"/>
          <p:cNvSpPr txBox="1"/>
          <p:nvPr/>
        </p:nvSpPr>
        <p:spPr>
          <a:xfrm>
            <a:off x="371825" y="1248250"/>
            <a:ext cx="486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‘F</a:t>
            </a:r>
            <a:r>
              <a:rPr lang="en-GB" sz="1800">
                <a:solidFill>
                  <a:schemeClr val="dk1"/>
                </a:solidFill>
              </a:rPr>
              <a:t>orecast wind power generation for the next day in 3 wind farms.’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35" name="Google Shape;4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25" y="2191175"/>
            <a:ext cx="2942275" cy="218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25" y="1549177"/>
            <a:ext cx="3439876" cy="282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b="1" i="0" lang="en-GB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Workflow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b="1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2.1 Data preparation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"/>
          <p:cNvSpPr txBox="1"/>
          <p:nvPr>
            <p:ph type="title"/>
          </p:nvPr>
        </p:nvSpPr>
        <p:spPr>
          <a:xfrm>
            <a:off x="1130900" y="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Initial Data</a:t>
            </a:r>
            <a:endParaRPr/>
          </a:p>
        </p:txBody>
      </p:sp>
      <p:sp>
        <p:nvSpPr>
          <p:cNvPr id="452" name="Google Shape;452;p7"/>
          <p:cNvSpPr txBox="1"/>
          <p:nvPr/>
        </p:nvSpPr>
        <p:spPr>
          <a:xfrm>
            <a:off x="144650" y="2821950"/>
            <a:ext cx="571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453" name="Google Shape;4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667400"/>
            <a:ext cx="8578399" cy="15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0" y="2212375"/>
            <a:ext cx="8578399" cy="14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00" y="3683625"/>
            <a:ext cx="8804001" cy="12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9455edbdf_0_140"/>
          <p:cNvSpPr txBox="1"/>
          <p:nvPr>
            <p:ph type="title"/>
          </p:nvPr>
        </p:nvSpPr>
        <p:spPr>
          <a:xfrm>
            <a:off x="1130900" y="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Initial Data</a:t>
            </a:r>
            <a:endParaRPr/>
          </a:p>
        </p:txBody>
      </p:sp>
      <p:sp>
        <p:nvSpPr>
          <p:cNvPr id="461" name="Google Shape;461;g99455edbdf_0_140"/>
          <p:cNvSpPr txBox="1"/>
          <p:nvPr/>
        </p:nvSpPr>
        <p:spPr>
          <a:xfrm>
            <a:off x="91525" y="2821950"/>
            <a:ext cx="5717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462" name="Google Shape;462;g99455edbdf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88" y="903625"/>
            <a:ext cx="8107225" cy="18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99455edbdf_0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25" y="2821950"/>
            <a:ext cx="4300524" cy="18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99455edbdf_0_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075" y="2821950"/>
            <a:ext cx="4424401" cy="18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"/>
          <p:cNvSpPr/>
          <p:nvPr/>
        </p:nvSpPr>
        <p:spPr>
          <a:xfrm>
            <a:off x="223172" y="1346945"/>
            <a:ext cx="8759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B1D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"/>
          <p:cNvSpPr txBox="1"/>
          <p:nvPr>
            <p:ph type="title"/>
          </p:nvPr>
        </p:nvSpPr>
        <p:spPr>
          <a:xfrm>
            <a:off x="1068925" y="3512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Handling data problems</a:t>
            </a:r>
            <a:endParaRPr/>
          </a:p>
        </p:txBody>
      </p:sp>
      <p:sp>
        <p:nvSpPr>
          <p:cNvPr id="471" name="Google Shape;471;p8"/>
          <p:cNvSpPr txBox="1"/>
          <p:nvPr/>
        </p:nvSpPr>
        <p:spPr>
          <a:xfrm>
            <a:off x="1068925" y="2323950"/>
            <a:ext cx="1664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Source Sans Pro"/>
                <a:ea typeface="Source Sans Pro"/>
                <a:cs typeface="Source Sans Pro"/>
                <a:sym typeface="Source Sans Pro"/>
              </a:rPr>
              <a:t>Resample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8"/>
          <p:cNvSpPr/>
          <p:nvPr/>
        </p:nvSpPr>
        <p:spPr>
          <a:xfrm>
            <a:off x="3807450" y="2407350"/>
            <a:ext cx="15291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25" y="1626120"/>
            <a:ext cx="2975541" cy="18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"/>
          <p:cNvSpPr txBox="1"/>
          <p:nvPr/>
        </p:nvSpPr>
        <p:spPr>
          <a:xfrm>
            <a:off x="6881750" y="1525800"/>
            <a:ext cx="1226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KNN Imputer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