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81" r:id="rId7"/>
    <p:sldId id="282" r:id="rId8"/>
    <p:sldId id="283" r:id="rId9"/>
    <p:sldId id="284" r:id="rId10"/>
    <p:sldId id="285" r:id="rId11"/>
    <p:sldId id="261" r:id="rId12"/>
    <p:sldId id="268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DC1B-2410-4A35-9FA2-B54D5DA04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A7E78-BAD5-4C94-9550-B7302C93B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176F6-7D5E-4C98-95A8-3ADC7125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5357-0518-47ED-A8D2-ABF953EAFDE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A2C11-2913-40B1-B11A-0408BC89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13F6A-007C-4964-B4A8-34501231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E4B8-AD7A-491F-9D7B-76D8BE62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6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FD5C-BC37-4C7F-8665-54CA0310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A0DA9-FC2C-47D1-BDD1-B342C883E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DD987-28F8-496F-9EEF-6A43ED1B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5357-0518-47ED-A8D2-ABF953EAFDE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783A-8531-454B-A29F-2469420A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F2147-8FC2-43D7-8CD9-E919711F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E4B8-AD7A-491F-9D7B-76D8BE62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7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A1CD5-0526-4611-9BEC-3C03DB930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B963D-E7C2-4CD9-B7FA-A878990F0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EC82A-D08A-47F1-BC4A-B60B7A3B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5357-0518-47ED-A8D2-ABF953EAFDE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A26BF-A7CF-4C27-B496-555A62EA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3378D-701F-4CF7-BF51-495D38B9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E4B8-AD7A-491F-9D7B-76D8BE62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3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8FE1-5E00-415C-AC90-DCE92601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E875-505F-421D-A594-656102055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D756F-E267-4E5E-AB11-31646C94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5357-0518-47ED-A8D2-ABF953EAFDE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09E3A-F5B8-4203-8829-44B770A9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FB14C-7C3E-45DA-9897-03BCF4AE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E4B8-AD7A-491F-9D7B-76D8BE62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46D2-F36B-4A80-94A5-DE31A7CB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E2FD9-D04E-485B-803C-A904003BD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552FE-34D5-461E-BC8A-EBDAC3C1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5357-0518-47ED-A8D2-ABF953EAFDE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03666-7E19-4198-9C59-4D9A8247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DAEE6-E43B-4F8F-8B9E-38ED7900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E4B8-AD7A-491F-9D7B-76D8BE62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0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019C-FC70-4092-9CD7-917EDF26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0FC21-D0A6-4013-951F-D7C57B519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17170-E718-48CF-BEED-8F78A5D67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C9DEF-3FF4-4601-9017-2020308C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5357-0518-47ED-A8D2-ABF953EAFDE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C861B-0D7F-45FA-B280-A75B31BA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31DC8-2700-4156-A7A4-AB3D3691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E4B8-AD7A-491F-9D7B-76D8BE62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5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55A9-C21C-42D2-B717-F8FD2D3E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BB69A-CB1C-46F1-9942-502E3A1E8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A816B-467D-453E-9E10-DD80F2473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3C459-199C-4543-A175-E58FD83ED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0FF53-7B19-4E1F-89A9-FB0D6B46F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B8689-2669-42FA-A23D-AEAD2690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5357-0518-47ED-A8D2-ABF953EAFDE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04700-8928-474B-81CD-FF62B64C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44E55-31A8-455A-B925-652799E1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E4B8-AD7A-491F-9D7B-76D8BE62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6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F0E0-E961-467F-A9D4-8B638A5A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7B54D-248C-4216-A4E8-4377F0E4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5357-0518-47ED-A8D2-ABF953EAFDE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FAA75-8E83-4FA6-A0E2-221E3EA1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A67EA-65A5-445F-A498-89940E2D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E4B8-AD7A-491F-9D7B-76D8BE62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5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2682C1-0915-45FA-87BD-8FE035F3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5357-0518-47ED-A8D2-ABF953EAFDE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76486-2B1E-4B33-8083-CA4F045F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21C38-B31E-4015-889D-D262280B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E4B8-AD7A-491F-9D7B-76D8BE62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1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EE52-D2FB-4933-AD7D-14677170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4A7CD-BE91-4A79-977E-F4383E306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D619C-E42B-4187-AFA3-1640351F2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50AB0-72B4-4C9D-9FE6-BC955248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5357-0518-47ED-A8D2-ABF953EAFDE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7A3D1-B65A-4825-A52E-DD33724F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0522E-E694-4BAC-A528-FB06F1C7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E4B8-AD7A-491F-9D7B-76D8BE62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7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AB5D-05E5-45B8-9B05-34B941B4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50BC1-4385-4F99-ACB3-D281A4140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0A022-61DF-4530-84E0-8B8D1B46B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E542B-41F1-4639-84EB-82D82530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5357-0518-47ED-A8D2-ABF953EAFDE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44E4E-1DA7-474A-BB22-98E88BF9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2E67F-0B31-45F0-B41F-BA8F7217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E4B8-AD7A-491F-9D7B-76D8BE62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3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A2953-C7C2-4069-B797-763506E0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44D2A-AA31-41DF-A9B6-71BB91462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73315-04BF-4B7B-9F10-3B2A4D87F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D5357-0518-47ED-A8D2-ABF953EAFDE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54A9B-34F8-4056-A1DF-5394E4EF9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943CE-03F8-4580-A99C-56D7A2E60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AE4B8-AD7A-491F-9D7B-76D8BE62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4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4219-BCBE-4B18-9E55-FA88D1FAC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 and PCA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7CFF3-D399-42D0-A2B7-488CC7673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HELP International NGO Funding Investment Strategy</a:t>
            </a:r>
          </a:p>
        </p:txBody>
      </p:sp>
    </p:spTree>
    <p:extLst>
      <p:ext uri="{BB962C8B-B14F-4D97-AF65-F5344CB8AC3E}">
        <p14:creationId xmlns:p14="http://schemas.microsoft.com/office/powerpoint/2010/main" val="186542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2BB5-C112-4CC3-A2D6-CF63E6B4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Include visualizations and summarize the most important results in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DBE2-F94D-4DDA-87DC-72E782B22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sorting countries by </a:t>
            </a:r>
            <a:r>
              <a:rPr lang="en-US" dirty="0" err="1"/>
              <a:t>child_mort</a:t>
            </a:r>
            <a:r>
              <a:rPr lang="en-US" dirty="0"/>
              <a:t>% desc over GDPP, following countries comes up for NGO to focus :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C7731-59E8-4D28-B6EA-F6A16DA12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06" y="2645189"/>
            <a:ext cx="8872538" cy="366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8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54CE-D8C2-43D1-97AE-CD4128DA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list of countries which need Aid: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01E39-5D19-4AA6-8208-3C478257A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67661" cy="422730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Top 10 Countries having Low GDPP and high </a:t>
            </a:r>
            <a:r>
              <a:rPr lang="en-US" sz="2000" dirty="0" err="1"/>
              <a:t>ChildMorPercent</a:t>
            </a:r>
            <a:r>
              <a:rPr lang="en-US" sz="2000" dirty="0"/>
              <a:t> and hence in need of Aid</a:t>
            </a:r>
            <a:br>
              <a:rPr lang="en-US" dirty="0"/>
            </a:br>
            <a:endParaRPr lang="en-US" dirty="0"/>
          </a:p>
          <a:p>
            <a:r>
              <a:rPr lang="en-US" sz="2400" b="1" u="sng" dirty="0" err="1"/>
              <a:t>Kmeans</a:t>
            </a:r>
            <a:r>
              <a:rPr lang="en-US" dirty="0"/>
              <a:t>: </a:t>
            </a:r>
            <a:r>
              <a:rPr lang="en-US" sz="1800" dirty="0"/>
              <a:t>Top 10 out of Total 37 Countries</a:t>
            </a:r>
            <a:r>
              <a:rPr lang="en-US" dirty="0"/>
              <a:t>		</a:t>
            </a:r>
            <a:r>
              <a:rPr lang="en-US" sz="2400" b="1" u="sng" dirty="0"/>
              <a:t>Hierarchal </a:t>
            </a:r>
            <a:r>
              <a:rPr lang="en-US" sz="2400" dirty="0"/>
              <a:t>: </a:t>
            </a:r>
            <a:r>
              <a:rPr lang="en-US" sz="2000" dirty="0"/>
              <a:t>Top 10 out of Total 127 Countries</a:t>
            </a:r>
            <a:endParaRPr lang="en-US" sz="2400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C0E76-A941-4E9C-BA7B-CDAF8E1477F4}"/>
              </a:ext>
            </a:extLst>
          </p:cNvPr>
          <p:cNvSpPr/>
          <p:nvPr/>
        </p:nvSpPr>
        <p:spPr>
          <a:xfrm>
            <a:off x="1924876" y="3250170"/>
            <a:ext cx="284590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Burundi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Sierra Leone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Niger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Congo, Dem. Rep.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Central African Republic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Haiti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Liberia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Mozambique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Guinea-Bissau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Burkina Faso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599644-5318-4C2B-B303-E7E6BBF8B89A}"/>
              </a:ext>
            </a:extLst>
          </p:cNvPr>
          <p:cNvSpPr/>
          <p:nvPr/>
        </p:nvSpPr>
        <p:spPr>
          <a:xfrm>
            <a:off x="6621117" y="3250170"/>
            <a:ext cx="326334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Burundi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Sierra Leone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Niger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Congo, Dem. Rep.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Central African Republic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Haiti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Liberia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Mozambique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Guinea-Bissau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Burkina Faso</a:t>
            </a:r>
          </a:p>
        </p:txBody>
      </p:sp>
    </p:spTree>
    <p:extLst>
      <p:ext uri="{BB962C8B-B14F-4D97-AF65-F5344CB8AC3E}">
        <p14:creationId xmlns:p14="http://schemas.microsoft.com/office/powerpoint/2010/main" val="1656540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54CE-D8C2-43D1-97AE-CD4128DA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list of countries which need Aid: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01E39-5D19-4AA6-8208-3C478257A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0157" cy="422730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Top 10 Countries having Low GDPP and low Health Spending and hence in need of Aid</a:t>
            </a:r>
            <a:br>
              <a:rPr lang="en-US" dirty="0"/>
            </a:br>
            <a:endParaRPr lang="en-US" dirty="0"/>
          </a:p>
          <a:p>
            <a:r>
              <a:rPr lang="en-US" sz="2400" b="1" u="sng" dirty="0" err="1"/>
              <a:t>Kmeans</a:t>
            </a:r>
            <a:r>
              <a:rPr lang="en-US" dirty="0"/>
              <a:t>: </a:t>
            </a:r>
            <a:r>
              <a:rPr lang="en-US" sz="1800" dirty="0"/>
              <a:t>Top 10 out of Total 37 Countries</a:t>
            </a:r>
            <a:r>
              <a:rPr lang="en-US" dirty="0"/>
              <a:t>		</a:t>
            </a:r>
            <a:r>
              <a:rPr lang="en-US" sz="2400" b="1" u="sng" dirty="0"/>
              <a:t>Hierarchal </a:t>
            </a:r>
            <a:r>
              <a:rPr lang="en-US" sz="2400" dirty="0"/>
              <a:t>: </a:t>
            </a:r>
            <a:r>
              <a:rPr lang="en-US" sz="2000" dirty="0"/>
              <a:t>Top 10 out of Total 127 Countries</a:t>
            </a:r>
            <a:endParaRPr lang="en-US" sz="2400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C0E76-A941-4E9C-BA7B-CDAF8E1477F4}"/>
              </a:ext>
            </a:extLst>
          </p:cNvPr>
          <p:cNvSpPr/>
          <p:nvPr/>
        </p:nvSpPr>
        <p:spPr>
          <a:xfrm>
            <a:off x="1924876" y="3250170"/>
            <a:ext cx="284590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Pakistan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Eritrea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Madagascar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Central African Republic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Benin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Lao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Comoros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Chad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Kenya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Guinea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599644-5318-4C2B-B303-E7E6BBF8B89A}"/>
              </a:ext>
            </a:extLst>
          </p:cNvPr>
          <p:cNvSpPr/>
          <p:nvPr/>
        </p:nvSpPr>
        <p:spPr>
          <a:xfrm>
            <a:off x="6700630" y="3250170"/>
            <a:ext cx="326334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Myanmar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Pakistan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Congo, Rep.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Turkmenistan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Indonesia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Eritrea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Oman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Angola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Sri Lanka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Seychelles</a:t>
            </a:r>
          </a:p>
        </p:txBody>
      </p:sp>
    </p:spTree>
    <p:extLst>
      <p:ext uri="{BB962C8B-B14F-4D97-AF65-F5344CB8AC3E}">
        <p14:creationId xmlns:p14="http://schemas.microsoft.com/office/powerpoint/2010/main" val="1957529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B56B-4064-43EA-A9F4-E0A9F2FB5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208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149D-D98D-4FFC-B36B-78F34EE8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5C03F-3458-40A6-9BCB-9E962B576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CEO of the HELP International NGO needs to decide how to use $ 10 million money strategically and effectively. </a:t>
            </a:r>
          </a:p>
          <a:p>
            <a:r>
              <a:rPr lang="en-US" dirty="0"/>
              <a:t>There are 167 Countries out of which NGO Needs to know the Countries which are Not doing well in terms of Health and Growth (GDPP) also which has high </a:t>
            </a:r>
            <a:r>
              <a:rPr lang="en-US" dirty="0" err="1"/>
              <a:t>Child_Mort</a:t>
            </a:r>
            <a:r>
              <a:rPr lang="en-US" dirty="0"/>
              <a:t> rate so that the NGO can fund these countries which are in the dearest need of aid and help.</a:t>
            </a:r>
          </a:p>
        </p:txBody>
      </p:sp>
    </p:spTree>
    <p:extLst>
      <p:ext uri="{BB962C8B-B14F-4D97-AF65-F5344CB8AC3E}">
        <p14:creationId xmlns:p14="http://schemas.microsoft.com/office/powerpoint/2010/main" val="171502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F97A-C201-4C61-A010-6FCB8959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F7BBA-6863-4675-AE86-7132A7138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Importing Countries Data and Understanding it.</a:t>
            </a:r>
          </a:p>
          <a:p>
            <a:r>
              <a:rPr lang="en-US" sz="2000" dirty="0"/>
              <a:t>Cleaning the Data and Analyzing Outliers.</a:t>
            </a:r>
          </a:p>
          <a:p>
            <a:r>
              <a:rPr lang="en-US" sz="2000" dirty="0"/>
              <a:t>Applying PCA and Identifying the Components. Create a dataset with Country and PCA Components.</a:t>
            </a:r>
          </a:p>
          <a:p>
            <a:r>
              <a:rPr lang="en-US" sz="2000" dirty="0"/>
              <a:t>Check for the outliers and Cap them.</a:t>
            </a:r>
          </a:p>
          <a:p>
            <a:r>
              <a:rPr lang="en-US" sz="2000" dirty="0"/>
              <a:t>Draw Bar/</a:t>
            </a:r>
            <a:r>
              <a:rPr lang="en-US" sz="2000" dirty="0" err="1"/>
              <a:t>linechart</a:t>
            </a:r>
            <a:r>
              <a:rPr lang="en-US" sz="2000" dirty="0"/>
              <a:t> to check how much data is explained by Components.</a:t>
            </a:r>
          </a:p>
          <a:p>
            <a:r>
              <a:rPr lang="en-US" sz="2000" dirty="0"/>
              <a:t>Apply Hopkins algorithm to check if the PCA Component Dataset is good for Clustering or not</a:t>
            </a:r>
          </a:p>
          <a:p>
            <a:r>
              <a:rPr lang="en-US" sz="2000" dirty="0"/>
              <a:t>If the resultant number % is &gt;75 then it is good.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Do Silhouette Analysis to identify optimal  value of clusters to group the countries.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Apply Means clustering algorithm (with Number of Cluster identified) on the dataset and merge it with original Dataset of Countries.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Analyze the Clusters by visualizing it (</a:t>
            </a:r>
            <a:r>
              <a:rPr lang="en-US" sz="2000" dirty="0" err="1"/>
              <a:t>BoxPlot</a:t>
            </a:r>
            <a:r>
              <a:rPr lang="en-US" sz="2000" dirty="0"/>
              <a:t>/Scatterplot) and different health/Growth Measures.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418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40DB-C539-4F79-9CD3-5D25CE2F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Approach Continued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15385-C409-441E-9841-03439782D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Apply the Hieratical Clustering on the PCA Created dataset and assign the Cluster Label to each Country Data.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Merge the dataset with the original Country Dataset to analyze the Clusters with respect to  Health and Growth Factors.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Create 2 columns : </a:t>
            </a:r>
            <a:r>
              <a:rPr lang="en-US" sz="2000" dirty="0" err="1"/>
              <a:t>Child_Mort</a:t>
            </a:r>
            <a:r>
              <a:rPr lang="en-US" sz="2000" dirty="0"/>
              <a:t> % with respect to GDPP and Health % </a:t>
            </a:r>
            <a:r>
              <a:rPr lang="en-US" sz="2000" dirty="0" err="1"/>
              <a:t>wrt</a:t>
            </a:r>
            <a:r>
              <a:rPr lang="en-US" sz="2000" dirty="0"/>
              <a:t> GDPP.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Report Countries which have Low GDPP/Health Ratio Or </a:t>
            </a:r>
            <a:r>
              <a:rPr lang="en-US" sz="2000" dirty="0" err="1"/>
              <a:t>ChildMorPercent</a:t>
            </a:r>
            <a:r>
              <a:rPr lang="en-US" sz="2000" dirty="0"/>
              <a:t>% </a:t>
            </a:r>
            <a:r>
              <a:rPr lang="en-US" sz="2000" dirty="0" err="1"/>
              <a:t>wrt</a:t>
            </a:r>
            <a:r>
              <a:rPr lang="en-US" sz="2000" dirty="0"/>
              <a:t> GDPP for the NGO to take necessary funding decisions.</a:t>
            </a:r>
          </a:p>
        </p:txBody>
      </p:sp>
    </p:spTree>
    <p:extLst>
      <p:ext uri="{BB962C8B-B14F-4D97-AF65-F5344CB8AC3E}">
        <p14:creationId xmlns:p14="http://schemas.microsoft.com/office/powerpoint/2010/main" val="104593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18BE-F220-483F-979D-4C282038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the results of Principal Component Analysis and Clustering briefly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A8EA4-7CAD-469C-A3FC-1F891D16A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When applied PCA on 165 </a:t>
            </a:r>
            <a:r>
              <a:rPr lang="en-US" sz="1600" dirty="0" err="1"/>
              <a:t>contries</a:t>
            </a:r>
            <a:r>
              <a:rPr lang="en-US" sz="1600" dirty="0"/>
              <a:t> and 9 health factors. 9 principle components got generated specifying the % of data explained by each component.</a:t>
            </a:r>
          </a:p>
          <a:p>
            <a:r>
              <a:rPr lang="en-US" sz="1600" dirty="0" err="1"/>
              <a:t>explained_variance_ratio</a:t>
            </a:r>
            <a:r>
              <a:rPr lang="en-US" sz="1600" dirty="0"/>
              <a:t>_ gives importance of components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From the above result it is shown that more than 82% of variance is explained by 5 components. Hence applied PCA with 5 components.</a:t>
            </a:r>
          </a:p>
          <a:p>
            <a:r>
              <a:rPr lang="en-US" sz="1600" dirty="0"/>
              <a:t>After </a:t>
            </a:r>
            <a:r>
              <a:rPr lang="en-US" sz="1600" dirty="0" err="1"/>
              <a:t>PCA.Fit_transform</a:t>
            </a:r>
            <a:r>
              <a:rPr lang="en-US" sz="1600" dirty="0"/>
              <a:t> the PCA dataset got created with 5 PC components which</a:t>
            </a:r>
            <a:br>
              <a:rPr lang="en-US" sz="1600" dirty="0"/>
            </a:br>
            <a:r>
              <a:rPr lang="en-US" sz="1600" dirty="0"/>
              <a:t>are not correlated with each other and are used to apply the clustering.</a:t>
            </a:r>
          </a:p>
          <a:p>
            <a:r>
              <a:rPr lang="en-US" sz="1600" dirty="0"/>
              <a:t>This </a:t>
            </a:r>
            <a:r>
              <a:rPr lang="en-US" sz="1600" dirty="0" err="1"/>
              <a:t>data_frame</a:t>
            </a:r>
            <a:r>
              <a:rPr lang="en-US" sz="1600" dirty="0"/>
              <a:t> is then applied to </a:t>
            </a:r>
            <a:r>
              <a:rPr lang="en-US" sz="1600" dirty="0" err="1"/>
              <a:t>Kmeans</a:t>
            </a:r>
            <a:r>
              <a:rPr lang="en-US" sz="1600" dirty="0"/>
              <a:t> clustering and Hierarchal clustering to</a:t>
            </a:r>
            <a:br>
              <a:rPr lang="en-US" sz="1600" dirty="0"/>
            </a:br>
            <a:r>
              <a:rPr lang="en-US" sz="1600" dirty="0"/>
              <a:t>group the data based on the linear combination of these 5 PC components.</a:t>
            </a:r>
          </a:p>
          <a:p>
            <a:r>
              <a:rPr lang="en-US" sz="1600" dirty="0" err="1"/>
              <a:t>Kmeans</a:t>
            </a:r>
            <a:r>
              <a:rPr lang="en-US" sz="1600" dirty="0"/>
              <a:t> and Hieratical Clustering assigned the Clustering IDs which based on PC </a:t>
            </a:r>
            <a:br>
              <a:rPr lang="en-US" sz="1600" dirty="0"/>
            </a:br>
            <a:r>
              <a:rPr lang="en-US" sz="1600" dirty="0"/>
              <a:t>components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3CD84-4A13-49A4-B6B2-85B4C0231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727" y="2084111"/>
            <a:ext cx="5370443" cy="1126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836582-BCC8-45B4-B75E-E5B4ABB3F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70" y="2736677"/>
            <a:ext cx="4369597" cy="576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8AAB38-59EA-4D4A-9BB2-F840A1C9A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381" y="3751194"/>
            <a:ext cx="3031826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1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A289-38E9-46DF-85C9-3AE7CAD5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6804"/>
          </a:xfrm>
        </p:spPr>
        <p:txBody>
          <a:bodyPr>
            <a:noAutofit/>
          </a:bodyPr>
          <a:lstStyle/>
          <a:p>
            <a:r>
              <a:rPr lang="en-US" sz="3200" b="1" dirty="0"/>
              <a:t>Include visualizations and summarize the most important results in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03D28-D2F2-4204-9044-5913756B3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30"/>
            <a:ext cx="10515600" cy="4950944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As CEO of the HELP International NGO needs to decide how to use $ 10 million money strategically and effectively. </a:t>
            </a:r>
          </a:p>
          <a:p>
            <a:r>
              <a:rPr lang="en-US" sz="1800" dirty="0"/>
              <a:t>There are 167 Countries out of which NGO Needs to know the Countries which are Not doing well in terms of Health and Growth (GDPP) also which has high </a:t>
            </a:r>
            <a:r>
              <a:rPr lang="en-US" sz="1800" dirty="0" err="1"/>
              <a:t>Child_Mort</a:t>
            </a:r>
            <a:r>
              <a:rPr lang="en-US" sz="1800" dirty="0"/>
              <a:t> rate so that the NGO can fund these countries which are in the dearest need of aid and help.</a:t>
            </a:r>
          </a:p>
          <a:p>
            <a:r>
              <a:rPr lang="en-US" sz="1800" dirty="0"/>
              <a:t>The first step included loading the countries and analyzing missing values, outliers , data format </a:t>
            </a:r>
          </a:p>
          <a:p>
            <a:pPr lvl="1"/>
            <a:r>
              <a:rPr lang="en-US" sz="1800" dirty="0"/>
              <a:t>There are 9 Columns and 167 countries rows in the countries.csv</a:t>
            </a:r>
          </a:p>
          <a:p>
            <a:pPr lvl="1"/>
            <a:r>
              <a:rPr lang="en-US" sz="1800" dirty="0"/>
              <a:t>There is no missing values identified </a:t>
            </a:r>
          </a:p>
          <a:p>
            <a:pPr lvl="1"/>
            <a:r>
              <a:rPr lang="en-US" sz="1800" dirty="0"/>
              <a:t>exports , imports and health is in % of GDPP hence needs to be converted to numbers.</a:t>
            </a:r>
          </a:p>
          <a:p>
            <a:pPr lvl="1"/>
            <a:r>
              <a:rPr lang="en-US" sz="1800" dirty="0"/>
              <a:t>Salary , inflation and GDPP has outliers hence caped them.</a:t>
            </a:r>
          </a:p>
          <a:p>
            <a:r>
              <a:rPr lang="en-US" sz="1800" dirty="0"/>
              <a:t>Once data is clean, the next step is to apply PCA. :</a:t>
            </a:r>
          </a:p>
          <a:p>
            <a:pPr lvl="1"/>
            <a:r>
              <a:rPr lang="en-US" sz="1800" dirty="0"/>
              <a:t>Scaled the Data to normalize via </a:t>
            </a:r>
            <a:r>
              <a:rPr lang="en-US" sz="1800" dirty="0" err="1"/>
              <a:t>StandardScaler</a:t>
            </a:r>
            <a:r>
              <a:rPr lang="en-US" sz="1800" dirty="0"/>
              <a:t>().</a:t>
            </a:r>
            <a:r>
              <a:rPr lang="en-US" sz="1800" dirty="0" err="1"/>
              <a:t>fit_transform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identified PCA Components  for 9 </a:t>
            </a:r>
            <a:r>
              <a:rPr lang="en-US" sz="1800" dirty="0" err="1"/>
              <a:t>colums</a:t>
            </a:r>
            <a:r>
              <a:rPr lang="en-US" sz="1800" dirty="0"/>
              <a:t> and their importance by </a:t>
            </a:r>
            <a:r>
              <a:rPr lang="en-US" sz="1800" dirty="0" err="1"/>
              <a:t>explained_variance_ratio</a:t>
            </a:r>
            <a:r>
              <a:rPr lang="en-US" sz="1800" dirty="0"/>
              <a:t>_.</a:t>
            </a:r>
          </a:p>
          <a:p>
            <a:pPr lvl="1"/>
            <a:r>
              <a:rPr lang="en-US" sz="1800" dirty="0"/>
              <a:t>After drawing cumulative </a:t>
            </a:r>
            <a:r>
              <a:rPr lang="en-US" sz="1800" dirty="0" err="1"/>
              <a:t>barchart</a:t>
            </a:r>
            <a:r>
              <a:rPr lang="en-US" sz="1800" dirty="0"/>
              <a:t>, identified that 95% of data is been explained by 5 components</a:t>
            </a:r>
          </a:p>
          <a:p>
            <a:pPr marL="457200" lvl="1" indent="0">
              <a:buNone/>
            </a:pPr>
            <a:r>
              <a:rPr lang="en-US" sz="1800" dirty="0"/>
              <a:t>	PC1 ,PC2 , PC3, PC4 , PC5</a:t>
            </a:r>
          </a:p>
          <a:p>
            <a:pPr lvl="1"/>
            <a:r>
              <a:rPr lang="en-US" sz="1800" dirty="0"/>
              <a:t>Created the </a:t>
            </a:r>
            <a:r>
              <a:rPr lang="en-US" sz="1800" dirty="0" err="1"/>
              <a:t>dataframe</a:t>
            </a:r>
            <a:r>
              <a:rPr lang="en-US" sz="1800" dirty="0"/>
              <a:t> and merged the countries to these PC components for further Clustering. </a:t>
            </a:r>
            <a:br>
              <a:rPr lang="en-US" sz="1800" dirty="0"/>
            </a:br>
            <a:r>
              <a:rPr lang="en-US" sz="1800" dirty="0" err="1"/>
              <a:t>df_Cont_model</a:t>
            </a:r>
            <a:endParaRPr lang="en-US" sz="1800" dirty="0"/>
          </a:p>
          <a:p>
            <a:pPr lvl="1"/>
            <a:r>
              <a:rPr lang="en-US" sz="1800" dirty="0"/>
              <a:t>Caped the outliers present for PC1 , PC2 ,PC3 , PC5</a:t>
            </a: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2EF68-1DE2-4280-8B98-784E67F7D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0" y="4356847"/>
            <a:ext cx="2929218" cy="195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2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A289-38E9-46DF-85C9-3AE7CAD5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Include visualizations and summarize the most important results in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03D28-D2F2-4204-9044-5913756B3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Applied Hopkins Algo and identified the dataset created is good for Clustering with the score : </a:t>
            </a:r>
            <a:r>
              <a:rPr lang="en-US" sz="1800" b="1" dirty="0">
                <a:highlight>
                  <a:srgbClr val="FFFF00"/>
                </a:highlight>
              </a:rPr>
              <a:t>82.5%</a:t>
            </a:r>
          </a:p>
          <a:p>
            <a:r>
              <a:rPr lang="en-US" sz="1800" dirty="0"/>
              <a:t>Identified Silhouette score for Optimal value of K.  Took K=4</a:t>
            </a:r>
          </a:p>
          <a:p>
            <a:r>
              <a:rPr lang="en-US" sz="1800" dirty="0"/>
              <a:t>After applying the </a:t>
            </a:r>
            <a:r>
              <a:rPr lang="en-US" sz="1800" b="1" u="sng" dirty="0" err="1"/>
              <a:t>Kmeans</a:t>
            </a:r>
            <a:r>
              <a:rPr lang="en-US" sz="1800" dirty="0"/>
              <a:t> Algo countries got grouped in 4 </a:t>
            </a:r>
            <a:br>
              <a:rPr lang="en-US" sz="1800" dirty="0"/>
            </a:br>
            <a:r>
              <a:rPr lang="en-US" sz="1800" dirty="0"/>
              <a:t>clusters. </a:t>
            </a:r>
            <a:br>
              <a:rPr lang="en-US" sz="1800" dirty="0"/>
            </a:br>
            <a:endParaRPr lang="en-US" sz="1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06961-D928-48D7-98D7-007A5F2BF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033" y="1771581"/>
            <a:ext cx="3880646" cy="8622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7BE00A-6590-4C25-B3CE-B736F6857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30" y="2761780"/>
            <a:ext cx="3621744" cy="1683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AFA231-1712-473A-A15B-34FA535CD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944" y="2811216"/>
            <a:ext cx="3139955" cy="1585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9CE3FE-E247-4BB8-8920-3DCEC04D6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293878"/>
            <a:ext cx="11734800" cy="228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5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55A0-C4FC-4EEB-9F1B-47F28D6F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Include visualizations and summarize the most important results in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445F4-C1C9-4389-9894-BE3DBE116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303"/>
            <a:ext cx="10515600" cy="5104571"/>
          </a:xfrm>
        </p:spPr>
        <p:txBody>
          <a:bodyPr/>
          <a:lstStyle/>
          <a:p>
            <a:r>
              <a:rPr lang="en-US" sz="1800" dirty="0"/>
              <a:t>From the Boxplot it is understood that :</a:t>
            </a:r>
          </a:p>
          <a:p>
            <a:pPr lvl="1"/>
            <a:r>
              <a:rPr lang="en-US" sz="1600" dirty="0"/>
              <a:t>Cluster 2 (37 Countries) is having low GDPP , Health spend and high Child Mort. Hence the countries associated with them are very much in need.</a:t>
            </a:r>
          </a:p>
          <a:p>
            <a:pPr lvl="1"/>
            <a:r>
              <a:rPr lang="en-US" sz="1600" dirty="0" err="1"/>
              <a:t>Contries</a:t>
            </a:r>
            <a:r>
              <a:rPr lang="en-US" sz="1600" dirty="0"/>
              <a:t> in Cluster 0 (Count - 15) have high </a:t>
            </a:r>
            <a:r>
              <a:rPr lang="en-US" sz="1600" dirty="0" err="1"/>
              <a:t>GDPP,health</a:t>
            </a:r>
            <a:r>
              <a:rPr lang="en-US" sz="1600" dirty="0"/>
              <a:t> and Low Child</a:t>
            </a:r>
            <a:br>
              <a:rPr lang="en-US" sz="1600" dirty="0"/>
            </a:br>
            <a:r>
              <a:rPr lang="en-US" sz="1600" dirty="0"/>
              <a:t>Mort hence don’t need any help.</a:t>
            </a:r>
          </a:p>
          <a:p>
            <a:pPr lvl="1"/>
            <a:r>
              <a:rPr lang="en-US" sz="1600" dirty="0" err="1"/>
              <a:t>Contries</a:t>
            </a:r>
            <a:r>
              <a:rPr lang="en-US" sz="1600" dirty="0"/>
              <a:t> in cluster 3 has low GDPP , health and high child</a:t>
            </a:r>
            <a:br>
              <a:rPr lang="en-US" sz="1600" dirty="0"/>
            </a:br>
            <a:r>
              <a:rPr lang="en-US" sz="1600" dirty="0"/>
              <a:t>Mort after Cluster 2. hence can be considered as per the budget</a:t>
            </a:r>
          </a:p>
          <a:p>
            <a:pPr lvl="1"/>
            <a:r>
              <a:rPr lang="en-US" sz="1400" dirty="0"/>
              <a:t>Calculating the %health and </a:t>
            </a:r>
            <a:r>
              <a:rPr lang="en-US" sz="1400" dirty="0" err="1"/>
              <a:t>Child_mort</a:t>
            </a:r>
            <a:r>
              <a:rPr lang="en-US" sz="1400" dirty="0"/>
              <a:t>% Over GDPP and listing the countries having high low health% and high </a:t>
            </a:r>
            <a:r>
              <a:rPr lang="en-US" sz="1400" dirty="0" err="1"/>
              <a:t>child_mort</a:t>
            </a:r>
            <a:r>
              <a:rPr lang="en-US" sz="1400" dirty="0"/>
              <a:t>% lists Top </a:t>
            </a:r>
            <a:r>
              <a:rPr lang="en-US" sz="1400" dirty="0" err="1"/>
              <a:t>contries</a:t>
            </a:r>
            <a:r>
              <a:rPr lang="en-US" sz="1400" dirty="0"/>
              <a:t> in need and should be focused by NGO</a:t>
            </a:r>
          </a:p>
          <a:p>
            <a:pPr lvl="2"/>
            <a:r>
              <a:rPr lang="en-US" sz="1000" dirty="0"/>
              <a:t>dat5['</a:t>
            </a:r>
            <a:r>
              <a:rPr lang="en-US" sz="1000" dirty="0" err="1"/>
              <a:t>healthPercent</a:t>
            </a:r>
            <a:r>
              <a:rPr lang="en-US" sz="1000" dirty="0"/>
              <a:t>']=dat5['health']*100/dat5['</a:t>
            </a:r>
            <a:r>
              <a:rPr lang="en-US" sz="1000" dirty="0" err="1"/>
              <a:t>gdpp</a:t>
            </a:r>
            <a:r>
              <a:rPr lang="en-US" sz="1000" dirty="0"/>
              <a:t>’]</a:t>
            </a:r>
          </a:p>
          <a:p>
            <a:pPr lvl="2"/>
            <a:r>
              <a:rPr lang="en-US" sz="1000" dirty="0"/>
              <a:t>dat5['</a:t>
            </a:r>
            <a:r>
              <a:rPr lang="en-US" sz="1000" dirty="0" err="1"/>
              <a:t>ChildMorPercent</a:t>
            </a:r>
            <a:r>
              <a:rPr lang="en-US" sz="1000" dirty="0"/>
              <a:t>']=dat5['</a:t>
            </a:r>
            <a:r>
              <a:rPr lang="en-US" sz="1000" dirty="0" err="1"/>
              <a:t>child_mort</a:t>
            </a:r>
            <a:r>
              <a:rPr lang="en-US" sz="1000" dirty="0"/>
              <a:t>']*100/dat5['</a:t>
            </a:r>
            <a:r>
              <a:rPr lang="en-US" sz="1000" dirty="0" err="1"/>
              <a:t>gdpp</a:t>
            </a:r>
            <a:r>
              <a:rPr lang="en-US" sz="1000" dirty="0"/>
              <a:t>']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C5466-1CF7-461D-AF3B-14920A2D4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769" y="2038764"/>
            <a:ext cx="2336559" cy="1121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DB723E-3E8F-4869-8CB9-F0A1C6002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13" y="4184374"/>
            <a:ext cx="8348870" cy="25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2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A289-38E9-46DF-85C9-3AE7CAD5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25" y="-39862"/>
            <a:ext cx="10515600" cy="1325563"/>
          </a:xfrm>
        </p:spPr>
        <p:txBody>
          <a:bodyPr/>
          <a:lstStyle/>
          <a:p>
            <a:r>
              <a:rPr lang="en-US" sz="3200" b="1" dirty="0"/>
              <a:t>Include visualizations and summarize the most important results in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03D28-D2F2-4204-9044-5913756B3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825" y="990208"/>
            <a:ext cx="10515600" cy="5659069"/>
          </a:xfrm>
        </p:spPr>
        <p:txBody>
          <a:bodyPr>
            <a:normAutofit/>
          </a:bodyPr>
          <a:lstStyle/>
          <a:p>
            <a:r>
              <a:rPr lang="en-US" sz="1800" dirty="0"/>
              <a:t>After Applying </a:t>
            </a:r>
            <a:r>
              <a:rPr lang="en-US" sz="1800" dirty="0" err="1"/>
              <a:t>Kmeans</a:t>
            </a:r>
            <a:r>
              <a:rPr lang="en-US" sz="1800" dirty="0"/>
              <a:t> clustering, applied </a:t>
            </a:r>
            <a:r>
              <a:rPr lang="en-US" sz="1800" b="1" u="sng" dirty="0"/>
              <a:t>Hierarchal Clustering algorithm </a:t>
            </a:r>
            <a:r>
              <a:rPr lang="en-US" sz="1800" dirty="0"/>
              <a:t>to regroup the data and analyze the countries growth and health factors.</a:t>
            </a:r>
          </a:p>
          <a:p>
            <a:r>
              <a:rPr lang="en-US" sz="1800" dirty="0"/>
              <a:t>On the PCA applied dataset, performed the linkage and created the dendrogram to identify the ideal clusters. Cutting the graph at 75% gives 4 clusters.</a:t>
            </a:r>
          </a:p>
          <a:p>
            <a:r>
              <a:rPr lang="en-US" sz="1800" dirty="0"/>
              <a:t>Applied </a:t>
            </a:r>
            <a:r>
              <a:rPr lang="en-US" sz="1800" dirty="0" err="1"/>
              <a:t>cut_tree</a:t>
            </a:r>
            <a:r>
              <a:rPr lang="en-US" sz="1800" dirty="0"/>
              <a:t> function and reshaped the </a:t>
            </a:r>
            <a:r>
              <a:rPr lang="en-US" sz="1800" dirty="0" err="1"/>
              <a:t>dataframe</a:t>
            </a:r>
            <a:r>
              <a:rPr lang="en-US" sz="1800" dirty="0"/>
              <a:t> to map </a:t>
            </a:r>
            <a:br>
              <a:rPr lang="en-US" sz="1800" dirty="0"/>
            </a:br>
            <a:r>
              <a:rPr lang="en-US" sz="1800" dirty="0"/>
              <a:t>the labels with countries. Created the box plot to visualize the</a:t>
            </a:r>
            <a:br>
              <a:rPr lang="en-US" sz="1800" dirty="0"/>
            </a:br>
            <a:r>
              <a:rPr lang="en-US" sz="1800" dirty="0" err="1"/>
              <a:t>the</a:t>
            </a:r>
            <a:r>
              <a:rPr lang="en-US" sz="1800" dirty="0"/>
              <a:t> clusters 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From the above box plot it is clear that cluster 0 and 2 has high </a:t>
            </a:r>
            <a:r>
              <a:rPr lang="en-US" sz="1800" dirty="0" err="1"/>
              <a:t>child_Mort</a:t>
            </a:r>
            <a:r>
              <a:rPr lang="en-US" sz="1800" dirty="0"/>
              <a:t> and Low GDPP/Health numbers.</a:t>
            </a:r>
            <a:br>
              <a:rPr lang="en-US" sz="1800" dirty="0"/>
            </a:br>
            <a:r>
              <a:rPr lang="en-US" sz="1800" dirty="0"/>
              <a:t>Hence countries in these clusters are in need of </a:t>
            </a:r>
            <a:br>
              <a:rPr lang="en-US" sz="2000" dirty="0"/>
            </a:br>
            <a:r>
              <a:rPr lang="en-US" sz="20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75240C-9407-45BA-8D11-D404A6C02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289" y="1980099"/>
            <a:ext cx="3358390" cy="2163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767D67-33FE-45A5-AC95-CDA680C50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69" y="3057077"/>
            <a:ext cx="6735020" cy="25152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E53F8C-B669-4BC2-9252-D16089568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2733" y="4123456"/>
            <a:ext cx="3800475" cy="144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4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1245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Clustering and PCA</vt:lpstr>
      <vt:lpstr>Business Objective</vt:lpstr>
      <vt:lpstr>Analysis Approach</vt:lpstr>
      <vt:lpstr>Analysis Approach Continued …</vt:lpstr>
      <vt:lpstr>Explain the results of Principal Component Analysis and Clustering briefly</vt:lpstr>
      <vt:lpstr>Include visualizations and summarize the most important results in the presentation</vt:lpstr>
      <vt:lpstr>Include visualizations and summarize the most important results in the presentation</vt:lpstr>
      <vt:lpstr>Include visualizations and summarize the most important results in the presentation</vt:lpstr>
      <vt:lpstr>Include visualizations and summarize the most important results in the presentation</vt:lpstr>
      <vt:lpstr>Include visualizations and summarize the most important results in the presentation</vt:lpstr>
      <vt:lpstr>final list of countries which need Aid:</vt:lpstr>
      <vt:lpstr>Final list of countries which need Aid: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 Sharma</dc:creator>
  <cp:lastModifiedBy>Sonia Sharma</cp:lastModifiedBy>
  <cp:revision>99</cp:revision>
  <dcterms:created xsi:type="dcterms:W3CDTF">2019-12-29T16:36:49Z</dcterms:created>
  <dcterms:modified xsi:type="dcterms:W3CDTF">2021-03-25T16:12:30Z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sonsh@microsoft.com</vt:lpwstr>
  </property>
  <property fmtid="{D5CDD505-2E9C-101B-9397-08002B2CF9AE}" pid="5" name="MSIP_Label_f42aa342-8706-4288-bd11-ebb85995028c_SetDate">
    <vt:lpwstr>2019-12-29T16:37:08.8558626Z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fb027f34-25eb-4a0c-8e55-85cf33078a0f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