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62" r:id="rId2"/>
    <p:sldId id="263" r:id="rId3"/>
    <p:sldId id="271" r:id="rId4"/>
    <p:sldId id="272" r:id="rId5"/>
    <p:sldId id="273" r:id="rId6"/>
    <p:sldId id="274" r:id="rId7"/>
    <p:sldId id="264" r:id="rId8"/>
    <p:sldId id="276" r:id="rId9"/>
    <p:sldId id="278" r:id="rId10"/>
    <p:sldId id="277" r:id="rId11"/>
    <p:sldId id="279" r:id="rId12"/>
    <p:sldId id="265" r:id="rId13"/>
    <p:sldId id="269" r:id="rId14"/>
    <p:sldId id="270" r:id="rId15"/>
    <p:sldId id="28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84" d="100"/>
          <a:sy n="84" d="100"/>
        </p:scale>
        <p:origin x="13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3/25/2021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3/25/2021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3/25/2021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3/25/2021</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3/25/2021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3/25/2021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3/25/2021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3/25/2021</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3/25/2021</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3/25/2021</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2DC28D8-E532-4026-A346-6009B4A00C59}"/>
              </a:ext>
            </a:extLst>
          </p:cNvPr>
          <p:cNvSpPr/>
          <p:nvPr/>
        </p:nvSpPr>
        <p:spPr>
          <a:xfrm>
            <a:off x="5102875" y="3244334"/>
            <a:ext cx="1986249" cy="369332"/>
          </a:xfrm>
          <a:prstGeom prst="rect">
            <a:avLst/>
          </a:prstGeom>
        </p:spPr>
        <p:txBody>
          <a:bodyPr wrap="none">
            <a:spAutoFit/>
          </a:bodyPr>
          <a:lstStyle/>
          <a:p>
            <a:r>
              <a:rPr lang="en-US" b="1" i="0" u="none" strike="noStrike" dirty="0">
                <a:effectLst/>
                <a:latin typeface="Merriweather"/>
              </a:rPr>
              <a:t>Assignment: Part II</a:t>
            </a:r>
            <a:endParaRPr lang="en-US" dirty="0"/>
          </a:p>
        </p:txBody>
      </p:sp>
    </p:spTree>
    <p:extLst>
      <p:ext uri="{BB962C8B-B14F-4D97-AF65-F5344CB8AC3E}">
        <p14:creationId xmlns:p14="http://schemas.microsoft.com/office/powerpoint/2010/main" val="1501555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B4C6F-9BBF-4F59-ABA2-210C3F7D6C58}"/>
              </a:ext>
            </a:extLst>
          </p:cNvPr>
          <p:cNvSpPr>
            <a:spLocks noGrp="1"/>
          </p:cNvSpPr>
          <p:nvPr>
            <p:ph type="title"/>
          </p:nvPr>
        </p:nvSpPr>
        <p:spPr/>
        <p:txBody>
          <a:bodyPr/>
          <a:lstStyle/>
          <a:p>
            <a:r>
              <a:rPr lang="en-US" b="1" dirty="0"/>
              <a:t>Question 2: Clustering</a:t>
            </a:r>
            <a:endParaRPr lang="en-US" dirty="0"/>
          </a:p>
        </p:txBody>
      </p:sp>
      <p:sp>
        <p:nvSpPr>
          <p:cNvPr id="3" name="Content Placeholder 2">
            <a:extLst>
              <a:ext uri="{FF2B5EF4-FFF2-40B4-BE49-F238E27FC236}">
                <a16:creationId xmlns:a16="http://schemas.microsoft.com/office/drawing/2014/main" id="{A57BF694-A9D1-4581-9FDD-65E7CDC3BFC7}"/>
              </a:ext>
            </a:extLst>
          </p:cNvPr>
          <p:cNvSpPr>
            <a:spLocks noGrp="1"/>
          </p:cNvSpPr>
          <p:nvPr>
            <p:ph idx="1"/>
          </p:nvPr>
        </p:nvSpPr>
        <p:spPr/>
        <p:txBody>
          <a:bodyPr>
            <a:normAutofit fontScale="92500" lnSpcReduction="20000"/>
          </a:bodyPr>
          <a:lstStyle/>
          <a:p>
            <a:pPr marL="0" indent="0">
              <a:buNone/>
            </a:pPr>
            <a:r>
              <a:rPr lang="en-US" dirty="0"/>
              <a:t>      d) Explain the necessity for scaling/</a:t>
            </a:r>
            <a:r>
              <a:rPr lang="en-US" dirty="0" err="1"/>
              <a:t>standardisation</a:t>
            </a:r>
            <a:r>
              <a:rPr lang="en-US" dirty="0"/>
              <a:t> before performing Clustering.</a:t>
            </a:r>
          </a:p>
          <a:p>
            <a:pPr marL="0" indent="0">
              <a:buNone/>
            </a:pPr>
            <a:r>
              <a:rPr lang="en-US" sz="2000" b="1" u="sng" dirty="0"/>
              <a:t>Answer:</a:t>
            </a:r>
          </a:p>
          <a:p>
            <a:pPr marL="0" indent="0">
              <a:buNone/>
            </a:pPr>
            <a:r>
              <a:rPr lang="en-US" sz="2000" dirty="0"/>
              <a:t>Standardizing data is recommended because otherwise the range of values in each feature will act as a weight when determining how to cluster data, which is typically undesired.</a:t>
            </a:r>
          </a:p>
          <a:p>
            <a:pPr marL="0" indent="0">
              <a:buNone/>
            </a:pPr>
            <a:r>
              <a:rPr lang="en-US" sz="2000" dirty="0"/>
              <a:t>	So If the variables are of incomparable units then they should be standardized by scaling. K-clustering is 'isotropic' in all directions, meaning that the clusters tend to be more or less round. By not scaling, we may put weight on certain variables</a:t>
            </a:r>
          </a:p>
          <a:p>
            <a:pPr marL="0" indent="0">
              <a:buNone/>
            </a:pPr>
            <a:r>
              <a:rPr lang="en-US" sz="2000" dirty="0"/>
              <a:t>      </a:t>
            </a:r>
          </a:p>
        </p:txBody>
      </p:sp>
    </p:spTree>
    <p:extLst>
      <p:ext uri="{BB962C8B-B14F-4D97-AF65-F5344CB8AC3E}">
        <p14:creationId xmlns:p14="http://schemas.microsoft.com/office/powerpoint/2010/main" val="2207340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B4C6F-9BBF-4F59-ABA2-210C3F7D6C58}"/>
              </a:ext>
            </a:extLst>
          </p:cNvPr>
          <p:cNvSpPr>
            <a:spLocks noGrp="1"/>
          </p:cNvSpPr>
          <p:nvPr>
            <p:ph type="title"/>
          </p:nvPr>
        </p:nvSpPr>
        <p:spPr/>
        <p:txBody>
          <a:bodyPr/>
          <a:lstStyle/>
          <a:p>
            <a:r>
              <a:rPr lang="en-US" b="1" dirty="0"/>
              <a:t>Question 2: Clustering</a:t>
            </a:r>
            <a:endParaRPr lang="en-US" dirty="0"/>
          </a:p>
        </p:txBody>
      </p:sp>
      <p:sp>
        <p:nvSpPr>
          <p:cNvPr id="3" name="Content Placeholder 2">
            <a:extLst>
              <a:ext uri="{FF2B5EF4-FFF2-40B4-BE49-F238E27FC236}">
                <a16:creationId xmlns:a16="http://schemas.microsoft.com/office/drawing/2014/main" id="{A57BF694-A9D1-4581-9FDD-65E7CDC3BFC7}"/>
              </a:ext>
            </a:extLst>
          </p:cNvPr>
          <p:cNvSpPr>
            <a:spLocks noGrp="1"/>
          </p:cNvSpPr>
          <p:nvPr>
            <p:ph idx="1"/>
          </p:nvPr>
        </p:nvSpPr>
        <p:spPr/>
        <p:txBody>
          <a:bodyPr>
            <a:normAutofit fontScale="70000" lnSpcReduction="20000"/>
          </a:bodyPr>
          <a:lstStyle/>
          <a:p>
            <a:pPr marL="0" indent="0">
              <a:buNone/>
            </a:pPr>
            <a:r>
              <a:rPr lang="en-US" dirty="0"/>
              <a:t>      e) Explain the different linkages used in Hierarchical Clustering.</a:t>
            </a:r>
          </a:p>
          <a:p>
            <a:pPr marL="0" indent="0">
              <a:buNone/>
            </a:pPr>
            <a:r>
              <a:rPr lang="en-US" b="1" u="sng" dirty="0"/>
              <a:t>Single-Link, Complete-Link &amp; Average-Link Clustering</a:t>
            </a:r>
          </a:p>
          <a:p>
            <a:pPr marL="0" indent="0">
              <a:buNone/>
            </a:pPr>
            <a:endParaRPr lang="en-US" dirty="0"/>
          </a:p>
          <a:p>
            <a:pPr marL="0" indent="0">
              <a:buNone/>
            </a:pPr>
            <a:r>
              <a:rPr lang="en-US" dirty="0"/>
              <a:t>Hierarchical clustering treats each data point as a singleton cluster, and then successively merges clusters until all points have been merged into a single remaining cluster. A hierarchical clustering is often represented as a dendrogram . </a:t>
            </a:r>
          </a:p>
          <a:p>
            <a:r>
              <a:rPr lang="en-US" dirty="0"/>
              <a:t>In complete-link (or complete linkage) hierarchical clustering, we merge in each step the two clusters whose merger has the smallest diameter (or: the two clusters with the smallest maximum pairwise distance). </a:t>
            </a:r>
          </a:p>
          <a:p>
            <a:r>
              <a:rPr lang="en-US" dirty="0"/>
              <a:t>In single-link (or single linkage) hierarchical clustering, we merge in each step the two clusters whose two closest members have the smallest distance (or: the two clusters with the smallest minimum pairwise distance). </a:t>
            </a:r>
          </a:p>
          <a:p>
            <a:r>
              <a:rPr lang="en-US" dirty="0"/>
              <a:t>Average-Link Clustering is a compromise between the sensitivity of complete-link clustering to outliers and the tendency of single-link clustering to form long chains that do not correspond to the intuitive notion of clusters as compact, spherical objects</a:t>
            </a:r>
          </a:p>
        </p:txBody>
      </p:sp>
    </p:spTree>
    <p:extLst>
      <p:ext uri="{BB962C8B-B14F-4D97-AF65-F5344CB8AC3E}">
        <p14:creationId xmlns:p14="http://schemas.microsoft.com/office/powerpoint/2010/main" val="35478012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8264C-E3B5-49E0-AB0A-9EB296EF7550}"/>
              </a:ext>
            </a:extLst>
          </p:cNvPr>
          <p:cNvSpPr>
            <a:spLocks noGrp="1"/>
          </p:cNvSpPr>
          <p:nvPr>
            <p:ph type="title"/>
          </p:nvPr>
        </p:nvSpPr>
        <p:spPr/>
        <p:txBody>
          <a:bodyPr/>
          <a:lstStyle/>
          <a:p>
            <a:r>
              <a:rPr lang="fr-FR" b="1" dirty="0"/>
              <a:t>Question 3: Principal Component Analysés</a:t>
            </a:r>
            <a:endParaRPr lang="en-US" dirty="0"/>
          </a:p>
        </p:txBody>
      </p:sp>
      <p:sp>
        <p:nvSpPr>
          <p:cNvPr id="3" name="Content Placeholder 2">
            <a:extLst>
              <a:ext uri="{FF2B5EF4-FFF2-40B4-BE49-F238E27FC236}">
                <a16:creationId xmlns:a16="http://schemas.microsoft.com/office/drawing/2014/main" id="{BA22C467-68DA-478E-A6DD-29A8D447E51E}"/>
              </a:ext>
            </a:extLst>
          </p:cNvPr>
          <p:cNvSpPr>
            <a:spLocks noGrp="1"/>
          </p:cNvSpPr>
          <p:nvPr>
            <p:ph idx="1"/>
          </p:nvPr>
        </p:nvSpPr>
        <p:spPr/>
        <p:txBody>
          <a:bodyPr>
            <a:normAutofit fontScale="55000" lnSpcReduction="20000"/>
          </a:bodyPr>
          <a:lstStyle/>
          <a:p>
            <a:pPr marL="0" indent="0">
              <a:buNone/>
            </a:pPr>
            <a:r>
              <a:rPr lang="en-US" sz="2000" dirty="0"/>
              <a:t>a) Give at least three applications of using PCA.</a:t>
            </a:r>
          </a:p>
          <a:p>
            <a:pPr marL="0" indent="0">
              <a:buNone/>
            </a:pPr>
            <a:r>
              <a:rPr lang="en-US" sz="2000" b="1" u="sng" dirty="0"/>
              <a:t>Answer</a:t>
            </a:r>
            <a:r>
              <a:rPr lang="en-US" sz="2000" dirty="0"/>
              <a:t>:</a:t>
            </a:r>
            <a:br>
              <a:rPr lang="en-US" sz="2000" dirty="0"/>
            </a:br>
            <a:r>
              <a:rPr lang="en-US" sz="2000" dirty="0"/>
              <a:t>The primary application of PCA is dimension reduction. If we have high dimensional data, PCA allows us to reduce the dimensionality of data so most of the variation that exists in data across many high dimensions is captured in fewer dimensions. PCA has many usage examples like :</a:t>
            </a:r>
          </a:p>
          <a:p>
            <a:r>
              <a:rPr lang="en-US" sz="1400" dirty="0"/>
              <a:t>A predictive model setup where there are a lot of features to eliminate</a:t>
            </a:r>
          </a:p>
          <a:p>
            <a:r>
              <a:rPr lang="en-US" sz="1400" dirty="0"/>
              <a:t>A dataset where we needed to perform EDA and Data Visualization.</a:t>
            </a:r>
          </a:p>
          <a:p>
            <a:r>
              <a:rPr lang="en-US" sz="1400" dirty="0"/>
              <a:t>Multicollinearity elimination.</a:t>
            </a:r>
          </a:p>
          <a:p>
            <a:r>
              <a:rPr lang="en-US" sz="1400" dirty="0"/>
              <a:t>Noise Reduction.</a:t>
            </a:r>
          </a:p>
          <a:p>
            <a:r>
              <a:rPr lang="en-US" sz="1400" dirty="0"/>
              <a:t>finding latent Themes </a:t>
            </a:r>
          </a:p>
          <a:p>
            <a:pPr marL="0" indent="0">
              <a:buNone/>
            </a:pPr>
            <a:r>
              <a:rPr lang="en-US" sz="1400" b="1" u="sng" dirty="0"/>
              <a:t>PCA Can be applied to :</a:t>
            </a:r>
          </a:p>
          <a:p>
            <a:pPr marL="0" indent="0">
              <a:buNone/>
            </a:pPr>
            <a:r>
              <a:rPr lang="en-US" sz="1400" dirty="0"/>
              <a:t>Disease control, especially when you research focus transcends beyond just the investigation to the causes and analysis of one type of disease</a:t>
            </a:r>
          </a:p>
          <a:p>
            <a:pPr marL="0" indent="0">
              <a:buNone/>
            </a:pPr>
            <a:r>
              <a:rPr lang="en-US" sz="1400" dirty="0"/>
              <a:t>Quantitative Finance in evaluating stock portfolio, </a:t>
            </a:r>
            <a:r>
              <a:rPr lang="en-US" sz="1200" dirty="0"/>
              <a:t>energy pricing and stock selection </a:t>
            </a:r>
            <a:r>
              <a:rPr lang="en-US" sz="1400" dirty="0"/>
              <a:t>for technical trading.</a:t>
            </a:r>
          </a:p>
          <a:p>
            <a:pPr marL="0" indent="0">
              <a:buNone/>
            </a:pPr>
            <a:r>
              <a:rPr lang="en-US" sz="1400" dirty="0"/>
              <a:t>Banking Applications to find valuable customers/defaulters</a:t>
            </a:r>
            <a:br>
              <a:rPr lang="en-US" sz="1800" dirty="0"/>
            </a:br>
            <a:r>
              <a:rPr lang="en-US" sz="1800" dirty="0"/>
              <a:t>   </a:t>
            </a:r>
          </a:p>
        </p:txBody>
      </p:sp>
    </p:spTree>
    <p:extLst>
      <p:ext uri="{BB962C8B-B14F-4D97-AF65-F5344CB8AC3E}">
        <p14:creationId xmlns:p14="http://schemas.microsoft.com/office/powerpoint/2010/main" val="3291001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8264C-E3B5-49E0-AB0A-9EB296EF7550}"/>
              </a:ext>
            </a:extLst>
          </p:cNvPr>
          <p:cNvSpPr>
            <a:spLocks noGrp="1"/>
          </p:cNvSpPr>
          <p:nvPr>
            <p:ph type="title"/>
          </p:nvPr>
        </p:nvSpPr>
        <p:spPr/>
        <p:txBody>
          <a:bodyPr/>
          <a:lstStyle/>
          <a:p>
            <a:r>
              <a:rPr lang="fr-FR" b="1" dirty="0"/>
              <a:t>Question 3: Principal Component </a:t>
            </a:r>
            <a:r>
              <a:rPr lang="fr-FR" b="1" dirty="0" err="1"/>
              <a:t>Analysis</a:t>
            </a:r>
            <a:endParaRPr lang="en-US" dirty="0"/>
          </a:p>
        </p:txBody>
      </p:sp>
      <p:sp>
        <p:nvSpPr>
          <p:cNvPr id="3" name="Content Placeholder 2">
            <a:extLst>
              <a:ext uri="{FF2B5EF4-FFF2-40B4-BE49-F238E27FC236}">
                <a16:creationId xmlns:a16="http://schemas.microsoft.com/office/drawing/2014/main" id="{BA22C467-68DA-478E-A6DD-29A8D447E51E}"/>
              </a:ext>
            </a:extLst>
          </p:cNvPr>
          <p:cNvSpPr>
            <a:spLocks noGrp="1"/>
          </p:cNvSpPr>
          <p:nvPr>
            <p:ph idx="1"/>
          </p:nvPr>
        </p:nvSpPr>
        <p:spPr/>
        <p:txBody>
          <a:bodyPr>
            <a:normAutofit fontScale="40000" lnSpcReduction="20000"/>
          </a:bodyPr>
          <a:lstStyle/>
          <a:p>
            <a:r>
              <a:rPr lang="en-US" sz="4500" dirty="0"/>
              <a:t>b) Briefly discuss the 2 important building blocks of PCA -</a:t>
            </a:r>
            <a:br>
              <a:rPr lang="en-US" sz="4500" dirty="0"/>
            </a:br>
            <a:r>
              <a:rPr lang="en-US" sz="4500" dirty="0"/>
              <a:t>    Basis transformation and variance as information.</a:t>
            </a:r>
          </a:p>
          <a:p>
            <a:r>
              <a:rPr lang="en-US" sz="2800" b="1" dirty="0"/>
              <a:t>Basis transformation :</a:t>
            </a:r>
            <a:r>
              <a:rPr lang="en-US" sz="2800" dirty="0"/>
              <a:t>The transformation is defined in such a way that the first principal component has the largest possible variance (that is, accounts for as much of the variability in the data as possible), and each succeeding component in turn has the highest variance possible under the constraint that it is orthogonal to the preceding components. </a:t>
            </a:r>
          </a:p>
          <a:p>
            <a:endParaRPr lang="en-US" sz="2800" dirty="0"/>
          </a:p>
          <a:p>
            <a:r>
              <a:rPr lang="en-US" sz="2800" b="1" dirty="0"/>
              <a:t>Variance</a:t>
            </a:r>
            <a:r>
              <a:rPr lang="en-US" sz="2800" dirty="0"/>
              <a:t> : variance is the expectation of the squared deviation of a random variable from its mean. Informally, it measures how far a set of (random) numbers are spread out from their average value. Variance has a central role in statistics, where some ideas that use it include descriptive statistics, statistical inference, hypothesis testing, goodness of fit, and Monte Carlo sampling. Variance is an important tool in the sciences, where statistical analysis of data is common. The variance is the square of the standard deviation, the second central moment of a distribution, and the covariance of the random variable with itself. </a:t>
            </a:r>
          </a:p>
          <a:p>
            <a:r>
              <a:rPr lang="en-US" sz="2800" dirty="0"/>
              <a:t>The </a:t>
            </a:r>
            <a:r>
              <a:rPr lang="en-US" sz="2800" b="1" dirty="0"/>
              <a:t>total variance</a:t>
            </a:r>
            <a:r>
              <a:rPr lang="en-US" sz="2800" dirty="0"/>
              <a:t> is the sum of variances of all individual principal components.</a:t>
            </a:r>
          </a:p>
          <a:p>
            <a:r>
              <a:rPr lang="en-US" sz="2800" dirty="0"/>
              <a:t>The fraction of </a:t>
            </a:r>
            <a:r>
              <a:rPr lang="en-US" sz="2800" b="1" dirty="0"/>
              <a:t>variance explained</a:t>
            </a:r>
            <a:r>
              <a:rPr lang="en-US" sz="2800" dirty="0"/>
              <a:t> by a principal component is the ratio between the variance of that principal component and the total variance.</a:t>
            </a:r>
          </a:p>
          <a:p>
            <a:pPr marL="0" indent="0">
              <a:buNone/>
            </a:pPr>
            <a:endParaRPr lang="en-US" dirty="0"/>
          </a:p>
        </p:txBody>
      </p:sp>
    </p:spTree>
    <p:extLst>
      <p:ext uri="{BB962C8B-B14F-4D97-AF65-F5344CB8AC3E}">
        <p14:creationId xmlns:p14="http://schemas.microsoft.com/office/powerpoint/2010/main" val="2379359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8264C-E3B5-49E0-AB0A-9EB296EF7550}"/>
              </a:ext>
            </a:extLst>
          </p:cNvPr>
          <p:cNvSpPr>
            <a:spLocks noGrp="1"/>
          </p:cNvSpPr>
          <p:nvPr>
            <p:ph type="title"/>
          </p:nvPr>
        </p:nvSpPr>
        <p:spPr/>
        <p:txBody>
          <a:bodyPr/>
          <a:lstStyle/>
          <a:p>
            <a:r>
              <a:rPr lang="fr-FR" b="1" dirty="0"/>
              <a:t>Question 3: Principal Component </a:t>
            </a:r>
            <a:r>
              <a:rPr lang="fr-FR" b="1" dirty="0" err="1"/>
              <a:t>Analysis</a:t>
            </a:r>
            <a:endParaRPr lang="en-US" dirty="0"/>
          </a:p>
        </p:txBody>
      </p:sp>
      <p:sp>
        <p:nvSpPr>
          <p:cNvPr id="3" name="Content Placeholder 2">
            <a:extLst>
              <a:ext uri="{FF2B5EF4-FFF2-40B4-BE49-F238E27FC236}">
                <a16:creationId xmlns:a16="http://schemas.microsoft.com/office/drawing/2014/main" id="{BA22C467-68DA-478E-A6DD-29A8D447E51E}"/>
              </a:ext>
            </a:extLst>
          </p:cNvPr>
          <p:cNvSpPr>
            <a:spLocks noGrp="1"/>
          </p:cNvSpPr>
          <p:nvPr>
            <p:ph idx="1"/>
          </p:nvPr>
        </p:nvSpPr>
        <p:spPr/>
        <p:txBody>
          <a:bodyPr>
            <a:normAutofit fontScale="92500" lnSpcReduction="20000"/>
          </a:bodyPr>
          <a:lstStyle/>
          <a:p>
            <a:r>
              <a:rPr lang="en-US" dirty="0"/>
              <a:t>c) State at least three shortcomings of using Principal Component Analysis.</a:t>
            </a:r>
            <a:br>
              <a:rPr lang="en-US" dirty="0"/>
            </a:br>
            <a:r>
              <a:rPr lang="en-US" b="1" u="sng" dirty="0"/>
              <a:t>Answer:</a:t>
            </a:r>
            <a:br>
              <a:rPr lang="en-US" dirty="0"/>
            </a:br>
            <a:r>
              <a:rPr lang="en-US" sz="1800" dirty="0"/>
              <a:t>PCA has some limitation on its usage based on the following assumptions</a:t>
            </a:r>
          </a:p>
          <a:p>
            <a:pPr marL="0" indent="0">
              <a:buNone/>
            </a:pPr>
            <a:endParaRPr lang="en-US" sz="2000" dirty="0"/>
          </a:p>
          <a:p>
            <a:r>
              <a:rPr lang="en-US" sz="1800" b="1" dirty="0"/>
              <a:t>Linearity</a:t>
            </a:r>
            <a:r>
              <a:rPr lang="en-US" sz="1800" dirty="0"/>
              <a:t> : PCA assumes that the principle components are a linear combination of the original features. If this is not true, PCA will not give you sensible results.</a:t>
            </a:r>
          </a:p>
          <a:p>
            <a:r>
              <a:rPr lang="en-US" sz="1800" b="1" dirty="0"/>
              <a:t>Large variance implies more structure </a:t>
            </a:r>
            <a:r>
              <a:rPr lang="en-US" sz="1800" dirty="0"/>
              <a:t>: PCA uses variance as the measure of how important a particular dimension is. So, high variance axes are treated as principle components, while low variance axes are treated as noise.</a:t>
            </a:r>
          </a:p>
          <a:p>
            <a:r>
              <a:rPr lang="en-US" sz="1800" b="1" dirty="0"/>
              <a:t>Orthogonality</a:t>
            </a:r>
            <a:r>
              <a:rPr lang="en-US" sz="1800" dirty="0"/>
              <a:t> : PCA assumes that the principle components are orthogonal .it's a restriction to find projections with the highest variance:</a:t>
            </a:r>
          </a:p>
        </p:txBody>
      </p:sp>
    </p:spTree>
    <p:extLst>
      <p:ext uri="{BB962C8B-B14F-4D97-AF65-F5344CB8AC3E}">
        <p14:creationId xmlns:p14="http://schemas.microsoft.com/office/powerpoint/2010/main" val="3111404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02B56B-4064-43EA-A9F4-E0A9F2FB5935}"/>
              </a:ext>
            </a:extLst>
          </p:cNvPr>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sz="4400" dirty="0"/>
              <a:t>Thank you</a:t>
            </a:r>
          </a:p>
        </p:txBody>
      </p:sp>
    </p:spTree>
    <p:extLst>
      <p:ext uri="{BB962C8B-B14F-4D97-AF65-F5344CB8AC3E}">
        <p14:creationId xmlns:p14="http://schemas.microsoft.com/office/powerpoint/2010/main" val="1082085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EA289-38E9-46DF-85C9-3AE7CAD5D40D}"/>
              </a:ext>
            </a:extLst>
          </p:cNvPr>
          <p:cNvSpPr>
            <a:spLocks noGrp="1"/>
          </p:cNvSpPr>
          <p:nvPr>
            <p:ph type="title"/>
          </p:nvPr>
        </p:nvSpPr>
        <p:spPr>
          <a:xfrm>
            <a:off x="838200" y="365126"/>
            <a:ext cx="10224247" cy="746498"/>
          </a:xfrm>
        </p:spPr>
        <p:txBody>
          <a:bodyPr>
            <a:normAutofit fontScale="90000"/>
          </a:bodyPr>
          <a:lstStyle/>
          <a:p>
            <a:r>
              <a:rPr lang="en-US" b="1" dirty="0"/>
              <a:t>Summary</a:t>
            </a:r>
            <a:endParaRPr lang="en-US" dirty="0"/>
          </a:p>
        </p:txBody>
      </p:sp>
      <p:sp>
        <p:nvSpPr>
          <p:cNvPr id="3" name="Content Placeholder 2">
            <a:extLst>
              <a:ext uri="{FF2B5EF4-FFF2-40B4-BE49-F238E27FC236}">
                <a16:creationId xmlns:a16="http://schemas.microsoft.com/office/drawing/2014/main" id="{3E103D28-D2F2-4204-9044-5913756B3F27}"/>
              </a:ext>
            </a:extLst>
          </p:cNvPr>
          <p:cNvSpPr>
            <a:spLocks noGrp="1"/>
          </p:cNvSpPr>
          <p:nvPr>
            <p:ph idx="1"/>
          </p:nvPr>
        </p:nvSpPr>
        <p:spPr>
          <a:xfrm>
            <a:off x="838200" y="1541930"/>
            <a:ext cx="10515600" cy="4950944"/>
          </a:xfrm>
        </p:spPr>
        <p:txBody>
          <a:bodyPr>
            <a:normAutofit fontScale="85000" lnSpcReduction="20000"/>
          </a:bodyPr>
          <a:lstStyle/>
          <a:p>
            <a:r>
              <a:rPr lang="en-US" sz="1800" dirty="0"/>
              <a:t>As CEO of the HELP International NGO needs to decide how to use $ 10 million money strategically and effectively. </a:t>
            </a:r>
          </a:p>
          <a:p>
            <a:r>
              <a:rPr lang="en-US" sz="1800" dirty="0"/>
              <a:t>There are 167 Countries out of which NGO Needs to know the Countries which are Not doing well in terms of Health and Growth (GDPP) also which has high </a:t>
            </a:r>
            <a:r>
              <a:rPr lang="en-US" sz="1800" dirty="0" err="1"/>
              <a:t>Child_Mort</a:t>
            </a:r>
            <a:r>
              <a:rPr lang="en-US" sz="1800" dirty="0"/>
              <a:t> rate so that the NGO can fund these countries which are in the dearest need of aid and help.</a:t>
            </a:r>
          </a:p>
          <a:p>
            <a:r>
              <a:rPr lang="en-US" sz="1800" dirty="0"/>
              <a:t>The first step included loading the countries and analyzing missing values, outliers , data format </a:t>
            </a:r>
          </a:p>
          <a:p>
            <a:pPr lvl="1"/>
            <a:r>
              <a:rPr lang="en-US" sz="1800" dirty="0"/>
              <a:t>There are 9 Columns and 167 countries rows in the countries.csv</a:t>
            </a:r>
          </a:p>
          <a:p>
            <a:pPr lvl="1"/>
            <a:r>
              <a:rPr lang="en-US" sz="1800" dirty="0"/>
              <a:t>There is no missing values identified </a:t>
            </a:r>
          </a:p>
          <a:p>
            <a:pPr lvl="1"/>
            <a:r>
              <a:rPr lang="en-US" sz="1800" dirty="0"/>
              <a:t>exports , imports and health is in % of GDPP hence needs to be converted to numbers.</a:t>
            </a:r>
          </a:p>
          <a:p>
            <a:pPr lvl="1"/>
            <a:r>
              <a:rPr lang="en-US" sz="1800" dirty="0"/>
              <a:t>Salary , inflation and GDPP has outliers hence caped them.</a:t>
            </a:r>
          </a:p>
          <a:p>
            <a:r>
              <a:rPr lang="en-US" sz="1800" dirty="0"/>
              <a:t>Once data is clean, the next step is to apply PCA. :</a:t>
            </a:r>
          </a:p>
          <a:p>
            <a:pPr lvl="1"/>
            <a:r>
              <a:rPr lang="en-US" sz="1800" dirty="0"/>
              <a:t>Scaled the Data to normalize via </a:t>
            </a:r>
            <a:r>
              <a:rPr lang="en-US" sz="1800" dirty="0" err="1"/>
              <a:t>StandardScaler</a:t>
            </a:r>
            <a:r>
              <a:rPr lang="en-US" sz="1800" dirty="0"/>
              <a:t>().</a:t>
            </a:r>
            <a:r>
              <a:rPr lang="en-US" sz="1800" dirty="0" err="1"/>
              <a:t>fit_transform</a:t>
            </a:r>
            <a:r>
              <a:rPr lang="en-US" sz="1800" dirty="0"/>
              <a:t>.</a:t>
            </a:r>
          </a:p>
          <a:p>
            <a:pPr lvl="1"/>
            <a:r>
              <a:rPr lang="en-US" sz="1800" dirty="0"/>
              <a:t>identified PCA Components  for 9 </a:t>
            </a:r>
            <a:r>
              <a:rPr lang="en-US" sz="1800" dirty="0" err="1"/>
              <a:t>colums</a:t>
            </a:r>
            <a:r>
              <a:rPr lang="en-US" sz="1800" dirty="0"/>
              <a:t> and their importance by </a:t>
            </a:r>
            <a:r>
              <a:rPr lang="en-US" sz="1800" dirty="0" err="1"/>
              <a:t>explained_variance_ratio</a:t>
            </a:r>
            <a:r>
              <a:rPr lang="en-US" sz="1800" dirty="0"/>
              <a:t>_.</a:t>
            </a:r>
          </a:p>
          <a:p>
            <a:pPr lvl="1"/>
            <a:r>
              <a:rPr lang="en-US" sz="1800" dirty="0"/>
              <a:t>After drawing cumulative </a:t>
            </a:r>
            <a:r>
              <a:rPr lang="en-US" sz="1800" dirty="0" err="1"/>
              <a:t>barchart</a:t>
            </a:r>
            <a:r>
              <a:rPr lang="en-US" sz="1800" dirty="0"/>
              <a:t>, identified that 95% of data is been explained by 5 components</a:t>
            </a:r>
          </a:p>
          <a:p>
            <a:pPr marL="457200" lvl="1" indent="0">
              <a:buNone/>
            </a:pPr>
            <a:r>
              <a:rPr lang="en-US" sz="1800" dirty="0"/>
              <a:t>	PC1 ,PC2 , PC3, PC4 , PC5</a:t>
            </a:r>
          </a:p>
          <a:p>
            <a:pPr lvl="1"/>
            <a:r>
              <a:rPr lang="en-US" sz="1800" dirty="0"/>
              <a:t>Created the </a:t>
            </a:r>
            <a:r>
              <a:rPr lang="en-US" sz="1800" dirty="0" err="1"/>
              <a:t>dataframe</a:t>
            </a:r>
            <a:r>
              <a:rPr lang="en-US" sz="1800" dirty="0"/>
              <a:t> and merged the countries to these PC components for further Clustering. </a:t>
            </a:r>
            <a:br>
              <a:rPr lang="en-US" sz="1800" dirty="0"/>
            </a:br>
            <a:r>
              <a:rPr lang="en-US" sz="1800" dirty="0" err="1"/>
              <a:t>df_Cont_model</a:t>
            </a:r>
            <a:endParaRPr lang="en-US" sz="1800" dirty="0"/>
          </a:p>
          <a:p>
            <a:pPr lvl="1"/>
            <a:r>
              <a:rPr lang="en-US" sz="1800" dirty="0"/>
              <a:t>Caped the outliers present for PC1 , PC2 ,PC3 , PC5</a:t>
            </a:r>
          </a:p>
          <a:p>
            <a:endParaRPr lang="en-US" sz="1800" dirty="0"/>
          </a:p>
          <a:p>
            <a:endParaRPr lang="en-US" dirty="0"/>
          </a:p>
        </p:txBody>
      </p:sp>
      <p:pic>
        <p:nvPicPr>
          <p:cNvPr id="4" name="Picture 3">
            <a:extLst>
              <a:ext uri="{FF2B5EF4-FFF2-40B4-BE49-F238E27FC236}">
                <a16:creationId xmlns:a16="http://schemas.microsoft.com/office/drawing/2014/main" id="{5732EF68-1DE2-4280-8B98-784E67F7D75F}"/>
              </a:ext>
            </a:extLst>
          </p:cNvPr>
          <p:cNvPicPr>
            <a:picLocks noChangeAspect="1"/>
          </p:cNvPicPr>
          <p:nvPr/>
        </p:nvPicPr>
        <p:blipFill>
          <a:blip r:embed="rId2"/>
          <a:stretch>
            <a:fillRect/>
          </a:stretch>
        </p:blipFill>
        <p:spPr>
          <a:xfrm>
            <a:off x="8724900" y="4356847"/>
            <a:ext cx="2929218" cy="1955053"/>
          </a:xfrm>
          <a:prstGeom prst="rect">
            <a:avLst/>
          </a:prstGeom>
        </p:spPr>
      </p:pic>
    </p:spTree>
    <p:extLst>
      <p:ext uri="{BB962C8B-B14F-4D97-AF65-F5344CB8AC3E}">
        <p14:creationId xmlns:p14="http://schemas.microsoft.com/office/powerpoint/2010/main" val="2714797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EA289-38E9-46DF-85C9-3AE7CAD5D40D}"/>
              </a:ext>
            </a:extLst>
          </p:cNvPr>
          <p:cNvSpPr>
            <a:spLocks noGrp="1"/>
          </p:cNvSpPr>
          <p:nvPr>
            <p:ph type="title"/>
          </p:nvPr>
        </p:nvSpPr>
        <p:spPr>
          <a:xfrm>
            <a:off x="1702218" y="275449"/>
            <a:ext cx="7423853" cy="803153"/>
          </a:xfrm>
        </p:spPr>
        <p:txBody>
          <a:bodyPr/>
          <a:lstStyle/>
          <a:p>
            <a:r>
              <a:rPr lang="en-US" b="1" dirty="0"/>
              <a:t>Summary</a:t>
            </a:r>
            <a:endParaRPr lang="en-US" dirty="0"/>
          </a:p>
        </p:txBody>
      </p:sp>
      <p:sp>
        <p:nvSpPr>
          <p:cNvPr id="3" name="Content Placeholder 2">
            <a:extLst>
              <a:ext uri="{FF2B5EF4-FFF2-40B4-BE49-F238E27FC236}">
                <a16:creationId xmlns:a16="http://schemas.microsoft.com/office/drawing/2014/main" id="{3E103D28-D2F2-4204-9044-5913756B3F27}"/>
              </a:ext>
            </a:extLst>
          </p:cNvPr>
          <p:cNvSpPr>
            <a:spLocks noGrp="1"/>
          </p:cNvSpPr>
          <p:nvPr>
            <p:ph idx="1"/>
          </p:nvPr>
        </p:nvSpPr>
        <p:spPr>
          <a:xfrm>
            <a:off x="838200" y="1428060"/>
            <a:ext cx="10515600" cy="4351338"/>
          </a:xfrm>
        </p:spPr>
        <p:txBody>
          <a:bodyPr>
            <a:normAutofit/>
          </a:bodyPr>
          <a:lstStyle/>
          <a:p>
            <a:r>
              <a:rPr lang="en-US" sz="1800" dirty="0"/>
              <a:t>Applied Hopkins Algo and identified the dataset created is good for Clustering with the score : </a:t>
            </a:r>
            <a:r>
              <a:rPr lang="en-US" sz="1800" b="1" dirty="0">
                <a:highlight>
                  <a:srgbClr val="FFFF00"/>
                </a:highlight>
              </a:rPr>
              <a:t>82.5%</a:t>
            </a:r>
          </a:p>
          <a:p>
            <a:r>
              <a:rPr lang="en-US" sz="1800" dirty="0"/>
              <a:t>Identified Silhouette score for Optimal value of K.  Took K=4</a:t>
            </a:r>
          </a:p>
          <a:p>
            <a:r>
              <a:rPr lang="en-US" sz="1800" dirty="0"/>
              <a:t>After applying the </a:t>
            </a:r>
            <a:r>
              <a:rPr lang="en-US" sz="1800" b="1" u="sng" dirty="0" err="1"/>
              <a:t>Kmeans</a:t>
            </a:r>
            <a:r>
              <a:rPr lang="en-US" sz="1800" dirty="0"/>
              <a:t> Algo countries got grouped in 4 </a:t>
            </a:r>
            <a:br>
              <a:rPr lang="en-US" sz="1800" dirty="0"/>
            </a:br>
            <a:r>
              <a:rPr lang="en-US" sz="1800" dirty="0"/>
              <a:t>clusters. </a:t>
            </a:r>
            <a:br>
              <a:rPr lang="en-US" sz="1800" dirty="0"/>
            </a:br>
            <a:endParaRPr lang="en-US" sz="1800" dirty="0"/>
          </a:p>
          <a:p>
            <a:endParaRPr lang="en-US" dirty="0"/>
          </a:p>
        </p:txBody>
      </p:sp>
      <p:pic>
        <p:nvPicPr>
          <p:cNvPr id="5" name="Picture 4">
            <a:extLst>
              <a:ext uri="{FF2B5EF4-FFF2-40B4-BE49-F238E27FC236}">
                <a16:creationId xmlns:a16="http://schemas.microsoft.com/office/drawing/2014/main" id="{4BA06961-D928-48D7-98D7-007A5F2BF0B4}"/>
              </a:ext>
            </a:extLst>
          </p:cNvPr>
          <p:cNvPicPr>
            <a:picLocks noChangeAspect="1"/>
          </p:cNvPicPr>
          <p:nvPr/>
        </p:nvPicPr>
        <p:blipFill>
          <a:blip r:embed="rId2"/>
          <a:stretch>
            <a:fillRect/>
          </a:stretch>
        </p:blipFill>
        <p:spPr>
          <a:xfrm>
            <a:off x="7241033" y="1771581"/>
            <a:ext cx="3880646" cy="862209"/>
          </a:xfrm>
          <a:prstGeom prst="rect">
            <a:avLst/>
          </a:prstGeom>
        </p:spPr>
      </p:pic>
      <p:pic>
        <p:nvPicPr>
          <p:cNvPr id="4" name="Picture 3">
            <a:extLst>
              <a:ext uri="{FF2B5EF4-FFF2-40B4-BE49-F238E27FC236}">
                <a16:creationId xmlns:a16="http://schemas.microsoft.com/office/drawing/2014/main" id="{267BE00A-6590-4C25-B3CE-B736F6857030}"/>
              </a:ext>
            </a:extLst>
          </p:cNvPr>
          <p:cNvPicPr>
            <a:picLocks noChangeAspect="1"/>
          </p:cNvPicPr>
          <p:nvPr/>
        </p:nvPicPr>
        <p:blipFill>
          <a:blip r:embed="rId3"/>
          <a:stretch>
            <a:fillRect/>
          </a:stretch>
        </p:blipFill>
        <p:spPr>
          <a:xfrm>
            <a:off x="513730" y="2761780"/>
            <a:ext cx="3621744" cy="1683898"/>
          </a:xfrm>
          <a:prstGeom prst="rect">
            <a:avLst/>
          </a:prstGeom>
        </p:spPr>
      </p:pic>
      <p:pic>
        <p:nvPicPr>
          <p:cNvPr id="6" name="Picture 5">
            <a:extLst>
              <a:ext uri="{FF2B5EF4-FFF2-40B4-BE49-F238E27FC236}">
                <a16:creationId xmlns:a16="http://schemas.microsoft.com/office/drawing/2014/main" id="{D5AFA231-1712-473A-A15B-34FA535CD234}"/>
              </a:ext>
            </a:extLst>
          </p:cNvPr>
          <p:cNvPicPr>
            <a:picLocks noChangeAspect="1"/>
          </p:cNvPicPr>
          <p:nvPr/>
        </p:nvPicPr>
        <p:blipFill>
          <a:blip r:embed="rId4"/>
          <a:stretch>
            <a:fillRect/>
          </a:stretch>
        </p:blipFill>
        <p:spPr>
          <a:xfrm>
            <a:off x="4459944" y="2811216"/>
            <a:ext cx="3139955" cy="1585025"/>
          </a:xfrm>
          <a:prstGeom prst="rect">
            <a:avLst/>
          </a:prstGeom>
        </p:spPr>
      </p:pic>
      <p:pic>
        <p:nvPicPr>
          <p:cNvPr id="8" name="Picture 7">
            <a:extLst>
              <a:ext uri="{FF2B5EF4-FFF2-40B4-BE49-F238E27FC236}">
                <a16:creationId xmlns:a16="http://schemas.microsoft.com/office/drawing/2014/main" id="{AB9CE3FE-E247-4BB8-8920-3DCEC04D62E0}"/>
              </a:ext>
            </a:extLst>
          </p:cNvPr>
          <p:cNvPicPr>
            <a:picLocks noChangeAspect="1"/>
          </p:cNvPicPr>
          <p:nvPr/>
        </p:nvPicPr>
        <p:blipFill>
          <a:blip r:embed="rId5"/>
          <a:stretch>
            <a:fillRect/>
          </a:stretch>
        </p:blipFill>
        <p:spPr>
          <a:xfrm>
            <a:off x="228600" y="4293878"/>
            <a:ext cx="11734800" cy="2288673"/>
          </a:xfrm>
          <a:prstGeom prst="rect">
            <a:avLst/>
          </a:prstGeom>
        </p:spPr>
      </p:pic>
    </p:spTree>
    <p:extLst>
      <p:ext uri="{BB962C8B-B14F-4D97-AF65-F5344CB8AC3E}">
        <p14:creationId xmlns:p14="http://schemas.microsoft.com/office/powerpoint/2010/main" val="3571928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555A0-C4FC-4EEB-9F1B-47F28D6F36F9}"/>
              </a:ext>
            </a:extLst>
          </p:cNvPr>
          <p:cNvSpPr>
            <a:spLocks noGrp="1"/>
          </p:cNvSpPr>
          <p:nvPr>
            <p:ph type="title"/>
          </p:nvPr>
        </p:nvSpPr>
        <p:spPr>
          <a:xfrm>
            <a:off x="1868549" y="174267"/>
            <a:ext cx="7391992" cy="932924"/>
          </a:xfrm>
        </p:spPr>
        <p:txBody>
          <a:bodyPr/>
          <a:lstStyle/>
          <a:p>
            <a:r>
              <a:rPr lang="en-US" b="1" dirty="0"/>
              <a:t>Summary</a:t>
            </a:r>
            <a:endParaRPr lang="en-US" dirty="0"/>
          </a:p>
        </p:txBody>
      </p:sp>
      <p:sp>
        <p:nvSpPr>
          <p:cNvPr id="3" name="Content Placeholder 2">
            <a:extLst>
              <a:ext uri="{FF2B5EF4-FFF2-40B4-BE49-F238E27FC236}">
                <a16:creationId xmlns:a16="http://schemas.microsoft.com/office/drawing/2014/main" id="{C3F445F4-C1C9-4389-9894-BE3DBE116BC0}"/>
              </a:ext>
            </a:extLst>
          </p:cNvPr>
          <p:cNvSpPr>
            <a:spLocks noGrp="1"/>
          </p:cNvSpPr>
          <p:nvPr>
            <p:ph idx="1"/>
          </p:nvPr>
        </p:nvSpPr>
        <p:spPr>
          <a:xfrm>
            <a:off x="838200" y="1388303"/>
            <a:ext cx="10515600" cy="5104571"/>
          </a:xfrm>
        </p:spPr>
        <p:txBody>
          <a:bodyPr/>
          <a:lstStyle/>
          <a:p>
            <a:r>
              <a:rPr lang="en-US" sz="1800" dirty="0"/>
              <a:t>From the Boxplot it is understood that :</a:t>
            </a:r>
          </a:p>
          <a:p>
            <a:pPr lvl="1"/>
            <a:r>
              <a:rPr lang="en-US" sz="1600" dirty="0"/>
              <a:t>Cluster 2 (37 Countries) is having low GDPP , Health spend and high Child Mort. Hence the countries associated with them are very much in need.</a:t>
            </a:r>
          </a:p>
          <a:p>
            <a:pPr lvl="1"/>
            <a:r>
              <a:rPr lang="en-US" sz="1600" dirty="0" err="1"/>
              <a:t>Contries</a:t>
            </a:r>
            <a:r>
              <a:rPr lang="en-US" sz="1600" dirty="0"/>
              <a:t> in Cluster 0 (Count - 15) have high </a:t>
            </a:r>
            <a:r>
              <a:rPr lang="en-US" sz="1600" dirty="0" err="1"/>
              <a:t>GDPP,health</a:t>
            </a:r>
            <a:r>
              <a:rPr lang="en-US" sz="1600" dirty="0"/>
              <a:t> and Low Child</a:t>
            </a:r>
            <a:br>
              <a:rPr lang="en-US" sz="1600" dirty="0"/>
            </a:br>
            <a:r>
              <a:rPr lang="en-US" sz="1600" dirty="0"/>
              <a:t>Mort hence don’t need any help.</a:t>
            </a:r>
          </a:p>
          <a:p>
            <a:pPr lvl="1"/>
            <a:r>
              <a:rPr lang="en-US" sz="1600" dirty="0" err="1"/>
              <a:t>Contries</a:t>
            </a:r>
            <a:r>
              <a:rPr lang="en-US" sz="1600" dirty="0"/>
              <a:t> in cluster 3 has low GDPP , health and high child</a:t>
            </a:r>
            <a:br>
              <a:rPr lang="en-US" sz="1600" dirty="0"/>
            </a:br>
            <a:r>
              <a:rPr lang="en-US" sz="1600" dirty="0"/>
              <a:t>Mort after Cluster 2. hence can be considered as per the budget</a:t>
            </a:r>
          </a:p>
          <a:p>
            <a:pPr lvl="1"/>
            <a:r>
              <a:rPr lang="en-US" sz="1400" dirty="0"/>
              <a:t>Calculating the %health and </a:t>
            </a:r>
            <a:r>
              <a:rPr lang="en-US" sz="1400" dirty="0" err="1"/>
              <a:t>Child_mort</a:t>
            </a:r>
            <a:r>
              <a:rPr lang="en-US" sz="1400" dirty="0"/>
              <a:t>% Over GDPP and listing the countries having high low health% and high </a:t>
            </a:r>
            <a:r>
              <a:rPr lang="en-US" sz="1400" dirty="0" err="1"/>
              <a:t>child_mort</a:t>
            </a:r>
            <a:r>
              <a:rPr lang="en-US" sz="1400" dirty="0"/>
              <a:t>% lists Top </a:t>
            </a:r>
            <a:r>
              <a:rPr lang="en-US" sz="1400" dirty="0" err="1"/>
              <a:t>contries</a:t>
            </a:r>
            <a:r>
              <a:rPr lang="en-US" sz="1400" dirty="0"/>
              <a:t> in need and should be focused by NGO</a:t>
            </a:r>
          </a:p>
          <a:p>
            <a:pPr lvl="2"/>
            <a:r>
              <a:rPr lang="en-US" sz="1000" dirty="0"/>
              <a:t>dat5['</a:t>
            </a:r>
            <a:r>
              <a:rPr lang="en-US" sz="1000" dirty="0" err="1"/>
              <a:t>healthPercent</a:t>
            </a:r>
            <a:r>
              <a:rPr lang="en-US" sz="1000" dirty="0"/>
              <a:t>']=dat5['health']*100/dat5['</a:t>
            </a:r>
            <a:r>
              <a:rPr lang="en-US" sz="1000" dirty="0" err="1"/>
              <a:t>gdpp</a:t>
            </a:r>
            <a:r>
              <a:rPr lang="en-US" sz="1000" dirty="0"/>
              <a:t>’]</a:t>
            </a:r>
          </a:p>
          <a:p>
            <a:pPr lvl="2"/>
            <a:r>
              <a:rPr lang="en-US" sz="1000" dirty="0"/>
              <a:t>dat5['</a:t>
            </a:r>
            <a:r>
              <a:rPr lang="en-US" sz="1000" dirty="0" err="1"/>
              <a:t>ChildMorPercent</a:t>
            </a:r>
            <a:r>
              <a:rPr lang="en-US" sz="1000" dirty="0"/>
              <a:t>']=dat5['</a:t>
            </a:r>
            <a:r>
              <a:rPr lang="en-US" sz="1000" dirty="0" err="1"/>
              <a:t>child_mort</a:t>
            </a:r>
            <a:r>
              <a:rPr lang="en-US" sz="1000" dirty="0"/>
              <a:t>']*100/dat5['</a:t>
            </a:r>
            <a:r>
              <a:rPr lang="en-US" sz="1000" dirty="0" err="1"/>
              <a:t>gdpp</a:t>
            </a:r>
            <a:r>
              <a:rPr lang="en-US" sz="1000" dirty="0"/>
              <a:t>']</a:t>
            </a:r>
          </a:p>
          <a:p>
            <a:pPr lvl="1"/>
            <a:endParaRPr lang="en-US" dirty="0"/>
          </a:p>
          <a:p>
            <a:pPr lvl="1"/>
            <a:endParaRPr lang="en-US" dirty="0"/>
          </a:p>
        </p:txBody>
      </p:sp>
      <p:pic>
        <p:nvPicPr>
          <p:cNvPr id="4" name="Picture 3">
            <a:extLst>
              <a:ext uri="{FF2B5EF4-FFF2-40B4-BE49-F238E27FC236}">
                <a16:creationId xmlns:a16="http://schemas.microsoft.com/office/drawing/2014/main" id="{1D9C5466-1CF7-461D-AF3B-14920A2D40C8}"/>
              </a:ext>
            </a:extLst>
          </p:cNvPr>
          <p:cNvPicPr>
            <a:picLocks noChangeAspect="1"/>
          </p:cNvPicPr>
          <p:nvPr/>
        </p:nvPicPr>
        <p:blipFill>
          <a:blip r:embed="rId2"/>
          <a:stretch>
            <a:fillRect/>
          </a:stretch>
        </p:blipFill>
        <p:spPr>
          <a:xfrm>
            <a:off x="8371769" y="2038764"/>
            <a:ext cx="2336559" cy="1121879"/>
          </a:xfrm>
          <a:prstGeom prst="rect">
            <a:avLst/>
          </a:prstGeom>
        </p:spPr>
      </p:pic>
      <p:pic>
        <p:nvPicPr>
          <p:cNvPr id="5" name="Picture 4">
            <a:extLst>
              <a:ext uri="{FF2B5EF4-FFF2-40B4-BE49-F238E27FC236}">
                <a16:creationId xmlns:a16="http://schemas.microsoft.com/office/drawing/2014/main" id="{A3DB723E-3E8F-4869-8CB9-F0A1C60028F5}"/>
              </a:ext>
            </a:extLst>
          </p:cNvPr>
          <p:cNvPicPr>
            <a:picLocks noChangeAspect="1"/>
          </p:cNvPicPr>
          <p:nvPr/>
        </p:nvPicPr>
        <p:blipFill>
          <a:blip r:embed="rId3"/>
          <a:stretch>
            <a:fillRect/>
          </a:stretch>
        </p:blipFill>
        <p:spPr>
          <a:xfrm>
            <a:off x="1222513" y="4184374"/>
            <a:ext cx="8348870" cy="2564296"/>
          </a:xfrm>
          <a:prstGeom prst="rect">
            <a:avLst/>
          </a:prstGeom>
        </p:spPr>
      </p:pic>
    </p:spTree>
    <p:extLst>
      <p:ext uri="{BB962C8B-B14F-4D97-AF65-F5344CB8AC3E}">
        <p14:creationId xmlns:p14="http://schemas.microsoft.com/office/powerpoint/2010/main" val="2611796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EA289-38E9-46DF-85C9-3AE7CAD5D40D}"/>
              </a:ext>
            </a:extLst>
          </p:cNvPr>
          <p:cNvSpPr>
            <a:spLocks noGrp="1"/>
          </p:cNvSpPr>
          <p:nvPr>
            <p:ph type="title"/>
          </p:nvPr>
        </p:nvSpPr>
        <p:spPr>
          <a:xfrm>
            <a:off x="1111914" y="54721"/>
            <a:ext cx="9565051" cy="778997"/>
          </a:xfrm>
        </p:spPr>
        <p:txBody>
          <a:bodyPr/>
          <a:lstStyle/>
          <a:p>
            <a:r>
              <a:rPr lang="en-US" b="1" dirty="0"/>
              <a:t>Summary</a:t>
            </a:r>
            <a:endParaRPr lang="en-US" dirty="0"/>
          </a:p>
        </p:txBody>
      </p:sp>
      <p:sp>
        <p:nvSpPr>
          <p:cNvPr id="3" name="Content Placeholder 2">
            <a:extLst>
              <a:ext uri="{FF2B5EF4-FFF2-40B4-BE49-F238E27FC236}">
                <a16:creationId xmlns:a16="http://schemas.microsoft.com/office/drawing/2014/main" id="{3E103D28-D2F2-4204-9044-5913756B3F27}"/>
              </a:ext>
            </a:extLst>
          </p:cNvPr>
          <p:cNvSpPr>
            <a:spLocks noGrp="1"/>
          </p:cNvSpPr>
          <p:nvPr>
            <p:ph idx="1"/>
          </p:nvPr>
        </p:nvSpPr>
        <p:spPr>
          <a:xfrm>
            <a:off x="674825" y="990208"/>
            <a:ext cx="10515600" cy="5659069"/>
          </a:xfrm>
        </p:spPr>
        <p:txBody>
          <a:bodyPr>
            <a:normAutofit lnSpcReduction="10000"/>
          </a:bodyPr>
          <a:lstStyle/>
          <a:p>
            <a:r>
              <a:rPr lang="en-US" sz="1800" dirty="0"/>
              <a:t>After Applying </a:t>
            </a:r>
            <a:r>
              <a:rPr lang="en-US" sz="1800" dirty="0" err="1"/>
              <a:t>Kmeans</a:t>
            </a:r>
            <a:r>
              <a:rPr lang="en-US" sz="1800" dirty="0"/>
              <a:t> clustering, applied </a:t>
            </a:r>
            <a:r>
              <a:rPr lang="en-US" sz="1800" b="1" u="sng" dirty="0"/>
              <a:t>Hierarchal Clustering algorithm </a:t>
            </a:r>
            <a:r>
              <a:rPr lang="en-US" sz="1800" dirty="0"/>
              <a:t>to regroup the data and analyze the countries growth and health factors.</a:t>
            </a:r>
          </a:p>
          <a:p>
            <a:r>
              <a:rPr lang="en-US" sz="1800" dirty="0"/>
              <a:t>On the PCA applied dataset, performed the linkage and created the dendrogram to identify the ideal clusters. Cutting the graph at 75% gives 4 clusters.</a:t>
            </a:r>
          </a:p>
          <a:p>
            <a:r>
              <a:rPr lang="en-US" sz="1800" dirty="0"/>
              <a:t>Applied </a:t>
            </a:r>
            <a:r>
              <a:rPr lang="en-US" sz="1800" dirty="0" err="1"/>
              <a:t>cut_tree</a:t>
            </a:r>
            <a:r>
              <a:rPr lang="en-US" sz="1800" dirty="0"/>
              <a:t> function and reshaped the </a:t>
            </a:r>
            <a:r>
              <a:rPr lang="en-US" sz="1800" dirty="0" err="1"/>
              <a:t>dataframe</a:t>
            </a:r>
            <a:r>
              <a:rPr lang="en-US" sz="1800" dirty="0"/>
              <a:t> to map </a:t>
            </a:r>
            <a:br>
              <a:rPr lang="en-US" sz="1800" dirty="0"/>
            </a:br>
            <a:r>
              <a:rPr lang="en-US" sz="1800" dirty="0"/>
              <a:t>the labels with countries. Created the box plot to visualize the</a:t>
            </a:r>
            <a:br>
              <a:rPr lang="en-US" sz="1800" dirty="0"/>
            </a:br>
            <a:r>
              <a:rPr lang="en-US" sz="1800" dirty="0" err="1"/>
              <a:t>the</a:t>
            </a:r>
            <a:r>
              <a:rPr lang="en-US" sz="1800" dirty="0"/>
              <a:t> clusters :</a:t>
            </a:r>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pPr marL="0" indent="0">
              <a:buNone/>
            </a:pPr>
            <a:endParaRPr lang="en-US" sz="1800" dirty="0"/>
          </a:p>
          <a:p>
            <a:r>
              <a:rPr lang="en-US" sz="1800" dirty="0"/>
              <a:t>From the above box plot it is clear that cluster 0 and 2 has high </a:t>
            </a:r>
            <a:r>
              <a:rPr lang="en-US" sz="1800" dirty="0" err="1"/>
              <a:t>child_Mort</a:t>
            </a:r>
            <a:r>
              <a:rPr lang="en-US" sz="1800" dirty="0"/>
              <a:t> and Low GDPP/Health numbers.</a:t>
            </a:r>
            <a:br>
              <a:rPr lang="en-US" sz="1800" dirty="0"/>
            </a:br>
            <a:r>
              <a:rPr lang="en-US" sz="1800" dirty="0"/>
              <a:t>Hence countries in these clusters are in need of </a:t>
            </a:r>
            <a:br>
              <a:rPr lang="en-US" sz="2000" dirty="0"/>
            </a:br>
            <a:r>
              <a:rPr lang="en-US" sz="2000" dirty="0"/>
              <a:t> </a:t>
            </a:r>
          </a:p>
        </p:txBody>
      </p:sp>
      <p:pic>
        <p:nvPicPr>
          <p:cNvPr id="7" name="Picture 6">
            <a:extLst>
              <a:ext uri="{FF2B5EF4-FFF2-40B4-BE49-F238E27FC236}">
                <a16:creationId xmlns:a16="http://schemas.microsoft.com/office/drawing/2014/main" id="{9775240C-9407-45BA-8D11-D404A6C02522}"/>
              </a:ext>
            </a:extLst>
          </p:cNvPr>
          <p:cNvPicPr>
            <a:picLocks noChangeAspect="1"/>
          </p:cNvPicPr>
          <p:nvPr/>
        </p:nvPicPr>
        <p:blipFill>
          <a:blip r:embed="rId2"/>
          <a:stretch>
            <a:fillRect/>
          </a:stretch>
        </p:blipFill>
        <p:spPr>
          <a:xfrm>
            <a:off x="7546289" y="1980099"/>
            <a:ext cx="3358390" cy="2163991"/>
          </a:xfrm>
          <a:prstGeom prst="rect">
            <a:avLst/>
          </a:prstGeom>
        </p:spPr>
      </p:pic>
      <p:pic>
        <p:nvPicPr>
          <p:cNvPr id="9" name="Picture 8">
            <a:extLst>
              <a:ext uri="{FF2B5EF4-FFF2-40B4-BE49-F238E27FC236}">
                <a16:creationId xmlns:a16="http://schemas.microsoft.com/office/drawing/2014/main" id="{BF767D67-33FE-45A5-AC95-CDA680C508C0}"/>
              </a:ext>
            </a:extLst>
          </p:cNvPr>
          <p:cNvPicPr>
            <a:picLocks noChangeAspect="1"/>
          </p:cNvPicPr>
          <p:nvPr/>
        </p:nvPicPr>
        <p:blipFill>
          <a:blip r:embed="rId3"/>
          <a:stretch>
            <a:fillRect/>
          </a:stretch>
        </p:blipFill>
        <p:spPr>
          <a:xfrm>
            <a:off x="811269" y="3057077"/>
            <a:ext cx="6735020" cy="2515222"/>
          </a:xfrm>
          <a:prstGeom prst="rect">
            <a:avLst/>
          </a:prstGeom>
        </p:spPr>
      </p:pic>
      <p:pic>
        <p:nvPicPr>
          <p:cNvPr id="10" name="Picture 9">
            <a:extLst>
              <a:ext uri="{FF2B5EF4-FFF2-40B4-BE49-F238E27FC236}">
                <a16:creationId xmlns:a16="http://schemas.microsoft.com/office/drawing/2014/main" id="{A9E53F8C-B669-4BC2-9252-D160895688AA}"/>
              </a:ext>
            </a:extLst>
          </p:cNvPr>
          <p:cNvPicPr>
            <a:picLocks noChangeAspect="1"/>
          </p:cNvPicPr>
          <p:nvPr/>
        </p:nvPicPr>
        <p:blipFill>
          <a:blip r:embed="rId4"/>
          <a:stretch>
            <a:fillRect/>
          </a:stretch>
        </p:blipFill>
        <p:spPr>
          <a:xfrm>
            <a:off x="7580256" y="4123456"/>
            <a:ext cx="3800475" cy="1448843"/>
          </a:xfrm>
          <a:prstGeom prst="rect">
            <a:avLst/>
          </a:prstGeom>
        </p:spPr>
      </p:pic>
    </p:spTree>
    <p:extLst>
      <p:ext uri="{BB962C8B-B14F-4D97-AF65-F5344CB8AC3E}">
        <p14:creationId xmlns:p14="http://schemas.microsoft.com/office/powerpoint/2010/main" val="3053634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22BB5-C112-4CC3-A2D6-CF63E6B45042}"/>
              </a:ext>
            </a:extLst>
          </p:cNvPr>
          <p:cNvSpPr>
            <a:spLocks noGrp="1"/>
          </p:cNvSpPr>
          <p:nvPr>
            <p:ph type="title"/>
          </p:nvPr>
        </p:nvSpPr>
        <p:spPr/>
        <p:txBody>
          <a:bodyPr/>
          <a:lstStyle/>
          <a:p>
            <a:r>
              <a:rPr lang="en-US" b="1" dirty="0"/>
              <a:t>Summary</a:t>
            </a:r>
            <a:endParaRPr lang="en-US" dirty="0"/>
          </a:p>
        </p:txBody>
      </p:sp>
      <p:sp>
        <p:nvSpPr>
          <p:cNvPr id="3" name="Content Placeholder 2">
            <a:extLst>
              <a:ext uri="{FF2B5EF4-FFF2-40B4-BE49-F238E27FC236}">
                <a16:creationId xmlns:a16="http://schemas.microsoft.com/office/drawing/2014/main" id="{739FDBE2-F94D-4DDA-87DC-72E782B22229}"/>
              </a:ext>
            </a:extLst>
          </p:cNvPr>
          <p:cNvSpPr>
            <a:spLocks noGrp="1"/>
          </p:cNvSpPr>
          <p:nvPr>
            <p:ph idx="1"/>
          </p:nvPr>
        </p:nvSpPr>
        <p:spPr/>
        <p:txBody>
          <a:bodyPr/>
          <a:lstStyle/>
          <a:p>
            <a:r>
              <a:rPr lang="en-US" dirty="0"/>
              <a:t>After sorting countries by </a:t>
            </a:r>
            <a:r>
              <a:rPr lang="en-US" dirty="0" err="1"/>
              <a:t>child_mort</a:t>
            </a:r>
            <a:r>
              <a:rPr lang="en-US" dirty="0"/>
              <a:t>% desc over GDPP, following countries comes up for NGO to focus :</a:t>
            </a:r>
            <a:br>
              <a:rPr lang="en-US" dirty="0"/>
            </a:br>
            <a:endParaRPr lang="en-US" dirty="0"/>
          </a:p>
        </p:txBody>
      </p:sp>
      <p:pic>
        <p:nvPicPr>
          <p:cNvPr id="5" name="Picture 4">
            <a:extLst>
              <a:ext uri="{FF2B5EF4-FFF2-40B4-BE49-F238E27FC236}">
                <a16:creationId xmlns:a16="http://schemas.microsoft.com/office/drawing/2014/main" id="{252C7731-59E8-4D28-B6EA-F6A16DA1273A}"/>
              </a:ext>
            </a:extLst>
          </p:cNvPr>
          <p:cNvPicPr>
            <a:picLocks noChangeAspect="1"/>
          </p:cNvPicPr>
          <p:nvPr/>
        </p:nvPicPr>
        <p:blipFill>
          <a:blip r:embed="rId2"/>
          <a:stretch>
            <a:fillRect/>
          </a:stretch>
        </p:blipFill>
        <p:spPr>
          <a:xfrm>
            <a:off x="1659731" y="2501754"/>
            <a:ext cx="8872538" cy="3666711"/>
          </a:xfrm>
          <a:prstGeom prst="rect">
            <a:avLst/>
          </a:prstGeom>
        </p:spPr>
      </p:pic>
    </p:spTree>
    <p:extLst>
      <p:ext uri="{BB962C8B-B14F-4D97-AF65-F5344CB8AC3E}">
        <p14:creationId xmlns:p14="http://schemas.microsoft.com/office/powerpoint/2010/main" val="3766527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B4C6F-9BBF-4F59-ABA2-210C3F7D6C58}"/>
              </a:ext>
            </a:extLst>
          </p:cNvPr>
          <p:cNvSpPr>
            <a:spLocks noGrp="1"/>
          </p:cNvSpPr>
          <p:nvPr>
            <p:ph type="title"/>
          </p:nvPr>
        </p:nvSpPr>
        <p:spPr/>
        <p:txBody>
          <a:bodyPr/>
          <a:lstStyle/>
          <a:p>
            <a:r>
              <a:rPr lang="en-US" b="1" dirty="0"/>
              <a:t>Question 2: Clustering</a:t>
            </a:r>
            <a:endParaRPr lang="en-US" dirty="0"/>
          </a:p>
        </p:txBody>
      </p:sp>
      <p:sp>
        <p:nvSpPr>
          <p:cNvPr id="3" name="Content Placeholder 2">
            <a:extLst>
              <a:ext uri="{FF2B5EF4-FFF2-40B4-BE49-F238E27FC236}">
                <a16:creationId xmlns:a16="http://schemas.microsoft.com/office/drawing/2014/main" id="{A57BF694-A9D1-4581-9FDD-65E7CDC3BFC7}"/>
              </a:ext>
            </a:extLst>
          </p:cNvPr>
          <p:cNvSpPr>
            <a:spLocks noGrp="1"/>
          </p:cNvSpPr>
          <p:nvPr>
            <p:ph idx="1"/>
          </p:nvPr>
        </p:nvSpPr>
        <p:spPr/>
        <p:txBody>
          <a:bodyPr>
            <a:normAutofit fontScale="62500" lnSpcReduction="20000"/>
          </a:bodyPr>
          <a:lstStyle/>
          <a:p>
            <a:r>
              <a:rPr lang="en-US" dirty="0"/>
              <a:t>a) </a:t>
            </a:r>
            <a:br>
              <a:rPr lang="en-US" dirty="0"/>
            </a:br>
            <a:r>
              <a:rPr lang="en-US" dirty="0"/>
              <a:t>Answer:</a:t>
            </a:r>
            <a:br>
              <a:rPr lang="en-US" dirty="0"/>
            </a:br>
            <a:br>
              <a:rPr lang="en-US" dirty="0"/>
            </a:br>
            <a:r>
              <a:rPr lang="en-US" sz="1600" b="1" dirty="0"/>
              <a:t>k means clustering </a:t>
            </a:r>
            <a:r>
              <a:rPr lang="en-US" sz="1600" dirty="0"/>
              <a:t>is the process of partitioning a set of data objects into subsets. Each subset is a cluster such that the similarity within the cluster is greater and the similarity between the clusters is less. </a:t>
            </a:r>
            <a:br>
              <a:rPr lang="en-US" sz="2000" dirty="0"/>
            </a:br>
            <a:r>
              <a:rPr lang="en-US" sz="1600" b="1" dirty="0"/>
              <a:t>In Hierarchical methods</a:t>
            </a:r>
            <a:r>
              <a:rPr lang="en-US" sz="1600" dirty="0"/>
              <a:t>, we create hierarchical decomposition of the given set of data. We create hierarchical decomposition in two ways such as from bottom to the top or top to down. On the basis how we create hierarchical decomposition we divide this method into two approaches one is agglomerative approach and other is the divisive approach.</a:t>
            </a:r>
            <a:br>
              <a:rPr lang="en-US" sz="1600" dirty="0"/>
            </a:br>
            <a:r>
              <a:rPr lang="en-US" sz="1600" dirty="0"/>
              <a:t>	</a:t>
            </a:r>
            <a:r>
              <a:rPr lang="en-US" sz="1600" b="1" u="sng" dirty="0" err="1"/>
              <a:t>Kmeans</a:t>
            </a:r>
            <a:r>
              <a:rPr lang="en-US" sz="1600" b="1" u="sng" dirty="0"/>
              <a:t> Cluster</a:t>
            </a:r>
            <a:r>
              <a:rPr lang="en-US" sz="1600" dirty="0"/>
              <a:t>		</a:t>
            </a:r>
            <a:r>
              <a:rPr lang="en-US" sz="1600" b="1" u="sng" dirty="0"/>
              <a:t>Hierarchal Clustering</a:t>
            </a:r>
          </a:p>
          <a:p>
            <a:pPr marL="0" indent="0">
              <a:buNone/>
            </a:pPr>
            <a:br>
              <a:rPr lang="en-US" dirty="0"/>
            </a:br>
            <a:r>
              <a:rPr lang="en-US" dirty="0"/>
              <a:t>  </a:t>
            </a:r>
          </a:p>
          <a:p>
            <a:pPr marL="0" indent="0">
              <a:buNone/>
            </a:pPr>
            <a:endParaRPr lang="en-US" dirty="0"/>
          </a:p>
          <a:p>
            <a:pPr marL="0" indent="0">
              <a:buNone/>
            </a:pPr>
            <a:endParaRPr lang="en-US" sz="2000" dirty="0"/>
          </a:p>
          <a:p>
            <a:pPr marL="0" indent="0">
              <a:buNone/>
            </a:pPr>
            <a:endParaRPr lang="en-US" sz="2000" dirty="0"/>
          </a:p>
          <a:p>
            <a:pPr marL="0" indent="0">
              <a:buNone/>
            </a:pPr>
            <a:r>
              <a:rPr lang="en-US" sz="2000" dirty="0"/>
              <a:t>However when sorted the countries as per the </a:t>
            </a:r>
            <a:r>
              <a:rPr lang="en-US" sz="2000" dirty="0" err="1"/>
              <a:t>Child_mort</a:t>
            </a:r>
            <a:r>
              <a:rPr lang="en-US" sz="2000" dirty="0"/>
              <a:t>% both of them gives approximately similar countries in need    (Check assignment summary for more details)</a:t>
            </a:r>
          </a:p>
        </p:txBody>
      </p:sp>
      <p:pic>
        <p:nvPicPr>
          <p:cNvPr id="4" name="Picture 3">
            <a:extLst>
              <a:ext uri="{FF2B5EF4-FFF2-40B4-BE49-F238E27FC236}">
                <a16:creationId xmlns:a16="http://schemas.microsoft.com/office/drawing/2014/main" id="{7F87969D-B89F-4488-91DB-7B11A978AD22}"/>
              </a:ext>
            </a:extLst>
          </p:cNvPr>
          <p:cNvPicPr>
            <a:picLocks noChangeAspect="1"/>
          </p:cNvPicPr>
          <p:nvPr/>
        </p:nvPicPr>
        <p:blipFill>
          <a:blip r:embed="rId2"/>
          <a:stretch>
            <a:fillRect/>
          </a:stretch>
        </p:blipFill>
        <p:spPr>
          <a:xfrm>
            <a:off x="5758346" y="3848672"/>
            <a:ext cx="3371646" cy="1285362"/>
          </a:xfrm>
          <a:prstGeom prst="rect">
            <a:avLst/>
          </a:prstGeom>
        </p:spPr>
      </p:pic>
      <p:pic>
        <p:nvPicPr>
          <p:cNvPr id="5" name="Picture 4">
            <a:extLst>
              <a:ext uri="{FF2B5EF4-FFF2-40B4-BE49-F238E27FC236}">
                <a16:creationId xmlns:a16="http://schemas.microsoft.com/office/drawing/2014/main" id="{09DE5DB9-CBC4-4F39-883E-5F26BD57863F}"/>
              </a:ext>
            </a:extLst>
          </p:cNvPr>
          <p:cNvPicPr>
            <a:picLocks noChangeAspect="1"/>
          </p:cNvPicPr>
          <p:nvPr/>
        </p:nvPicPr>
        <p:blipFill>
          <a:blip r:embed="rId3"/>
          <a:stretch>
            <a:fillRect/>
          </a:stretch>
        </p:blipFill>
        <p:spPr>
          <a:xfrm>
            <a:off x="2590915" y="3930414"/>
            <a:ext cx="2336559" cy="1121879"/>
          </a:xfrm>
          <a:prstGeom prst="rect">
            <a:avLst/>
          </a:prstGeom>
        </p:spPr>
      </p:pic>
    </p:spTree>
    <p:extLst>
      <p:ext uri="{BB962C8B-B14F-4D97-AF65-F5344CB8AC3E}">
        <p14:creationId xmlns:p14="http://schemas.microsoft.com/office/powerpoint/2010/main" val="3649628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B4C6F-9BBF-4F59-ABA2-210C3F7D6C58}"/>
              </a:ext>
            </a:extLst>
          </p:cNvPr>
          <p:cNvSpPr>
            <a:spLocks noGrp="1"/>
          </p:cNvSpPr>
          <p:nvPr>
            <p:ph type="title"/>
          </p:nvPr>
        </p:nvSpPr>
        <p:spPr/>
        <p:txBody>
          <a:bodyPr/>
          <a:lstStyle/>
          <a:p>
            <a:r>
              <a:rPr lang="en-US" b="1" dirty="0"/>
              <a:t>Question 2: Clustering</a:t>
            </a:r>
            <a:endParaRPr lang="en-US" dirty="0"/>
          </a:p>
        </p:txBody>
      </p:sp>
      <p:sp>
        <p:nvSpPr>
          <p:cNvPr id="3" name="Content Placeholder 2">
            <a:extLst>
              <a:ext uri="{FF2B5EF4-FFF2-40B4-BE49-F238E27FC236}">
                <a16:creationId xmlns:a16="http://schemas.microsoft.com/office/drawing/2014/main" id="{A57BF694-A9D1-4581-9FDD-65E7CDC3BFC7}"/>
              </a:ext>
            </a:extLst>
          </p:cNvPr>
          <p:cNvSpPr>
            <a:spLocks noGrp="1"/>
          </p:cNvSpPr>
          <p:nvPr>
            <p:ph idx="1"/>
          </p:nvPr>
        </p:nvSpPr>
        <p:spPr/>
        <p:txBody>
          <a:bodyPr>
            <a:normAutofit fontScale="62500" lnSpcReduction="20000"/>
          </a:bodyPr>
          <a:lstStyle/>
          <a:p>
            <a:r>
              <a:rPr lang="en-US" dirty="0"/>
              <a:t>    b) Briefly explain the steps of the K-means clustering algorithm.</a:t>
            </a:r>
            <a:br>
              <a:rPr lang="en-US" dirty="0"/>
            </a:br>
            <a:br>
              <a:rPr lang="en-US" dirty="0"/>
            </a:br>
            <a:r>
              <a:rPr lang="en-US" sz="1800" b="1" u="sng" dirty="0"/>
              <a:t>Answer:</a:t>
            </a:r>
            <a:br>
              <a:rPr lang="en-US" sz="1800" b="1" u="sng" dirty="0"/>
            </a:br>
            <a:br>
              <a:rPr lang="en-US" sz="1800" b="1" u="sng" dirty="0"/>
            </a:br>
            <a:r>
              <a:rPr lang="en-US" sz="1800" b="1" u="sng" dirty="0"/>
              <a:t>Clustering has 3 steps :</a:t>
            </a:r>
            <a:br>
              <a:rPr lang="en-US" sz="1800" b="1" u="sng" dirty="0"/>
            </a:br>
            <a:br>
              <a:rPr lang="en-US" sz="1800" b="1" u="sng" dirty="0"/>
            </a:br>
            <a:r>
              <a:rPr lang="en-US" sz="1800" b="1" dirty="0"/>
              <a:t>Initialization : </a:t>
            </a:r>
            <a:r>
              <a:rPr lang="en-US" sz="1800" dirty="0"/>
              <a:t>Choose random value of K. </a:t>
            </a:r>
            <a:r>
              <a:rPr lang="en-US" sz="1800" dirty="0" err="1"/>
              <a:t>Silhouette_score</a:t>
            </a:r>
            <a:r>
              <a:rPr lang="en-US" sz="1800" dirty="0"/>
              <a:t> can be attached to all the cluster ranges and the K value which has the low K value can be a probable candidates.</a:t>
            </a:r>
            <a:br>
              <a:rPr lang="en-US" sz="1800" dirty="0"/>
            </a:br>
            <a:r>
              <a:rPr lang="en-US" sz="1800" b="1" dirty="0"/>
              <a:t>Cluster Assignment : </a:t>
            </a:r>
            <a:r>
              <a:rPr lang="en-US" sz="1800" dirty="0"/>
              <a:t>After identifying k values</a:t>
            </a:r>
            <a:r>
              <a:rPr lang="en-US" sz="1800" b="1" dirty="0"/>
              <a:t>,</a:t>
            </a:r>
            <a:r>
              <a:rPr lang="en-US" sz="1800" dirty="0"/>
              <a:t> the data points that are the closest (similar) to a centroid will create a cluster. If we’re using the Euclidean distance between data points and every centroid, a straight line is drawn between two centroids, then a perpendicular bisector (boundary line) divides this line into two clusters.</a:t>
            </a:r>
            <a:br>
              <a:rPr lang="en-US" sz="1800" b="1" dirty="0"/>
            </a:br>
            <a:r>
              <a:rPr lang="en-US" sz="1800" b="1" dirty="0"/>
              <a:t>Move the centroid : </a:t>
            </a:r>
            <a:r>
              <a:rPr lang="en-US" sz="1800" dirty="0"/>
              <a:t>New clusters, that need centers. A centroid’s new value is going to be the mean of all the examples in a cluster.</a:t>
            </a:r>
            <a:br>
              <a:rPr lang="en-US" sz="1800" dirty="0"/>
            </a:br>
            <a:r>
              <a:rPr lang="en-US" sz="1800" dirty="0"/>
              <a:t>We’ll keep repeating step 2 and 3 until the centroids stop moving, in other words, K-means algorithm is converged.</a:t>
            </a:r>
          </a:p>
          <a:p>
            <a:pPr marL="0" indent="0">
              <a:buNone/>
            </a:pPr>
            <a:br>
              <a:rPr lang="en-US" sz="1800" b="1" dirty="0"/>
            </a:br>
            <a:br>
              <a:rPr lang="en-US" sz="1800" b="1" dirty="0"/>
            </a:br>
            <a:br>
              <a:rPr lang="en-US" sz="1800" b="1" dirty="0"/>
            </a:br>
            <a:br>
              <a:rPr lang="en-US" sz="1800" b="1" dirty="0"/>
            </a:br>
            <a:endParaRPr lang="en-US" dirty="0"/>
          </a:p>
        </p:txBody>
      </p:sp>
      <p:pic>
        <p:nvPicPr>
          <p:cNvPr id="4" name="Picture 3">
            <a:extLst>
              <a:ext uri="{FF2B5EF4-FFF2-40B4-BE49-F238E27FC236}">
                <a16:creationId xmlns:a16="http://schemas.microsoft.com/office/drawing/2014/main" id="{025054F8-CA03-4696-8C8A-76DC3B3612D1}"/>
              </a:ext>
            </a:extLst>
          </p:cNvPr>
          <p:cNvPicPr>
            <a:picLocks noChangeAspect="1"/>
          </p:cNvPicPr>
          <p:nvPr/>
        </p:nvPicPr>
        <p:blipFill>
          <a:blip r:embed="rId2"/>
          <a:stretch>
            <a:fillRect/>
          </a:stretch>
        </p:blipFill>
        <p:spPr>
          <a:xfrm>
            <a:off x="2730909" y="4725801"/>
            <a:ext cx="6010275" cy="876300"/>
          </a:xfrm>
          <a:prstGeom prst="rect">
            <a:avLst/>
          </a:prstGeom>
        </p:spPr>
      </p:pic>
    </p:spTree>
    <p:extLst>
      <p:ext uri="{BB962C8B-B14F-4D97-AF65-F5344CB8AC3E}">
        <p14:creationId xmlns:p14="http://schemas.microsoft.com/office/powerpoint/2010/main" val="2930262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B4C6F-9BBF-4F59-ABA2-210C3F7D6C58}"/>
              </a:ext>
            </a:extLst>
          </p:cNvPr>
          <p:cNvSpPr>
            <a:spLocks noGrp="1"/>
          </p:cNvSpPr>
          <p:nvPr>
            <p:ph type="title"/>
          </p:nvPr>
        </p:nvSpPr>
        <p:spPr/>
        <p:txBody>
          <a:bodyPr/>
          <a:lstStyle/>
          <a:p>
            <a:r>
              <a:rPr lang="en-US" b="1" dirty="0"/>
              <a:t>Question 2: Clustering</a:t>
            </a:r>
            <a:endParaRPr lang="en-US" dirty="0"/>
          </a:p>
        </p:txBody>
      </p:sp>
      <p:sp>
        <p:nvSpPr>
          <p:cNvPr id="3" name="Content Placeholder 2">
            <a:extLst>
              <a:ext uri="{FF2B5EF4-FFF2-40B4-BE49-F238E27FC236}">
                <a16:creationId xmlns:a16="http://schemas.microsoft.com/office/drawing/2014/main" id="{A57BF694-A9D1-4581-9FDD-65E7CDC3BFC7}"/>
              </a:ext>
            </a:extLst>
          </p:cNvPr>
          <p:cNvSpPr>
            <a:spLocks noGrp="1"/>
          </p:cNvSpPr>
          <p:nvPr>
            <p:ph idx="1"/>
          </p:nvPr>
        </p:nvSpPr>
        <p:spPr/>
        <p:txBody>
          <a:bodyPr>
            <a:normAutofit fontScale="70000" lnSpcReduction="20000"/>
          </a:bodyPr>
          <a:lstStyle/>
          <a:p>
            <a:r>
              <a:rPr lang="en-US" dirty="0"/>
              <a:t>c) How is the value of ‘k’ chosen in K-means clustering? Explain both the statistical as well as the business aspect of it.|</a:t>
            </a:r>
          </a:p>
          <a:p>
            <a:pPr marL="0" indent="0">
              <a:buNone/>
            </a:pPr>
            <a:r>
              <a:rPr lang="en-US" sz="2000" b="1" u="sng" dirty="0"/>
              <a:t>Answer: </a:t>
            </a:r>
          </a:p>
          <a:p>
            <a:pPr marL="0" indent="0">
              <a:buNone/>
            </a:pPr>
            <a:r>
              <a:rPr lang="en-US" sz="2000" dirty="0"/>
              <a:t>Here we want to find a balance between two variables: the number of clusters (</a:t>
            </a:r>
            <a:r>
              <a:rPr lang="en-US" sz="2000" i="1" dirty="0"/>
              <a:t>k</a:t>
            </a:r>
            <a:r>
              <a:rPr lang="en-US" sz="2000" dirty="0"/>
              <a:t>) and the average variance of the clusters. As the number of clusters increases, the average variance decreases. </a:t>
            </a:r>
          </a:p>
          <a:p>
            <a:pPr marL="0" indent="0">
              <a:buNone/>
            </a:pPr>
            <a:r>
              <a:rPr lang="en-US" sz="2000" dirty="0"/>
              <a:t>	There are 167 countries present for NGO to fund. On the basis of </a:t>
            </a:r>
            <a:r>
              <a:rPr lang="en-US" sz="2000" dirty="0" err="1"/>
              <a:t>Silhouette_score</a:t>
            </a:r>
            <a:r>
              <a:rPr lang="en-US" sz="2000" dirty="0"/>
              <a:t>, we can identify the scores of each cluster and choose the one having the low score respectively.</a:t>
            </a:r>
          </a:p>
          <a:p>
            <a:pPr marL="0" indent="0">
              <a:buNone/>
            </a:pPr>
            <a:r>
              <a:rPr lang="en-US" sz="2000" dirty="0"/>
              <a:t>	Elbow graph is also useful to identify  the numbers of cluster by checking at which cluster maximum data variation is happening.</a:t>
            </a:r>
          </a:p>
          <a:p>
            <a:pPr marL="0" indent="0">
              <a:buNone/>
            </a:pPr>
            <a:r>
              <a:rPr lang="en-US" sz="2000" dirty="0"/>
              <a:t>	We choose 4 clusters here to identify countries more closely on Growth and health factors so that NGO can have more clarity and can fund countries which are really in Need of AID</a:t>
            </a:r>
          </a:p>
          <a:p>
            <a:pPr marL="0" indent="0">
              <a:buNone/>
            </a:pPr>
            <a:r>
              <a:rPr lang="en-US" sz="2000" dirty="0"/>
              <a:t> </a:t>
            </a:r>
            <a:br>
              <a:rPr lang="en-US" dirty="0"/>
            </a:br>
            <a:r>
              <a:rPr lang="en-US" dirty="0"/>
              <a:t>      </a:t>
            </a:r>
          </a:p>
        </p:txBody>
      </p:sp>
    </p:spTree>
    <p:extLst>
      <p:ext uri="{BB962C8B-B14F-4D97-AF65-F5344CB8AC3E}">
        <p14:creationId xmlns:p14="http://schemas.microsoft.com/office/powerpoint/2010/main" val="343726170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{BB591D92-5DB5-4146-B951-3B51567145EE}tf10001115</Template>
  <TotalTime>15</TotalTime>
  <Words>1929</Words>
  <Application>Microsoft Office PowerPoint</Application>
  <PresentationFormat>Widescreen</PresentationFormat>
  <Paragraphs>102</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Gill Sans MT</vt:lpstr>
      <vt:lpstr>Merriweather</vt:lpstr>
      <vt:lpstr>Parcel</vt:lpstr>
      <vt:lpstr>PowerPoint Presentation</vt:lpstr>
      <vt:lpstr>Summary</vt:lpstr>
      <vt:lpstr>Summary</vt:lpstr>
      <vt:lpstr>Summary</vt:lpstr>
      <vt:lpstr>Summary</vt:lpstr>
      <vt:lpstr>Summary</vt:lpstr>
      <vt:lpstr>Question 2: Clustering</vt:lpstr>
      <vt:lpstr>Question 2: Clustering</vt:lpstr>
      <vt:lpstr>Question 2: Clustering</vt:lpstr>
      <vt:lpstr>Question 2: Clustering</vt:lpstr>
      <vt:lpstr>Question 2: Clustering</vt:lpstr>
      <vt:lpstr>Question 3: Principal Component Analysés</vt:lpstr>
      <vt:lpstr>Question 3: Principal Component Analysis</vt:lpstr>
      <vt:lpstr>Question 3: Principal Component Analysis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Sonia Sharma</dc:creator>
  <cp:lastModifiedBy>Sonia Sharma</cp:lastModifiedBy>
  <cp:revision>7</cp:revision>
  <dcterms:created xsi:type="dcterms:W3CDTF">2019-12-30T17:06:44Z</dcterms:created>
  <dcterms:modified xsi:type="dcterms:W3CDTF">2021-03-25T16:14:57Z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sonsh@microsoft.com</vt:lpwstr>
  </property>
  <property fmtid="{D5CDD505-2E9C-101B-9397-08002B2CF9AE}" pid="5" name="MSIP_Label_f42aa342-8706-4288-bd11-ebb85995028c_SetDate">
    <vt:lpwstr>2019-12-30T17:11:37.4400933Z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254253b0-afd3-402d-9bf4-e76614f0ad36</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