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50"/>
  </p:notesMasterIdLst>
  <p:handoutMasterIdLst>
    <p:handoutMasterId r:id="rId51"/>
  </p:handoutMasterIdLst>
  <p:sldIdLst>
    <p:sldId id="257" r:id="rId2"/>
    <p:sldId id="259" r:id="rId3"/>
    <p:sldId id="304" r:id="rId4"/>
    <p:sldId id="264" r:id="rId5"/>
    <p:sldId id="265" r:id="rId6"/>
    <p:sldId id="263" r:id="rId7"/>
    <p:sldId id="267" r:id="rId8"/>
    <p:sldId id="318" r:id="rId9"/>
    <p:sldId id="269" r:id="rId10"/>
    <p:sldId id="270" r:id="rId11"/>
    <p:sldId id="271" r:id="rId12"/>
    <p:sldId id="272" r:id="rId13"/>
    <p:sldId id="274" r:id="rId14"/>
    <p:sldId id="322" r:id="rId15"/>
    <p:sldId id="277" r:id="rId16"/>
    <p:sldId id="275" r:id="rId17"/>
    <p:sldId id="276" r:id="rId18"/>
    <p:sldId id="278" r:id="rId19"/>
    <p:sldId id="279" r:id="rId20"/>
    <p:sldId id="305" r:id="rId21"/>
    <p:sldId id="273" r:id="rId22"/>
    <p:sldId id="313" r:id="rId23"/>
    <p:sldId id="314" r:id="rId24"/>
    <p:sldId id="307" r:id="rId25"/>
    <p:sldId id="323" r:id="rId26"/>
    <p:sldId id="324" r:id="rId27"/>
    <p:sldId id="325" r:id="rId28"/>
    <p:sldId id="309" r:id="rId29"/>
    <p:sldId id="310" r:id="rId30"/>
    <p:sldId id="321" r:id="rId31"/>
    <p:sldId id="312" r:id="rId32"/>
    <p:sldId id="281" r:id="rId33"/>
    <p:sldId id="282" r:id="rId34"/>
    <p:sldId id="283" r:id="rId35"/>
    <p:sldId id="286" r:id="rId36"/>
    <p:sldId id="287" r:id="rId37"/>
    <p:sldId id="315" r:id="rId38"/>
    <p:sldId id="320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6" r:id="rId47"/>
    <p:sldId id="297" r:id="rId48"/>
    <p:sldId id="303" r:id="rId49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4"/>
    <p:restoredTop sz="93659"/>
  </p:normalViewPr>
  <p:slideViewPr>
    <p:cSldViewPr>
      <p:cViewPr>
        <p:scale>
          <a:sx n="84" d="100"/>
          <a:sy n="84" d="100"/>
        </p:scale>
        <p:origin x="-588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9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5528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xmlns="" id="{DD58A92D-C349-9E4D-92B3-E98162AFF8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xmlns="" id="{19A602D3-BB09-C649-A40D-0716B85A92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xmlns="" id="{2BD4B359-D0FF-294B-A773-D736A22AA5B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xmlns="" id="{537986EC-3814-8445-BEE0-728C1B003D0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9657F90-0CAF-004C-85D4-5252A67413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xmlns="" id="{FAE60E43-38DA-2445-BBA2-C578E0BD8F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xmlns="" id="{860503DF-F60D-6345-BF1A-FF1BF7C227F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xmlns="" id="{1783CD8C-51B3-914E-B7D3-6BB128CE796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6133" name="Rectangle 5">
            <a:extLst>
              <a:ext uri="{FF2B5EF4-FFF2-40B4-BE49-F238E27FC236}">
                <a16:creationId xmlns:a16="http://schemas.microsoft.com/office/drawing/2014/main" xmlns="" id="{77B63A81-B8D7-A843-9015-37337A318A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>
            <a:extLst>
              <a:ext uri="{FF2B5EF4-FFF2-40B4-BE49-F238E27FC236}">
                <a16:creationId xmlns:a16="http://schemas.microsoft.com/office/drawing/2014/main" xmlns="" id="{83E4506E-0E02-E044-8BD9-8CC5624A13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>
            <a:extLst>
              <a:ext uri="{FF2B5EF4-FFF2-40B4-BE49-F238E27FC236}">
                <a16:creationId xmlns:a16="http://schemas.microsoft.com/office/drawing/2014/main" xmlns="" id="{7CC408BC-073E-0A4C-8F4F-AD9113064C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anose="02020603050405020304" pitchFamily="18" charset="0"/>
              </a:defRPr>
            </a:lvl1pPr>
          </a:lstStyle>
          <a:p>
            <a:fld id="{4AE568BF-F9F6-194E-8BB2-6D731400A4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xmlns="" id="{63A8C4E1-CDBB-9D44-BB46-73D550FEE8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8EB9498-170B-E947-B5CD-60235CAEE122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xmlns="" id="{4E26888C-FA21-EA4A-B3C9-608D82B676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xmlns="" id="{E49165A0-D967-2F4D-BBA0-EA7DA328D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xmlns="" id="{709321EA-31B7-9142-9668-81AA19FF81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CBEA55C-A651-F847-831F-619E9598A09F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89F77CEC-E8F0-7740-97D3-99BFC5534C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xmlns="" id="{C2CBA813-313B-4A43-8532-480EB7BFD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xmlns="" id="{A85C1281-55C1-974F-AFF1-AA82A87521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9895C1-6D1E-BE41-8159-82AF8AE8B7B2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43A85E92-F46B-B548-AB23-8E421C56C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3238FAEE-06DD-CC4F-878B-A1D89B4C6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3494" y="3474963"/>
            <a:ext cx="7034213" cy="329111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xmlns="" id="{9AC15597-2630-D54A-9334-EA309658AD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F93DA7-673F-EF4C-826C-09D8703E61B8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xmlns="" id="{8C692E2C-2B33-6841-B4D1-AA46EFF188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xmlns="" id="{0E5D3503-96CC-084A-8F07-D521832A2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xmlns="" id="{0DDCB514-DDB0-BE49-BDD6-7BF42E418D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7DEEFDC-2AA2-1241-B88A-7034C6E7B9B0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xmlns="" id="{CD4CA9E0-E733-1B40-9AE4-B2F9B2E85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xmlns="" id="{9604EB86-89C3-7842-90A2-A0CB03FCF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xmlns="" id="{86DEFD4F-63C1-7446-9003-C55E5D4702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8FE0C59-5900-DF40-BDE0-57007446E35E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xmlns="" id="{923781F6-B259-DE40-8DE1-F27A431A0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xmlns="" id="{BF0D0622-F563-B54F-9112-70F5018A0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xmlns="" id="{4569A1C1-DE05-3141-919E-E9A937383A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43AF164-3057-EE43-9635-DA669BDE0D6A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xmlns="" id="{267EA057-CBF2-2542-BBB4-BE02D1951D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xmlns="" id="{3F5D9C43-6B1C-1E4A-8022-8B2E497B0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xmlns="" id="{6A18F7B9-04DC-9549-83D1-D2B548048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378BE9F-54BC-CC47-9916-6615D01E8B9F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xmlns="" id="{790F562A-9A56-9046-9B43-6DE099910E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xmlns="" id="{3477D2F5-4BB8-BD4C-874B-04B787B31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xmlns="" id="{60A927F7-2558-4D4F-8D8D-5D19F3FE81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048B96-BCBF-AD4B-82D6-A96E794BDE8E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xmlns="" id="{DBD04D94-DC81-3D4A-9A4C-3026F26B39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xmlns="" id="{F120A9B0-2ED7-AA42-9DF6-EBBB962CB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3494" y="3474963"/>
            <a:ext cx="7034213" cy="329111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xmlns="" id="{D1FF3B16-30BB-7643-9D7F-E80BFEE516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745DEA0-C0C1-8D44-8B5F-45238C4C92A4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xmlns="" id="{757299E0-8A9D-604C-BBA7-E4A7B5EAE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xmlns="" id="{E23FEFA1-443E-D54F-9732-AFB609D91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1238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xmlns="" id="{59233F64-CE95-C842-980A-D6CEA7734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9B1A4EF-2F35-704E-B0FE-DCBDA057DD50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xmlns="" id="{2105F10F-2B67-E74C-A699-58E7251CF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xmlns="" id="{91B9A691-A102-3C41-B613-6AE3CED2D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xmlns="" id="{D16CC5B1-A167-714A-98CB-5AE5608A62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939F111-7CF9-B040-B740-5971DFF9231C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xmlns="" id="{88011298-8B53-1B4F-8C1B-F009C0C648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xmlns="" id="{B689C84A-7A78-EB4B-BE99-41FC32F92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xmlns="" id="{47799749-EB68-C449-9557-1ED7E47C7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38F0DFD-DD11-3140-B841-5A9AD39DB803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xmlns="" id="{A218B3AB-097C-B045-956A-B6CAF560AF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xmlns="" id="{D5DADCCB-8DA4-7B4B-B481-814DBB1C6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xmlns="" id="{08A77421-2147-E24B-AE5C-5A0C85F4D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04B02BF-BD4B-E447-9CA5-53657CEED9E7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xmlns="" id="{58B020E3-F53E-EF45-8F66-352FD31BA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xmlns="" id="{78B10489-CDCE-A240-BD55-FA580CFB3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xmlns="" id="{08A77421-2147-E24B-AE5C-5A0C85F4D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04B02BF-BD4B-E447-9CA5-53657CEED9E7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xmlns="" id="{58B020E3-F53E-EF45-8F66-352FD31BA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xmlns="" id="{78B10489-CDCE-A240-BD55-FA580CFB3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449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xmlns="" id="{4E6FC2F8-DB86-7E43-B5CB-EC44FEAFB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F6FE32B-4A3A-6147-9ADA-23319F0C1226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32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xmlns="" id="{8A0BAA25-9112-864D-8F8B-7A25228BED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xmlns="" id="{8AFA9EC6-441E-9E48-8B72-5557B8394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Application may get duplicates in the case of early timeouts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xmlns="" id="{AB787FDD-35FC-7A4C-822C-5B0AC3FF10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8C16D52-EBD6-6B4B-8B0F-18C146E31B5B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33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xmlns="" id="{8DA3B971-3F00-D448-B650-3903DB6E78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xmlns="" id="{7162EA24-189F-C142-926E-030DC175E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xmlns="" id="{D5A40DF1-21A7-454B-B49B-15B99192E0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5EFC028-E126-D642-B90A-2D006D3A6FA7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34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xmlns="" id="{24F55CE1-8E3B-7F42-9E8B-8A8DEE8CC9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xmlns="" id="{91419D4A-26D5-AB4B-9E47-44D31F26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xmlns="" id="{A9FADB42-F06B-424E-93AC-BA961C3405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2B9BF48-0442-7B48-959F-57D94BD71AFB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35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xmlns="" id="{88A7CAA7-CE11-FF48-A868-86ABABA52A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xmlns="" id="{F96FAEED-0FD7-7C4B-99DF-C7A3BAE46B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xmlns="" id="{D1B2B993-2502-634F-AF5A-068FED2401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878FD81-B40D-5340-906B-CB15F7B18AAE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36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xmlns="" id="{E60AE954-4411-2E46-BC54-AB9AC59652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xmlns="" id="{502B54DF-9F73-134E-9B8E-F4CB33936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xmlns="" id="{B874410F-88F0-FB45-B0D9-9C27A1B548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6EA739B-F2EF-694A-8CCB-F4BC24D9EC0D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37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xmlns="" id="{B0AA35F0-940A-B048-81FE-3CF3EC2BA8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xmlns="" id="{41CE060A-4386-904D-99A9-0B0913069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xmlns="" id="{B874410F-88F0-FB45-B0D9-9C27A1B548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6EA739B-F2EF-694A-8CCB-F4BC24D9EC0D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38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xmlns="" id="{B0AA35F0-940A-B048-81FE-3CF3EC2BA8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xmlns="" id="{41CE060A-4386-904D-99A9-0B0913069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6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xmlns="" id="{C4B101E2-E1E0-8C4E-B88B-8228CB4E6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71E8F9F-74F1-794A-AAAD-455AE2CEB06A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1FBA7291-84E3-C341-BCA3-22B0AB5B21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xmlns="" id="{B4CB0D1F-8D89-5A4E-BB9A-16AF55F46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xmlns="" id="{F752A734-D4C4-CB4A-A20C-F01AB1F240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BB41545-C5CF-CA44-B3E2-2C8FB7C07185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39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xmlns="" id="{21ECF5E0-4491-3147-B389-8C432B865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xmlns="" id="{D7878DA4-3532-F846-9D35-E6B0F3AE5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xmlns="" id="{30A62A0C-F72C-2840-9D45-FDD2071865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9430EF-E9E8-AF43-9669-F4CDEFB10BC7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40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xmlns="" id="{BE0EBC99-B234-F244-A83F-DEA5BF162D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xmlns="" id="{92DAAB2A-90BB-B041-9E22-67EB6F53A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xmlns="" id="{7BC0C84B-F207-3745-B8EF-3EFDDE5A02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31D3500-8169-1C4A-BDF7-3B1441DF218A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41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xmlns="" id="{CF8E9012-01DA-C943-8D48-14EAF8E79A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xmlns="" id="{7CFCB59C-91D2-FE43-BB77-1124125CC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xmlns="" id="{0248DFAD-99B6-1E44-B589-16D3EC9A71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94E2D7C-CEFA-CA4A-8598-6D4838967AA9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42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xmlns="" id="{A4BA3F3A-8284-1144-81CD-5A838AF0E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xmlns="" id="{E627A84C-ABFC-0B4F-BD35-C971889CC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xmlns="" id="{00F0D127-F951-FD42-A90B-59B94B2A8A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F3D409F-F11D-194F-B52A-801A4100C27A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43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xmlns="" id="{7F8477CB-E19C-5B47-92B8-571DFDC18C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xmlns="" id="{D267AF68-3BAF-444F-9206-F21B730EC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xmlns="" id="{F55069A3-9B15-D64F-9D57-77FD5D23D4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C63D21A-E92D-8842-9828-B7B4F4ACA30F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44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xmlns="" id="{10744267-0D9E-374A-AD9A-EA99D94C9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xmlns="" id="{E07FB7F1-D6E2-304F-B017-A9EED5423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xmlns="" id="{CF37F4BE-5647-D84A-998E-3E915F4009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3337DF5-2298-FB48-9C7A-215510CBCA9D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45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xmlns="" id="{1B8706CC-E31B-444F-B4E1-178C8F0C81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xmlns="" id="{A3BB63FE-D5E4-A243-85D7-89DFA7EA5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xmlns="" id="{28D56A8F-9B69-8C42-856F-7B0B49AF95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4CC8AE5-DA47-0A4D-AA5D-91A841827709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46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xmlns="" id="{D18846A2-4E3E-D047-ABB6-004ED271EE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xmlns="" id="{54486E14-DCE5-244D-B08D-EF62682A8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xmlns="" id="{CBD4EBE9-0F60-8549-854B-65A10AA66A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0FE8DC-E949-724B-B4CB-E361E3D32509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47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xmlns="" id="{9F3A3FE1-4ADA-474D-8DF0-4FF051839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xmlns="" id="{8A16F02B-6FC2-3744-B3BA-A78E174C9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xmlns="" id="{E12B6D6E-9474-2046-8D9B-CC4DB424A5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2D6DD60-D8CB-7F4D-B53C-305E7DA5CB7B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48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xmlns="" id="{86DAEFE5-7CD3-BD47-8A7C-EB3592648E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xmlns="" id="{574E66CA-3F92-9841-9606-E6B4247DF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xmlns="" id="{25D58BB5-5CF8-7B49-9AE7-38A7B9E9AD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1486D4-BFF4-5B4E-A6C1-F300AC26FAB5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51EBA14A-E5A6-7143-A26A-5B6E6895B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EB32AEB0-F0A9-1244-B38E-CA45F4565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xmlns="" id="{F0A48B5A-037A-2449-BD2D-4C632AD2CC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B20CC58-115F-124C-90B2-996244F97F60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D5A9A9EF-3218-474C-96F1-DE214FB566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xmlns="" id="{91F3D4C6-E3AB-3344-A1E2-BA64A7A7E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xmlns="" id="{42E2E633-EDF9-5C41-BC54-B07F576AB7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A3130-3842-924E-ABC1-F25C7C1F6291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9FFF5116-795A-2542-9965-CB6B78CA5A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526D39ED-BC1A-6640-B25A-F30C3BAD9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2CE06FDA-1483-3E4B-856B-63213308B6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08FE68-0A48-7F4B-AF99-98653ED10472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22552D7B-1862-8E4D-9A72-EEDCB33C9B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697692F4-7D4B-CE4E-A55C-8DB062E01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7882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xmlns="" id="{711E231B-8481-114B-A946-C84AAB2C5F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2FEC56C-21D2-7E4E-B849-785B164F9D06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7041D2D5-435B-D148-8520-7C7C8422E9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xmlns="" id="{5F8DED54-5AF3-EA47-85D5-DDA980B61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3494" y="3474963"/>
            <a:ext cx="7034213" cy="329111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xmlns="" id="{372768F3-EA30-EF42-A02A-36DD48B66F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8645637-B147-6C48-9C42-C53D16AD98E1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xmlns="" id="{3BF54C51-3317-3A4D-9E0D-0D9ECA0409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xmlns="" id="{1FAC0395-8D12-9046-8F28-F8AB0118A2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3494" y="3474963"/>
            <a:ext cx="7034213" cy="329111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0A8C98-23CB-EF45-B43B-2FD0096D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DC3C37-F8FD-C945-A0A9-E30DAF0D2EB4}" type="datetime1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3BE424-6093-BB40-BCCC-352401E6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849A2E-2D92-644F-9E13-7C4B0F2D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29682-843B-FC42-A522-CC29B8FF7C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3861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B9846B-6495-5249-BC36-F1ECA9EA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5E9A86-7C28-8E49-93A9-E240AE1AF22D}" type="datetime1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BCA65E-2974-B64C-BC7C-DB794CBD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100CDB-EDC7-7B4C-A5BE-C695B1BB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B485F-78BD-E047-B9F2-C7CA1536CA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2362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AF70A9-93FF-944A-BC2C-D5DE7405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F3A89-09AA-1743-BEAD-3C32D2BA7661}" type="datetime1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BAB52C-47F3-4648-9C6A-36AD492A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B83996-1C4F-D84D-B458-024F0434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D44A4C-0AAF-7849-BF45-6F83B30181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42150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D3C51AB-CE0A-024E-AB0F-E6EAE7047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E5C9A854-96A9-6546-89E6-BA79F170E9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87377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57C60F-D157-684C-B19C-B3BB1EB6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64DA4B3C-24B7-6542-AE8F-51055F0D1B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43051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5E7657-0086-1049-8EAA-5A38ED6379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62CAA356-F8D4-7D4A-8331-B428D6B161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0411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5DDBF0-4B9F-2246-A8BD-C30DCA58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B38BAD-1953-3A45-A86E-069C449E89D6}" type="datetime1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34E89B-3552-7B46-A124-5BCC800C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469076-986A-2F42-AA7A-10B1823E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C111B-C500-D340-B82A-836309775A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5317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B9C19F-4C4C-A74C-B2C7-2EC819E1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C2D49D-3AC0-FA4B-AF4A-38B6C79DD409}" type="datetime1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8B043F-E4CC-6E41-994D-8BB9ED05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29A8DF-107A-084F-A289-3DF9A4A5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212D5-6E97-414E-8655-AE871E7CEF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6344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6751B347-2149-7249-90F1-11E76D89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ABC0F5-FAB3-744B-A9BF-CE80BCF1E2C0}" type="datetime1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3BC3D272-3F0C-5242-936B-F4F754E3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FC6A9F07-8510-BA4F-BCF7-BAFB3634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D8C99-34E1-984F-89EF-E7E81B2FA1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7962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545A0DDD-B76B-1E46-8764-509D9D60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C4874B-CA8C-C049-801A-6860E31260CE}" type="datetime1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638D357-FED9-8549-8BC8-009C2755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92272881-B842-9D4C-8217-15CB1D44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1174B-4DCD-D649-859D-68FBB08910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9796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F7C4CA81-90FC-2B41-B933-4EE72B1E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D50796-01CC-304A-85D0-BA12C52300DB}" type="datetime1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B06257D3-1037-2140-8DD3-EB4F3F66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25210F82-5B93-7E48-888C-43900EC6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F321C-4873-244C-8642-473E7FA000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6926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896970C2-0AD8-1C44-8F42-E91DE538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CAA9AE-9F42-C747-9652-0DF7B46396AC}" type="datetime1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7725328F-5AD3-5F43-B60E-DFB01731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6B1CC806-74FD-D24E-87AF-12841405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13249-B42A-934E-8274-EEC1CC729D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4520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AB067233-2D7E-1648-9AD0-A444FD5D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86A719-C807-B444-8823-2D2B193520D1}" type="datetime1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4A39EF5C-DB51-524E-B916-B4834733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6AFF2C5A-EBB3-8A43-AAD9-6C419AAD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5CA5FF-2467-D146-88AF-70C260F8CB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173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ED02F26F-E45A-7945-B7C2-26937EF4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2AA16A-375C-8841-9A1D-C1A868308D5A}" type="datetime1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E1C30556-534E-3548-ADAD-9DBD0D27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04A208F9-AD60-8B4C-866F-B2B2B18D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CA776-9528-FB40-AA0E-75CFD6B665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4107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A1F37678-A8F5-E147-A339-39B92C77D56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31F43B92-7B5E-674F-9992-43C405A21D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534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50BFD2-A44A-E94D-8863-F30DA4F82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fld id="{F3B4788C-6D03-344C-859C-703D0647AB8F}" type="datetime1">
              <a:rPr lang="en-US" altLang="en-US"/>
              <a:pPr/>
              <a:t>11/3/2020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C80975-8D78-B147-B20B-5EBDC5CE0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592938-2101-DF4B-847E-7543C924B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32615D2-7DF1-CB46-8C77-C03450DCB25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90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8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67F2A45B-21A5-8C49-922A-0DECE8B168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55483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5400" dirty="0">
                <a:ea typeface="ＭＳ Ｐゴシック" panose="020B0600070205080204" pitchFamily="34" charset="-128"/>
              </a:rPr>
              <a:t>Transport Layer</a:t>
            </a:r>
          </a:p>
        </p:txBody>
      </p:sp>
      <p:grpSp>
        <p:nvGrpSpPr>
          <p:cNvPr id="18436" name="Group 10">
            <a:extLst>
              <a:ext uri="{FF2B5EF4-FFF2-40B4-BE49-F238E27FC236}">
                <a16:creationId xmlns:a16="http://schemas.microsoft.com/office/drawing/2014/main" xmlns="" id="{3D39ED06-1836-094B-BD5D-375A87C5CB33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71815"/>
            <a:ext cx="3200400" cy="1625600"/>
            <a:chOff x="2133600" y="4267200"/>
            <a:chExt cx="4800600" cy="2438400"/>
          </a:xfrm>
        </p:grpSpPr>
        <p:sp>
          <p:nvSpPr>
            <p:cNvPr id="18437" name="Rectangle 4">
              <a:extLst>
                <a:ext uri="{FF2B5EF4-FFF2-40B4-BE49-F238E27FC236}">
                  <a16:creationId xmlns:a16="http://schemas.microsoft.com/office/drawing/2014/main" xmlns="" id="{CEEAB053-3D83-1E4E-A9DE-3C30B2BC0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6096000"/>
              <a:ext cx="4800600" cy="609600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chemeClr val="bg1"/>
                  </a:solidFill>
                  <a:latin typeface="Arial" panose="020B0604020202020204" pitchFamily="34" charset="0"/>
                </a:rPr>
                <a:t>Best-effort </a:t>
              </a:r>
              <a:r>
                <a:rPr lang="en-US" altLang="en-US" sz="1600" b="0" i="1">
                  <a:solidFill>
                    <a:schemeClr val="bg1"/>
                  </a:solidFill>
                  <a:latin typeface="Arial" panose="020B0604020202020204" pitchFamily="34" charset="0"/>
                </a:rPr>
                <a:t>local </a:t>
              </a:r>
              <a:r>
                <a:rPr lang="en-US" altLang="en-US" sz="1600" b="0">
                  <a:solidFill>
                    <a:schemeClr val="bg1"/>
                  </a:solidFill>
                  <a:latin typeface="Arial" panose="020B0604020202020204" pitchFamily="34" charset="0"/>
                </a:rPr>
                <a:t>packet delivery</a:t>
              </a:r>
            </a:p>
          </p:txBody>
        </p:sp>
        <p:sp>
          <p:nvSpPr>
            <p:cNvPr id="18438" name="Rectangle 5">
              <a:extLst>
                <a:ext uri="{FF2B5EF4-FFF2-40B4-BE49-F238E27FC236}">
                  <a16:creationId xmlns:a16="http://schemas.microsoft.com/office/drawing/2014/main" xmlns="" id="{A1CE897F-AC80-2A40-B8C2-B0A24B169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87988"/>
              <a:ext cx="4800600" cy="608012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FFFFFF"/>
                  </a:solidFill>
                  <a:latin typeface="Arial" panose="020B0604020202020204" pitchFamily="34" charset="0"/>
                </a:rPr>
                <a:t>Best-effort </a:t>
              </a:r>
              <a:r>
                <a:rPr lang="en-US" altLang="en-US" sz="1600" b="0" i="1">
                  <a:solidFill>
                    <a:srgbClr val="FFFFFF"/>
                  </a:solidFill>
                  <a:latin typeface="Arial" panose="020B0604020202020204" pitchFamily="34" charset="0"/>
                </a:rPr>
                <a:t>global </a:t>
              </a:r>
              <a:r>
                <a:rPr lang="en-US" altLang="en-US" sz="1600" b="0">
                  <a:solidFill>
                    <a:srgbClr val="FFFFFF"/>
                  </a:solidFill>
                  <a:latin typeface="Arial" panose="020B0604020202020204" pitchFamily="34" charset="0"/>
                </a:rPr>
                <a:t>packet delivery</a:t>
              </a:r>
            </a:p>
          </p:txBody>
        </p:sp>
        <p:sp>
          <p:nvSpPr>
            <p:cNvPr id="18439" name="Rectangle 6">
              <a:extLst>
                <a:ext uri="{FF2B5EF4-FFF2-40B4-BE49-F238E27FC236}">
                  <a16:creationId xmlns:a16="http://schemas.microsoft.com/office/drawing/2014/main" xmlns="" id="{5CB4306F-6A01-4843-9485-A7FA644DD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78388"/>
              <a:ext cx="2743200" cy="609600"/>
            </a:xfrm>
            <a:prstGeom prst="rect">
              <a:avLst/>
            </a:prstGeom>
            <a:solidFill>
              <a:srgbClr val="D64A4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solidFill>
                    <a:srgbClr val="FFFFFF"/>
                  </a:solidFill>
                  <a:latin typeface="Arial" panose="020B0604020202020204" pitchFamily="34" charset="0"/>
                </a:rPr>
                <a:t>Reliable streams</a:t>
              </a:r>
            </a:p>
          </p:txBody>
        </p:sp>
        <p:sp>
          <p:nvSpPr>
            <p:cNvPr id="18440" name="Rectangle 7">
              <a:extLst>
                <a:ext uri="{FF2B5EF4-FFF2-40B4-BE49-F238E27FC236}">
                  <a16:creationId xmlns:a16="http://schemas.microsoft.com/office/drawing/2014/main" xmlns="" id="{F3D3BA7E-EAD0-134C-9FCB-6BF9CC97D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267200"/>
              <a:ext cx="4800600" cy="611188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FFFFFF"/>
                  </a:solidFill>
                  <a:latin typeface="Arial" panose="020B0604020202020204" pitchFamily="34" charset="0"/>
                </a:rPr>
                <a:t>Applications</a:t>
              </a:r>
            </a:p>
          </p:txBody>
        </p:sp>
        <p:sp>
          <p:nvSpPr>
            <p:cNvPr id="18441" name="Rectangle 6">
              <a:extLst>
                <a:ext uri="{FF2B5EF4-FFF2-40B4-BE49-F238E27FC236}">
                  <a16:creationId xmlns:a16="http://schemas.microsoft.com/office/drawing/2014/main" xmlns="" id="{7AA139E5-252B-1441-8F8D-A05C1871C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76800"/>
              <a:ext cx="2057400" cy="609600"/>
            </a:xfrm>
            <a:prstGeom prst="rect">
              <a:avLst/>
            </a:prstGeom>
            <a:solidFill>
              <a:srgbClr val="D64A4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rgbClr val="FFFFFF"/>
                  </a:solidFill>
                  <a:latin typeface="Arial" panose="020B0604020202020204" pitchFamily="34" charset="0"/>
                </a:rPr>
                <a:t>Messages</a:t>
              </a: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2258CB5E-F2D8-A942-B980-57DAD83B7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25325"/>
            <a:ext cx="9144000" cy="58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ＭＳ Ｐゴシック" charset="-128"/>
              </a:rPr>
              <a:t>Source : Mike Freedman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ＭＳ Ｐゴシック" charset="-128"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4">
            <a:extLst>
              <a:ext uri="{FF2B5EF4-FFF2-40B4-BE49-F238E27FC236}">
                <a16:creationId xmlns:a16="http://schemas.microsoft.com/office/drawing/2014/main" xmlns="" id="{0276E013-613B-DC4E-ADFD-02998FD8D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…Emulated Using TCP “Segments”</a:t>
            </a:r>
          </a:p>
        </p:txBody>
      </p:sp>
      <p:grpSp>
        <p:nvGrpSpPr>
          <p:cNvPr id="35843" name="Group 3">
            <a:extLst>
              <a:ext uri="{FF2B5EF4-FFF2-40B4-BE49-F238E27FC236}">
                <a16:creationId xmlns:a16="http://schemas.microsoft.com/office/drawing/2014/main" xmlns="" id="{F233C807-EEE6-D74C-A2A2-E2A4994B10A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35951" name="Line 4">
              <a:extLst>
                <a:ext uri="{FF2B5EF4-FFF2-40B4-BE49-F238E27FC236}">
                  <a16:creationId xmlns:a16="http://schemas.microsoft.com/office/drawing/2014/main" xmlns="" id="{65C65587-38A1-8644-BFD5-A24E5DBA6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2" name="Line 5">
              <a:extLst>
                <a:ext uri="{FF2B5EF4-FFF2-40B4-BE49-F238E27FC236}">
                  <a16:creationId xmlns:a16="http://schemas.microsoft.com/office/drawing/2014/main" xmlns="" id="{DEFC2C36-0C43-D942-B644-F8B879498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3" name="Line 6">
              <a:extLst>
                <a:ext uri="{FF2B5EF4-FFF2-40B4-BE49-F238E27FC236}">
                  <a16:creationId xmlns:a16="http://schemas.microsoft.com/office/drawing/2014/main" xmlns="" id="{E51BF088-FF09-5F48-BDC4-7D7EAA4C6C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4" name="Line 7">
              <a:extLst>
                <a:ext uri="{FF2B5EF4-FFF2-40B4-BE49-F238E27FC236}">
                  <a16:creationId xmlns:a16="http://schemas.microsoft.com/office/drawing/2014/main" xmlns="" id="{08774C75-E0C7-AA49-9B09-26FB86288B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4" name="Line 8">
            <a:extLst>
              <a:ext uri="{FF2B5EF4-FFF2-40B4-BE49-F238E27FC236}">
                <a16:creationId xmlns:a16="http://schemas.microsoft.com/office/drawing/2014/main" xmlns="" id="{8E049CBB-BBFE-5944-B372-27AB03C0C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Line 9">
            <a:extLst>
              <a:ext uri="{FF2B5EF4-FFF2-40B4-BE49-F238E27FC236}">
                <a16:creationId xmlns:a16="http://schemas.microsoft.com/office/drawing/2014/main" xmlns="" id="{8128E318-A392-A444-9B62-FE1374CEA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10">
            <a:extLst>
              <a:ext uri="{FF2B5EF4-FFF2-40B4-BE49-F238E27FC236}">
                <a16:creationId xmlns:a16="http://schemas.microsoft.com/office/drawing/2014/main" xmlns="" id="{DD3C8897-F777-2945-9C1D-C6738E2A6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11">
            <a:extLst>
              <a:ext uri="{FF2B5EF4-FFF2-40B4-BE49-F238E27FC236}">
                <a16:creationId xmlns:a16="http://schemas.microsoft.com/office/drawing/2014/main" xmlns="" id="{E24CA6EF-DA3C-CA4B-B2CC-7E9DACD28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12">
            <a:extLst>
              <a:ext uri="{FF2B5EF4-FFF2-40B4-BE49-F238E27FC236}">
                <a16:creationId xmlns:a16="http://schemas.microsoft.com/office/drawing/2014/main" xmlns="" id="{B60E20F3-5B51-8949-B49B-4C9A434CB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13">
            <a:extLst>
              <a:ext uri="{FF2B5EF4-FFF2-40B4-BE49-F238E27FC236}">
                <a16:creationId xmlns:a16="http://schemas.microsoft.com/office/drawing/2014/main" xmlns="" id="{5372595B-2B81-6842-90C7-FACD6DD72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14">
            <a:extLst>
              <a:ext uri="{FF2B5EF4-FFF2-40B4-BE49-F238E27FC236}">
                <a16:creationId xmlns:a16="http://schemas.microsoft.com/office/drawing/2014/main" xmlns="" id="{04FE7D0D-A0C0-2B4B-8C1B-B04410AB4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15">
            <a:extLst>
              <a:ext uri="{FF2B5EF4-FFF2-40B4-BE49-F238E27FC236}">
                <a16:creationId xmlns:a16="http://schemas.microsoft.com/office/drawing/2014/main" xmlns="" id="{7A3A4573-6588-B54F-9904-30C3B8DAB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16">
            <a:extLst>
              <a:ext uri="{FF2B5EF4-FFF2-40B4-BE49-F238E27FC236}">
                <a16:creationId xmlns:a16="http://schemas.microsoft.com/office/drawing/2014/main" xmlns="" id="{1243B059-AF2E-EC44-9649-3E72C58CF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17">
            <a:extLst>
              <a:ext uri="{FF2B5EF4-FFF2-40B4-BE49-F238E27FC236}">
                <a16:creationId xmlns:a16="http://schemas.microsoft.com/office/drawing/2014/main" xmlns="" id="{B245141F-8EE8-7E48-87F5-1419208CB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18">
            <a:extLst>
              <a:ext uri="{FF2B5EF4-FFF2-40B4-BE49-F238E27FC236}">
                <a16:creationId xmlns:a16="http://schemas.microsoft.com/office/drawing/2014/main" xmlns="" id="{EA7334F0-A024-A14E-B481-DF31EF026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19">
            <a:extLst>
              <a:ext uri="{FF2B5EF4-FFF2-40B4-BE49-F238E27FC236}">
                <a16:creationId xmlns:a16="http://schemas.microsoft.com/office/drawing/2014/main" xmlns="" id="{075EDAAD-5382-E74B-9453-635BF2048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20">
            <a:extLst>
              <a:ext uri="{FF2B5EF4-FFF2-40B4-BE49-F238E27FC236}">
                <a16:creationId xmlns:a16="http://schemas.microsoft.com/office/drawing/2014/main" xmlns="" id="{224633B4-F9A6-A84B-8732-82C82F222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21">
            <a:extLst>
              <a:ext uri="{FF2B5EF4-FFF2-40B4-BE49-F238E27FC236}">
                <a16:creationId xmlns:a16="http://schemas.microsoft.com/office/drawing/2014/main" xmlns="" id="{32381EF4-DABF-4440-8AFD-387E34712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22">
            <a:extLst>
              <a:ext uri="{FF2B5EF4-FFF2-40B4-BE49-F238E27FC236}">
                <a16:creationId xmlns:a16="http://schemas.microsoft.com/office/drawing/2014/main" xmlns="" id="{90793671-343B-D147-83FC-6A1444BD3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Line 23">
            <a:extLst>
              <a:ext uri="{FF2B5EF4-FFF2-40B4-BE49-F238E27FC236}">
                <a16:creationId xmlns:a16="http://schemas.microsoft.com/office/drawing/2014/main" xmlns="" id="{D69FB75F-20BB-F04A-BAC6-E77F75534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24">
            <a:extLst>
              <a:ext uri="{FF2B5EF4-FFF2-40B4-BE49-F238E27FC236}">
                <a16:creationId xmlns:a16="http://schemas.microsoft.com/office/drawing/2014/main" xmlns="" id="{9BA2F529-B707-674D-9911-FD20B16DE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Line 25">
            <a:extLst>
              <a:ext uri="{FF2B5EF4-FFF2-40B4-BE49-F238E27FC236}">
                <a16:creationId xmlns:a16="http://schemas.microsoft.com/office/drawing/2014/main" xmlns="" id="{407A6EF0-4785-EF42-86F4-B53992277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Line 26">
            <a:extLst>
              <a:ext uri="{FF2B5EF4-FFF2-40B4-BE49-F238E27FC236}">
                <a16:creationId xmlns:a16="http://schemas.microsoft.com/office/drawing/2014/main" xmlns="" id="{FBD79D4C-7AC3-9D49-8631-C69F5BFF8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27">
            <a:extLst>
              <a:ext uri="{FF2B5EF4-FFF2-40B4-BE49-F238E27FC236}">
                <a16:creationId xmlns:a16="http://schemas.microsoft.com/office/drawing/2014/main" xmlns="" id="{42AD1E05-ECA8-E149-823F-ED622984D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28">
            <a:extLst>
              <a:ext uri="{FF2B5EF4-FFF2-40B4-BE49-F238E27FC236}">
                <a16:creationId xmlns:a16="http://schemas.microsoft.com/office/drawing/2014/main" xmlns="" id="{743BA4B3-01A2-ED42-ACC9-0394D7287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Line 29">
            <a:extLst>
              <a:ext uri="{FF2B5EF4-FFF2-40B4-BE49-F238E27FC236}">
                <a16:creationId xmlns:a16="http://schemas.microsoft.com/office/drawing/2014/main" xmlns="" id="{94869C29-90D9-D242-BA17-F9D9B38E9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Line 30">
            <a:extLst>
              <a:ext uri="{FF2B5EF4-FFF2-40B4-BE49-F238E27FC236}">
                <a16:creationId xmlns:a16="http://schemas.microsoft.com/office/drawing/2014/main" xmlns="" id="{7A9D25F5-1383-8047-9BB1-F5089538A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Line 31">
            <a:extLst>
              <a:ext uri="{FF2B5EF4-FFF2-40B4-BE49-F238E27FC236}">
                <a16:creationId xmlns:a16="http://schemas.microsoft.com/office/drawing/2014/main" xmlns="" id="{A71FBF0C-52D0-1C4A-AC94-BD999A5A4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Line 32">
            <a:extLst>
              <a:ext uri="{FF2B5EF4-FFF2-40B4-BE49-F238E27FC236}">
                <a16:creationId xmlns:a16="http://schemas.microsoft.com/office/drawing/2014/main" xmlns="" id="{F497A8D9-DEB5-EE4B-B214-ED67040FE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Line 33">
            <a:extLst>
              <a:ext uri="{FF2B5EF4-FFF2-40B4-BE49-F238E27FC236}">
                <a16:creationId xmlns:a16="http://schemas.microsoft.com/office/drawing/2014/main" xmlns="" id="{82E3934C-A789-FF45-BDD6-E39D20FE5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Line 34">
            <a:extLst>
              <a:ext uri="{FF2B5EF4-FFF2-40B4-BE49-F238E27FC236}">
                <a16:creationId xmlns:a16="http://schemas.microsoft.com/office/drawing/2014/main" xmlns="" id="{2955FC7C-24C1-574B-8C3D-EF1337C3C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Line 35">
            <a:extLst>
              <a:ext uri="{FF2B5EF4-FFF2-40B4-BE49-F238E27FC236}">
                <a16:creationId xmlns:a16="http://schemas.microsoft.com/office/drawing/2014/main" xmlns="" id="{2D086D9C-ED14-6142-BE59-FE8B69691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Line 36">
            <a:extLst>
              <a:ext uri="{FF2B5EF4-FFF2-40B4-BE49-F238E27FC236}">
                <a16:creationId xmlns:a16="http://schemas.microsoft.com/office/drawing/2014/main" xmlns="" id="{B31B8EF6-E43A-BE47-AED9-FF0D2A470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Line 37">
            <a:extLst>
              <a:ext uri="{FF2B5EF4-FFF2-40B4-BE49-F238E27FC236}">
                <a16:creationId xmlns:a16="http://schemas.microsoft.com/office/drawing/2014/main" xmlns="" id="{D288A919-F8F3-8142-A711-FE3C58A79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Line 38">
            <a:extLst>
              <a:ext uri="{FF2B5EF4-FFF2-40B4-BE49-F238E27FC236}">
                <a16:creationId xmlns:a16="http://schemas.microsoft.com/office/drawing/2014/main" xmlns="" id="{0B9BD150-29A2-DB44-A46B-3B6038DC6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Line 39">
            <a:extLst>
              <a:ext uri="{FF2B5EF4-FFF2-40B4-BE49-F238E27FC236}">
                <a16:creationId xmlns:a16="http://schemas.microsoft.com/office/drawing/2014/main" xmlns="" id="{71DE32BD-1C6A-6F42-AE2E-8582C5329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Line 40">
            <a:extLst>
              <a:ext uri="{FF2B5EF4-FFF2-40B4-BE49-F238E27FC236}">
                <a16:creationId xmlns:a16="http://schemas.microsoft.com/office/drawing/2014/main" xmlns="" id="{B8D29D80-1853-0A48-B396-FAE8B394C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Text Box 41">
            <a:extLst>
              <a:ext uri="{FF2B5EF4-FFF2-40B4-BE49-F238E27FC236}">
                <a16:creationId xmlns:a16="http://schemas.microsoft.com/office/drawing/2014/main" xmlns="" id="{473B4327-E249-5E42-B7E6-2365DA61A2C7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1243806" y="2283619"/>
            <a:ext cx="587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200" b="0">
                <a:latin typeface="Times New Roman" panose="02020603050405020304" pitchFamily="18" charset="0"/>
              </a:rPr>
              <a:t>Byte 0</a:t>
            </a:r>
          </a:p>
        </p:txBody>
      </p:sp>
      <p:sp>
        <p:nvSpPr>
          <p:cNvPr id="35878" name="Text Box 42">
            <a:extLst>
              <a:ext uri="{FF2B5EF4-FFF2-40B4-BE49-F238E27FC236}">
                <a16:creationId xmlns:a16="http://schemas.microsoft.com/office/drawing/2014/main" xmlns="" id="{2F23493D-40E5-5B40-B264-88D1EC3EE87B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1396206" y="2283619"/>
            <a:ext cx="587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200" b="0">
                <a:latin typeface="Times New Roman" panose="02020603050405020304" pitchFamily="18" charset="0"/>
              </a:rPr>
              <a:t>Byte 1</a:t>
            </a:r>
          </a:p>
        </p:txBody>
      </p:sp>
      <p:sp>
        <p:nvSpPr>
          <p:cNvPr id="35879" name="Text Box 43">
            <a:extLst>
              <a:ext uri="{FF2B5EF4-FFF2-40B4-BE49-F238E27FC236}">
                <a16:creationId xmlns:a16="http://schemas.microsoft.com/office/drawing/2014/main" xmlns="" id="{2689D511-B391-0B4F-8434-62D2653C73EA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1550194" y="2285207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200" b="0">
                <a:latin typeface="Times New Roman" panose="02020603050405020304" pitchFamily="18" charset="0"/>
              </a:rPr>
              <a:t>Byte 2</a:t>
            </a:r>
          </a:p>
        </p:txBody>
      </p:sp>
      <p:sp>
        <p:nvSpPr>
          <p:cNvPr id="35880" name="Text Box 44">
            <a:extLst>
              <a:ext uri="{FF2B5EF4-FFF2-40B4-BE49-F238E27FC236}">
                <a16:creationId xmlns:a16="http://schemas.microsoft.com/office/drawing/2014/main" xmlns="" id="{A0ACBD47-620E-BB4A-8D75-8B13C605F8C0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1702594" y="2285207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200" b="0">
                <a:latin typeface="Times New Roman" panose="02020603050405020304" pitchFamily="18" charset="0"/>
              </a:rPr>
              <a:t>Byte 3</a:t>
            </a:r>
          </a:p>
        </p:txBody>
      </p:sp>
      <p:sp>
        <p:nvSpPr>
          <p:cNvPr id="35881" name="Line 45">
            <a:extLst>
              <a:ext uri="{FF2B5EF4-FFF2-40B4-BE49-F238E27FC236}">
                <a16:creationId xmlns:a16="http://schemas.microsoft.com/office/drawing/2014/main" xmlns="" id="{05B5F286-CF35-5747-AB6A-F0AAEEFC9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82" name="Group 46">
            <a:extLst>
              <a:ext uri="{FF2B5EF4-FFF2-40B4-BE49-F238E27FC236}">
                <a16:creationId xmlns:a16="http://schemas.microsoft.com/office/drawing/2014/main" xmlns="" id="{290BD180-894B-BD43-AA9E-1EB2C140323A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35947" name="Line 47">
              <a:extLst>
                <a:ext uri="{FF2B5EF4-FFF2-40B4-BE49-F238E27FC236}">
                  <a16:creationId xmlns:a16="http://schemas.microsoft.com/office/drawing/2014/main" xmlns="" id="{E29C4240-1A81-D94B-A28D-8A7DB4989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8" name="Line 48">
              <a:extLst>
                <a:ext uri="{FF2B5EF4-FFF2-40B4-BE49-F238E27FC236}">
                  <a16:creationId xmlns:a16="http://schemas.microsoft.com/office/drawing/2014/main" xmlns="" id="{47ABF8F5-14F4-9F44-AF8E-EBDCAA1C7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9" name="Line 49">
              <a:extLst>
                <a:ext uri="{FF2B5EF4-FFF2-40B4-BE49-F238E27FC236}">
                  <a16:creationId xmlns:a16="http://schemas.microsoft.com/office/drawing/2014/main" xmlns="" id="{9167A4B6-94B9-E64F-BBC8-633DA79A1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0" name="Line 50">
              <a:extLst>
                <a:ext uri="{FF2B5EF4-FFF2-40B4-BE49-F238E27FC236}">
                  <a16:creationId xmlns:a16="http://schemas.microsoft.com/office/drawing/2014/main" xmlns="" id="{E3D9FC1F-1CC6-5E4C-97E4-80E93BAA9F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83" name="Line 51">
            <a:extLst>
              <a:ext uri="{FF2B5EF4-FFF2-40B4-BE49-F238E27FC236}">
                <a16:creationId xmlns:a16="http://schemas.microsoft.com/office/drawing/2014/main" xmlns="" id="{10A74B24-AB57-2345-83C7-5C9EC4C9E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4" name="Line 52">
            <a:extLst>
              <a:ext uri="{FF2B5EF4-FFF2-40B4-BE49-F238E27FC236}">
                <a16:creationId xmlns:a16="http://schemas.microsoft.com/office/drawing/2014/main" xmlns="" id="{283039FF-6C1F-8949-BDEF-3A45ED1DB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Line 53">
            <a:extLst>
              <a:ext uri="{FF2B5EF4-FFF2-40B4-BE49-F238E27FC236}">
                <a16:creationId xmlns:a16="http://schemas.microsoft.com/office/drawing/2014/main" xmlns="" id="{468CA437-F2E5-EA46-83DE-2BFA60884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6" name="Line 54">
            <a:extLst>
              <a:ext uri="{FF2B5EF4-FFF2-40B4-BE49-F238E27FC236}">
                <a16:creationId xmlns:a16="http://schemas.microsoft.com/office/drawing/2014/main" xmlns="" id="{1BEB90D6-96D9-D947-A541-54AB4A437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7" name="Line 55">
            <a:extLst>
              <a:ext uri="{FF2B5EF4-FFF2-40B4-BE49-F238E27FC236}">
                <a16:creationId xmlns:a16="http://schemas.microsoft.com/office/drawing/2014/main" xmlns="" id="{C5AD5F24-D905-E348-9F5C-48E0CC2EF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8" name="Line 56">
            <a:extLst>
              <a:ext uri="{FF2B5EF4-FFF2-40B4-BE49-F238E27FC236}">
                <a16:creationId xmlns:a16="http://schemas.microsoft.com/office/drawing/2014/main" xmlns="" id="{559EB5BA-6F13-8943-98A8-4659A717A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9" name="Line 57">
            <a:extLst>
              <a:ext uri="{FF2B5EF4-FFF2-40B4-BE49-F238E27FC236}">
                <a16:creationId xmlns:a16="http://schemas.microsoft.com/office/drawing/2014/main" xmlns="" id="{09E2261E-8B3C-3D43-A63E-10693A8B6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0" name="Line 58">
            <a:extLst>
              <a:ext uri="{FF2B5EF4-FFF2-40B4-BE49-F238E27FC236}">
                <a16:creationId xmlns:a16="http://schemas.microsoft.com/office/drawing/2014/main" xmlns="" id="{EDE14CDC-8C76-2846-A4D4-EB47C60E6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1" name="Line 59">
            <a:extLst>
              <a:ext uri="{FF2B5EF4-FFF2-40B4-BE49-F238E27FC236}">
                <a16:creationId xmlns:a16="http://schemas.microsoft.com/office/drawing/2014/main" xmlns="" id="{9C784C72-6209-FD4E-A18E-963AEFCBF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2" name="Line 60">
            <a:extLst>
              <a:ext uri="{FF2B5EF4-FFF2-40B4-BE49-F238E27FC236}">
                <a16:creationId xmlns:a16="http://schemas.microsoft.com/office/drawing/2014/main" xmlns="" id="{765428AB-41D6-9C4D-9593-2490EB0C1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3" name="Line 61">
            <a:extLst>
              <a:ext uri="{FF2B5EF4-FFF2-40B4-BE49-F238E27FC236}">
                <a16:creationId xmlns:a16="http://schemas.microsoft.com/office/drawing/2014/main" xmlns="" id="{F2D35AC3-8F48-5D4C-929B-8A35F11FF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4" name="Line 62">
            <a:extLst>
              <a:ext uri="{FF2B5EF4-FFF2-40B4-BE49-F238E27FC236}">
                <a16:creationId xmlns:a16="http://schemas.microsoft.com/office/drawing/2014/main" xmlns="" id="{F6FB08AC-F16F-3D4E-BA6B-98C0FAAFB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5" name="Line 63">
            <a:extLst>
              <a:ext uri="{FF2B5EF4-FFF2-40B4-BE49-F238E27FC236}">
                <a16:creationId xmlns:a16="http://schemas.microsoft.com/office/drawing/2014/main" xmlns="" id="{E5D77755-0FB0-E243-A0BE-B4447F9FB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6" name="Line 64">
            <a:extLst>
              <a:ext uri="{FF2B5EF4-FFF2-40B4-BE49-F238E27FC236}">
                <a16:creationId xmlns:a16="http://schemas.microsoft.com/office/drawing/2014/main" xmlns="" id="{F74C3845-8E26-D54A-8FD8-704B69E5C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7" name="Line 65">
            <a:extLst>
              <a:ext uri="{FF2B5EF4-FFF2-40B4-BE49-F238E27FC236}">
                <a16:creationId xmlns:a16="http://schemas.microsoft.com/office/drawing/2014/main" xmlns="" id="{D18DC3B7-AF71-EA4C-A43F-EF1278224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8" name="Line 66">
            <a:extLst>
              <a:ext uri="{FF2B5EF4-FFF2-40B4-BE49-F238E27FC236}">
                <a16:creationId xmlns:a16="http://schemas.microsoft.com/office/drawing/2014/main" xmlns="" id="{E1A1BA9D-F872-3247-BEE1-B98DBE4C1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9" name="Line 67">
            <a:extLst>
              <a:ext uri="{FF2B5EF4-FFF2-40B4-BE49-F238E27FC236}">
                <a16:creationId xmlns:a16="http://schemas.microsoft.com/office/drawing/2014/main" xmlns="" id="{2337A934-2C39-A949-A492-6B9B2377F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0" name="Line 68">
            <a:extLst>
              <a:ext uri="{FF2B5EF4-FFF2-40B4-BE49-F238E27FC236}">
                <a16:creationId xmlns:a16="http://schemas.microsoft.com/office/drawing/2014/main" xmlns="" id="{B2405798-0196-EB46-B93D-FB8DC1FEC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1" name="Line 69">
            <a:extLst>
              <a:ext uri="{FF2B5EF4-FFF2-40B4-BE49-F238E27FC236}">
                <a16:creationId xmlns:a16="http://schemas.microsoft.com/office/drawing/2014/main" xmlns="" id="{83C9E9E7-5187-4449-8B89-3DA043FA8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2" name="Line 70">
            <a:extLst>
              <a:ext uri="{FF2B5EF4-FFF2-40B4-BE49-F238E27FC236}">
                <a16:creationId xmlns:a16="http://schemas.microsoft.com/office/drawing/2014/main" xmlns="" id="{BA0325E2-35E4-924F-81D4-7ECD498E2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3" name="Line 71">
            <a:extLst>
              <a:ext uri="{FF2B5EF4-FFF2-40B4-BE49-F238E27FC236}">
                <a16:creationId xmlns:a16="http://schemas.microsoft.com/office/drawing/2014/main" xmlns="" id="{620A7F72-D5E4-6840-9C69-BAAD7B7AD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4" name="Line 72">
            <a:extLst>
              <a:ext uri="{FF2B5EF4-FFF2-40B4-BE49-F238E27FC236}">
                <a16:creationId xmlns:a16="http://schemas.microsoft.com/office/drawing/2014/main" xmlns="" id="{00154FC3-DB50-0242-9718-8C71F07BC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5" name="Line 73">
            <a:extLst>
              <a:ext uri="{FF2B5EF4-FFF2-40B4-BE49-F238E27FC236}">
                <a16:creationId xmlns:a16="http://schemas.microsoft.com/office/drawing/2014/main" xmlns="" id="{C17415B0-CBC3-944A-BA99-A8EDC6B17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6" name="Line 74">
            <a:extLst>
              <a:ext uri="{FF2B5EF4-FFF2-40B4-BE49-F238E27FC236}">
                <a16:creationId xmlns:a16="http://schemas.microsoft.com/office/drawing/2014/main" xmlns="" id="{5B6E9C7C-5273-834B-A1DB-1974C0EFB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7" name="Line 75">
            <a:extLst>
              <a:ext uri="{FF2B5EF4-FFF2-40B4-BE49-F238E27FC236}">
                <a16:creationId xmlns:a16="http://schemas.microsoft.com/office/drawing/2014/main" xmlns="" id="{4E52F1A3-2217-3B43-AB47-81E3EFE31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8" name="Line 76">
            <a:extLst>
              <a:ext uri="{FF2B5EF4-FFF2-40B4-BE49-F238E27FC236}">
                <a16:creationId xmlns:a16="http://schemas.microsoft.com/office/drawing/2014/main" xmlns="" id="{38A82B7B-7BA5-CC4A-9630-31DA22FE62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9" name="Line 77">
            <a:extLst>
              <a:ext uri="{FF2B5EF4-FFF2-40B4-BE49-F238E27FC236}">
                <a16:creationId xmlns:a16="http://schemas.microsoft.com/office/drawing/2014/main" xmlns="" id="{11760352-EBD3-924E-B4B3-BCABC6C87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0" name="Line 78">
            <a:extLst>
              <a:ext uri="{FF2B5EF4-FFF2-40B4-BE49-F238E27FC236}">
                <a16:creationId xmlns:a16="http://schemas.microsoft.com/office/drawing/2014/main" xmlns="" id="{0214A0EC-97D3-8347-8EAF-706481A88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1" name="Line 79">
            <a:extLst>
              <a:ext uri="{FF2B5EF4-FFF2-40B4-BE49-F238E27FC236}">
                <a16:creationId xmlns:a16="http://schemas.microsoft.com/office/drawing/2014/main" xmlns="" id="{02F44182-0ECB-3E47-A530-499D4620F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2" name="Line 80">
            <a:extLst>
              <a:ext uri="{FF2B5EF4-FFF2-40B4-BE49-F238E27FC236}">
                <a16:creationId xmlns:a16="http://schemas.microsoft.com/office/drawing/2014/main" xmlns="" id="{38D71B1D-6D4A-D948-8554-44391F121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3" name="Line 81">
            <a:extLst>
              <a:ext uri="{FF2B5EF4-FFF2-40B4-BE49-F238E27FC236}">
                <a16:creationId xmlns:a16="http://schemas.microsoft.com/office/drawing/2014/main" xmlns="" id="{D672D67C-6669-774D-9BC2-1FF69C67C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4" name="Line 82">
            <a:extLst>
              <a:ext uri="{FF2B5EF4-FFF2-40B4-BE49-F238E27FC236}">
                <a16:creationId xmlns:a16="http://schemas.microsoft.com/office/drawing/2014/main" xmlns="" id="{8474B0E1-E5C0-6541-9A27-55CCA34F8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5" name="Line 83">
            <a:extLst>
              <a:ext uri="{FF2B5EF4-FFF2-40B4-BE49-F238E27FC236}">
                <a16:creationId xmlns:a16="http://schemas.microsoft.com/office/drawing/2014/main" xmlns="" id="{29213CAD-DD44-AF42-8439-F3321962A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6" name="Text Box 84">
            <a:extLst>
              <a:ext uri="{FF2B5EF4-FFF2-40B4-BE49-F238E27FC236}">
                <a16:creationId xmlns:a16="http://schemas.microsoft.com/office/drawing/2014/main" xmlns="" id="{F7DCBEFE-2721-7342-A728-2FAB6B18C724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25407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200" b="0">
                <a:latin typeface="Times New Roman" panose="02020603050405020304" pitchFamily="18" charset="0"/>
              </a:rPr>
              <a:t>Byte 0</a:t>
            </a:r>
          </a:p>
        </p:txBody>
      </p:sp>
      <p:sp>
        <p:nvSpPr>
          <p:cNvPr id="35917" name="Text Box 85">
            <a:extLst>
              <a:ext uri="{FF2B5EF4-FFF2-40B4-BE49-F238E27FC236}">
                <a16:creationId xmlns:a16="http://schemas.microsoft.com/office/drawing/2014/main" xmlns="" id="{BB3FE06E-21E2-DB4E-B365-951CDF3701B1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26931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200" b="0">
                <a:latin typeface="Times New Roman" panose="02020603050405020304" pitchFamily="18" charset="0"/>
              </a:rPr>
              <a:t>Byte 1</a:t>
            </a:r>
          </a:p>
        </p:txBody>
      </p:sp>
      <p:sp>
        <p:nvSpPr>
          <p:cNvPr id="35918" name="Text Box 86">
            <a:extLst>
              <a:ext uri="{FF2B5EF4-FFF2-40B4-BE49-F238E27FC236}">
                <a16:creationId xmlns:a16="http://schemas.microsoft.com/office/drawing/2014/main" xmlns="" id="{EFE02025-FD5A-2C40-BE39-61E71DBBCE6A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28455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200" b="0">
                <a:latin typeface="Times New Roman" panose="02020603050405020304" pitchFamily="18" charset="0"/>
              </a:rPr>
              <a:t>Byte 2</a:t>
            </a:r>
          </a:p>
        </p:txBody>
      </p:sp>
      <p:sp>
        <p:nvSpPr>
          <p:cNvPr id="35919" name="Text Box 87">
            <a:extLst>
              <a:ext uri="{FF2B5EF4-FFF2-40B4-BE49-F238E27FC236}">
                <a16:creationId xmlns:a16="http://schemas.microsoft.com/office/drawing/2014/main" xmlns="" id="{0B36187F-91E6-614A-95C8-990ED4FD90E1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29979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200" b="0">
                <a:latin typeface="Times New Roman" panose="02020603050405020304" pitchFamily="18" charset="0"/>
              </a:rPr>
              <a:t>Byte 3</a:t>
            </a:r>
          </a:p>
        </p:txBody>
      </p:sp>
      <p:sp>
        <p:nvSpPr>
          <p:cNvPr id="35920" name="Line 88">
            <a:extLst>
              <a:ext uri="{FF2B5EF4-FFF2-40B4-BE49-F238E27FC236}">
                <a16:creationId xmlns:a16="http://schemas.microsoft.com/office/drawing/2014/main" xmlns="" id="{59FB757A-1895-7C4A-82F9-BADA17425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1" name="Line 89">
            <a:extLst>
              <a:ext uri="{FF2B5EF4-FFF2-40B4-BE49-F238E27FC236}">
                <a16:creationId xmlns:a16="http://schemas.microsoft.com/office/drawing/2014/main" xmlns="" id="{2C21A508-CAE0-5141-8C58-BC4C5A456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2" name="Text Box 90">
            <a:extLst>
              <a:ext uri="{FF2B5EF4-FFF2-40B4-BE49-F238E27FC236}">
                <a16:creationId xmlns:a16="http://schemas.microsoft.com/office/drawing/2014/main" xmlns="" id="{F32DA0F4-27DE-394B-8B33-B97AF39A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400" b="0">
                <a:latin typeface="Comic Sans MS" panose="030F0902030302020204" pitchFamily="66" charset="0"/>
              </a:rPr>
              <a:t>Host A</a:t>
            </a:r>
          </a:p>
        </p:txBody>
      </p:sp>
      <p:sp>
        <p:nvSpPr>
          <p:cNvPr id="35923" name="Text Box 91">
            <a:extLst>
              <a:ext uri="{FF2B5EF4-FFF2-40B4-BE49-F238E27FC236}">
                <a16:creationId xmlns:a16="http://schemas.microsoft.com/office/drawing/2014/main" xmlns="" id="{6718813B-A4CA-464C-88F7-DE5162338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05363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400" b="0">
                <a:latin typeface="Comic Sans MS" panose="030F0902030302020204" pitchFamily="66" charset="0"/>
              </a:rPr>
              <a:t>Host B</a:t>
            </a:r>
          </a:p>
        </p:txBody>
      </p:sp>
      <p:sp>
        <p:nvSpPr>
          <p:cNvPr id="35924" name="Rectangle 92">
            <a:extLst>
              <a:ext uri="{FF2B5EF4-FFF2-40B4-BE49-F238E27FC236}">
                <a16:creationId xmlns:a16="http://schemas.microsoft.com/office/drawing/2014/main" xmlns="" id="{A16B0528-E7CA-AA42-8EF7-AA481271B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925" name="Text Box 93">
            <a:extLst>
              <a:ext uri="{FF2B5EF4-FFF2-40B4-BE49-F238E27FC236}">
                <a16:creationId xmlns:a16="http://schemas.microsoft.com/office/drawing/2014/main" xmlns="" id="{AC2824A1-DB92-1D45-8E5C-E6DC82F3B8E8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2272506" y="2348707"/>
            <a:ext cx="663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200" b="0">
                <a:latin typeface="Times New Roman" panose="02020603050405020304" pitchFamily="18" charset="0"/>
              </a:rPr>
              <a:t>Byte 80</a:t>
            </a:r>
          </a:p>
        </p:txBody>
      </p:sp>
      <p:sp>
        <p:nvSpPr>
          <p:cNvPr id="35926" name="Line 94">
            <a:extLst>
              <a:ext uri="{FF2B5EF4-FFF2-40B4-BE49-F238E27FC236}">
                <a16:creationId xmlns:a16="http://schemas.microsoft.com/office/drawing/2014/main" xmlns="" id="{C5663B3C-5088-8F4F-B696-4DF31293D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7" name="Rectangle 95">
            <a:extLst>
              <a:ext uri="{FF2B5EF4-FFF2-40B4-BE49-F238E27FC236}">
                <a16:creationId xmlns:a16="http://schemas.microsoft.com/office/drawing/2014/main" xmlns="" id="{CFF5102E-E430-C14B-9B85-B392DFF55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928" name="Line 96">
            <a:extLst>
              <a:ext uri="{FF2B5EF4-FFF2-40B4-BE49-F238E27FC236}">
                <a16:creationId xmlns:a16="http://schemas.microsoft.com/office/drawing/2014/main" xmlns="" id="{DDB625D8-CE6B-BE40-B596-675A2C05B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9" name="Line 97">
            <a:extLst>
              <a:ext uri="{FF2B5EF4-FFF2-40B4-BE49-F238E27FC236}">
                <a16:creationId xmlns:a16="http://schemas.microsoft.com/office/drawing/2014/main" xmlns="" id="{CD07AE55-C73A-D141-821D-19720BC26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0" name="Line 98">
            <a:extLst>
              <a:ext uri="{FF2B5EF4-FFF2-40B4-BE49-F238E27FC236}">
                <a16:creationId xmlns:a16="http://schemas.microsoft.com/office/drawing/2014/main" xmlns="" id="{4DCB0C6D-A068-E148-9558-0CE10B7F3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1" name="Line 99">
            <a:extLst>
              <a:ext uri="{FF2B5EF4-FFF2-40B4-BE49-F238E27FC236}">
                <a16:creationId xmlns:a16="http://schemas.microsoft.com/office/drawing/2014/main" xmlns="" id="{676BE483-6617-3541-89DB-2762E14F52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2" name="Line 100">
            <a:extLst>
              <a:ext uri="{FF2B5EF4-FFF2-40B4-BE49-F238E27FC236}">
                <a16:creationId xmlns:a16="http://schemas.microsoft.com/office/drawing/2014/main" xmlns="" id="{D6896080-E4AA-5641-B561-278A3A3AB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3" name="Line 101">
            <a:extLst>
              <a:ext uri="{FF2B5EF4-FFF2-40B4-BE49-F238E27FC236}">
                <a16:creationId xmlns:a16="http://schemas.microsoft.com/office/drawing/2014/main" xmlns="" id="{4A6BB855-A740-8D44-B6CB-6B4E01846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4" name="Line 102">
            <a:extLst>
              <a:ext uri="{FF2B5EF4-FFF2-40B4-BE49-F238E27FC236}">
                <a16:creationId xmlns:a16="http://schemas.microsoft.com/office/drawing/2014/main" xmlns="" id="{AE7070F7-DCC4-194F-87B4-5F5A6F45A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5" name="Line 103">
            <a:extLst>
              <a:ext uri="{FF2B5EF4-FFF2-40B4-BE49-F238E27FC236}">
                <a16:creationId xmlns:a16="http://schemas.microsoft.com/office/drawing/2014/main" xmlns="" id="{AAE68D74-D9AC-6641-AD23-E141A64F89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6" name="Line 104">
            <a:extLst>
              <a:ext uri="{FF2B5EF4-FFF2-40B4-BE49-F238E27FC236}">
                <a16:creationId xmlns:a16="http://schemas.microsoft.com/office/drawing/2014/main" xmlns="" id="{D6EAC0B1-E803-C14A-A752-200AE4863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7" name="Line 105">
            <a:extLst>
              <a:ext uri="{FF2B5EF4-FFF2-40B4-BE49-F238E27FC236}">
                <a16:creationId xmlns:a16="http://schemas.microsoft.com/office/drawing/2014/main" xmlns="" id="{244C6951-6BD5-E24A-B64A-29080BF97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8" name="Line 106">
            <a:extLst>
              <a:ext uri="{FF2B5EF4-FFF2-40B4-BE49-F238E27FC236}">
                <a16:creationId xmlns:a16="http://schemas.microsoft.com/office/drawing/2014/main" xmlns="" id="{B4D4E105-FD94-B048-AC87-5277BC13D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9" name="Line 107">
            <a:extLst>
              <a:ext uri="{FF2B5EF4-FFF2-40B4-BE49-F238E27FC236}">
                <a16:creationId xmlns:a16="http://schemas.microsoft.com/office/drawing/2014/main" xmlns="" id="{279B65F2-C0B4-F84F-B979-7CDB300ED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0" name="Line 108">
            <a:extLst>
              <a:ext uri="{FF2B5EF4-FFF2-40B4-BE49-F238E27FC236}">
                <a16:creationId xmlns:a16="http://schemas.microsoft.com/office/drawing/2014/main" xmlns="" id="{2F4700E4-7EC4-BF49-8435-3FC791200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1" name="Line 109">
            <a:extLst>
              <a:ext uri="{FF2B5EF4-FFF2-40B4-BE49-F238E27FC236}">
                <a16:creationId xmlns:a16="http://schemas.microsoft.com/office/drawing/2014/main" xmlns="" id="{CBD0B764-8776-AD40-8AB3-F0B12C153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42" name="Text Box 110">
            <a:extLst>
              <a:ext uri="{FF2B5EF4-FFF2-40B4-BE49-F238E27FC236}">
                <a16:creationId xmlns:a16="http://schemas.microsoft.com/office/drawing/2014/main" xmlns="" id="{93BC5F0A-A97F-2648-A10E-8354806F6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3203575"/>
            <a:ext cx="1173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panose="030F0902030302020204" pitchFamily="66" charset="0"/>
              </a:rPr>
              <a:t>TCP Data</a:t>
            </a:r>
          </a:p>
        </p:txBody>
      </p:sp>
      <p:sp>
        <p:nvSpPr>
          <p:cNvPr id="35943" name="Text Box 111">
            <a:extLst>
              <a:ext uri="{FF2B5EF4-FFF2-40B4-BE49-F238E27FC236}">
                <a16:creationId xmlns:a16="http://schemas.microsoft.com/office/drawing/2014/main" xmlns="" id="{FF61166C-DCC4-7B43-8825-BEEF53F6D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4513263"/>
            <a:ext cx="1173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panose="030F0902030302020204" pitchFamily="66" charset="0"/>
              </a:rPr>
              <a:t>TCP Data</a:t>
            </a:r>
          </a:p>
        </p:txBody>
      </p:sp>
      <p:sp>
        <p:nvSpPr>
          <p:cNvPr id="35944" name="Text Box 112">
            <a:extLst>
              <a:ext uri="{FF2B5EF4-FFF2-40B4-BE49-F238E27FC236}">
                <a16:creationId xmlns:a16="http://schemas.microsoft.com/office/drawing/2014/main" xmlns="" id="{ACCBA516-AD05-4B4B-8CD8-345A81386513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3569494" y="5550694"/>
            <a:ext cx="663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200" b="0">
                <a:latin typeface="Times New Roman" panose="02020603050405020304" pitchFamily="18" charset="0"/>
              </a:rPr>
              <a:t>Byte 80</a:t>
            </a:r>
          </a:p>
        </p:txBody>
      </p:sp>
      <p:sp>
        <p:nvSpPr>
          <p:cNvPr id="924785" name="AutoShape 113">
            <a:extLst>
              <a:ext uri="{FF2B5EF4-FFF2-40B4-BE49-F238E27FC236}">
                <a16:creationId xmlns:a16="http://schemas.microsoft.com/office/drawing/2014/main" xmlns="" id="{390321F4-9CFA-F64A-8A3C-49D768CE8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67000"/>
            <a:ext cx="4876800" cy="1604963"/>
          </a:xfrm>
          <a:prstGeom prst="wedgeRectCallout">
            <a:avLst>
              <a:gd name="adj1" fmla="val -72481"/>
              <a:gd name="adj2" fmla="val -987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800" b="0">
                <a:latin typeface="Calibri" panose="020F0502020204030204" pitchFamily="34" charset="0"/>
                <a:cs typeface="Calibri" panose="020F0502020204030204" pitchFamily="34" charset="0"/>
              </a:rPr>
              <a:t>Segment sent when:</a:t>
            </a:r>
          </a:p>
          <a:p>
            <a:pPr algn="l">
              <a:buFontTx/>
              <a:buAutoNum type="arabicPeriod"/>
            </a:pPr>
            <a:r>
              <a:rPr lang="en-US" altLang="en-US" sz="2400" b="0">
                <a:latin typeface="Calibri" panose="020F0502020204030204" pitchFamily="34" charset="0"/>
                <a:cs typeface="Calibri" panose="020F0502020204030204" pitchFamily="34" charset="0"/>
              </a:rPr>
              <a:t>Segment full (Max Segment Size),</a:t>
            </a:r>
          </a:p>
          <a:p>
            <a:pPr algn="l">
              <a:buFontTx/>
              <a:buAutoNum type="arabicPeriod"/>
            </a:pPr>
            <a:r>
              <a:rPr lang="en-US" altLang="en-US" sz="2400" b="0">
                <a:latin typeface="Calibri" panose="020F0502020204030204" pitchFamily="34" charset="0"/>
                <a:cs typeface="Calibri" panose="020F0502020204030204" pitchFamily="34" charset="0"/>
              </a:rPr>
              <a:t>Not full, but times out, or</a:t>
            </a:r>
          </a:p>
          <a:p>
            <a:pPr algn="l">
              <a:buFontTx/>
              <a:buAutoNum type="arabicPeriod"/>
            </a:pPr>
            <a:r>
              <a:rPr lang="en-US" altLang="en-US" sz="2400" b="0">
                <a:latin typeface="Calibri" panose="020F0502020204030204" pitchFamily="34" charset="0"/>
                <a:cs typeface="Calibri" panose="020F0502020204030204" pitchFamily="34" charset="0"/>
              </a:rPr>
              <a:t>“Pushed” by application</a:t>
            </a:r>
          </a:p>
        </p:txBody>
      </p:sp>
      <p:sp>
        <p:nvSpPr>
          <p:cNvPr id="35946" name="Slide Number Placeholder 3">
            <a:extLst>
              <a:ext uri="{FF2B5EF4-FFF2-40B4-BE49-F238E27FC236}">
                <a16:creationId xmlns:a16="http://schemas.microsoft.com/office/drawing/2014/main" xmlns="" id="{19AC2CA3-1EA6-5045-8532-A0643469D107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44C2AE5B-1EDD-A94D-B345-752A3070D0C4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8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F9CA5974-5A35-F542-BF44-7D311F8B5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TCP Segment</a:t>
            </a:r>
          </a:p>
        </p:txBody>
      </p:sp>
      <p:sp>
        <p:nvSpPr>
          <p:cNvPr id="926723" name="Rectangle 3">
            <a:extLst>
              <a:ext uri="{FF2B5EF4-FFF2-40B4-BE49-F238E27FC236}">
                <a16:creationId xmlns:a16="http://schemas.microsoft.com/office/drawing/2014/main" xmlns="" id="{797498B4-8EE7-984E-9B51-514C9AA15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334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packet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bigger than Maximum Transmission Unit (MTU)</a:t>
            </a:r>
          </a:p>
          <a:p>
            <a:pPr lvl="1">
              <a:spcAft>
                <a:spcPts val="12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E.g., up to 1500 bytes on an Ethernet link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TCP packet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IP packet with a TCP header and data inside</a:t>
            </a:r>
          </a:p>
          <a:p>
            <a:pPr lvl="1">
              <a:spcAft>
                <a:spcPts val="12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TCP header is typically 20 bytes long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TCP segment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more than Maximum Segment Size (MSS) bytes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up to 1460 consecutive bytes from the stream: MTU (1500) - IP header (20) - TCP header (20)</a:t>
            </a:r>
          </a:p>
        </p:txBody>
      </p:sp>
      <p:grpSp>
        <p:nvGrpSpPr>
          <p:cNvPr id="37892" name="Group 16">
            <a:extLst>
              <a:ext uri="{FF2B5EF4-FFF2-40B4-BE49-F238E27FC236}">
                <a16:creationId xmlns:a16="http://schemas.microsoft.com/office/drawing/2014/main" xmlns="" id="{F669CE1D-989D-FC48-83DA-D713037190E0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066800"/>
            <a:ext cx="6200775" cy="717550"/>
            <a:chOff x="1905000" y="1328738"/>
            <a:chExt cx="6200775" cy="717550"/>
          </a:xfrm>
        </p:grpSpPr>
        <p:sp>
          <p:nvSpPr>
            <p:cNvPr id="37894" name="Rectangle 4">
              <a:extLst>
                <a:ext uri="{FF2B5EF4-FFF2-40B4-BE49-F238E27FC236}">
                  <a16:creationId xmlns:a16="http://schemas.microsoft.com/office/drawing/2014/main" xmlns="" id="{0DC3A66D-97BB-6E43-A98B-C3614F794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1360488"/>
              <a:ext cx="5029200" cy="685800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895" name="Line 5">
              <a:extLst>
                <a:ext uri="{FF2B5EF4-FFF2-40B4-BE49-F238E27FC236}">
                  <a16:creationId xmlns:a16="http://schemas.microsoft.com/office/drawing/2014/main" xmlns="" id="{7A686E32-F43B-C745-B84C-FD45028E0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1360488"/>
              <a:ext cx="0" cy="6858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Text Box 6">
              <a:extLst>
                <a:ext uri="{FF2B5EF4-FFF2-40B4-BE49-F238E27FC236}">
                  <a16:creationId xmlns:a16="http://schemas.microsoft.com/office/drawing/2014/main" xmlns="" id="{ECA66C05-21B7-6B47-AF8E-126C9E9D0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2975" y="1589088"/>
              <a:ext cx="8350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600" b="0">
                  <a:latin typeface="Comic Sans MS" panose="030F0902030302020204" pitchFamily="66" charset="0"/>
                </a:rPr>
                <a:t>IP Hdr</a:t>
              </a:r>
            </a:p>
          </p:txBody>
        </p:sp>
        <p:sp>
          <p:nvSpPr>
            <p:cNvPr id="37897" name="Line 7">
              <a:extLst>
                <a:ext uri="{FF2B5EF4-FFF2-40B4-BE49-F238E27FC236}">
                  <a16:creationId xmlns:a16="http://schemas.microsoft.com/office/drawing/2014/main" xmlns="" id="{230DB938-77E6-C44F-994B-4247E0F35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000" y="1512888"/>
              <a:ext cx="411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8" name="Rectangle 8">
              <a:extLst>
                <a:ext uri="{FF2B5EF4-FFF2-40B4-BE49-F238E27FC236}">
                  <a16:creationId xmlns:a16="http://schemas.microsoft.com/office/drawing/2014/main" xmlns="" id="{05BB1527-FE1B-5A4B-A985-A4D94573D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1436688"/>
              <a:ext cx="762000" cy="15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899" name="Text Box 9">
              <a:extLst>
                <a:ext uri="{FF2B5EF4-FFF2-40B4-BE49-F238E27FC236}">
                  <a16:creationId xmlns:a16="http://schemas.microsoft.com/office/drawing/2014/main" xmlns="" id="{9373A7DD-4843-644E-B5B5-3F25185F2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1328738"/>
              <a:ext cx="9128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600" b="0">
                  <a:latin typeface="Comic Sans MS" panose="030F0902030302020204" pitchFamily="66" charset="0"/>
                </a:rPr>
                <a:t>IP Data</a:t>
              </a:r>
            </a:p>
          </p:txBody>
        </p:sp>
        <p:grpSp>
          <p:nvGrpSpPr>
            <p:cNvPr id="37900" name="Group 10">
              <a:extLst>
                <a:ext uri="{FF2B5EF4-FFF2-40B4-BE49-F238E27FC236}">
                  <a16:creationId xmlns:a16="http://schemas.microsoft.com/office/drawing/2014/main" xmlns="" id="{1564EB51-39C2-4E41-B2D9-2469B8D987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1589088"/>
              <a:ext cx="3962400" cy="381000"/>
              <a:chOff x="1200" y="1296"/>
              <a:chExt cx="3168" cy="336"/>
            </a:xfrm>
          </p:grpSpPr>
          <p:sp>
            <p:nvSpPr>
              <p:cNvPr id="37904" name="Rectangle 11">
                <a:extLst>
                  <a:ext uri="{FF2B5EF4-FFF2-40B4-BE49-F238E27FC236}">
                    <a16:creationId xmlns:a16="http://schemas.microsoft.com/office/drawing/2014/main" xmlns="" id="{E13F0449-8FD4-2545-90D5-2489CE826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296"/>
                <a:ext cx="3168" cy="33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905" name="Line 12">
                <a:extLst>
                  <a:ext uri="{FF2B5EF4-FFF2-40B4-BE49-F238E27FC236}">
                    <a16:creationId xmlns:a16="http://schemas.microsoft.com/office/drawing/2014/main" xmlns="" id="{649ACB0C-15B8-9244-93C3-15F1F312B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2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1" name="Text Box 13">
              <a:extLst>
                <a:ext uri="{FF2B5EF4-FFF2-40B4-BE49-F238E27FC236}">
                  <a16:creationId xmlns:a16="http://schemas.microsoft.com/office/drawing/2014/main" xmlns="" id="{1BF32449-B22F-1049-90B5-8E8E45FC0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1638300"/>
              <a:ext cx="7842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200" b="0">
                  <a:latin typeface="Comic Sans MS" panose="030F0902030302020204" pitchFamily="66" charset="0"/>
                </a:rPr>
                <a:t>TCP Hdr</a:t>
              </a:r>
            </a:p>
          </p:txBody>
        </p:sp>
        <p:sp>
          <p:nvSpPr>
            <p:cNvPr id="37902" name="Text Box 14">
              <a:extLst>
                <a:ext uri="{FF2B5EF4-FFF2-40B4-BE49-F238E27FC236}">
                  <a16:creationId xmlns:a16="http://schemas.microsoft.com/office/drawing/2014/main" xmlns="" id="{552E0243-CDE4-C142-86FA-C840789E2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5938" y="1638300"/>
              <a:ext cx="159226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200" b="0">
                  <a:latin typeface="Comic Sans MS" panose="030F0902030302020204" pitchFamily="66" charset="0"/>
                </a:rPr>
                <a:t>TCP Data (segment)</a:t>
              </a:r>
            </a:p>
          </p:txBody>
        </p:sp>
        <p:sp>
          <p:nvSpPr>
            <p:cNvPr id="37903" name="AutoShape 15">
              <a:extLst>
                <a:ext uri="{FF2B5EF4-FFF2-40B4-BE49-F238E27FC236}">
                  <a16:creationId xmlns:a16="http://schemas.microsoft.com/office/drawing/2014/main" xmlns="" id="{004C5DAA-9E25-8249-AD05-35912877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7238" y="1585913"/>
              <a:ext cx="998537" cy="230187"/>
            </a:xfrm>
            <a:prstGeom prst="rightArrow">
              <a:avLst>
                <a:gd name="adj1" fmla="val 50000"/>
                <a:gd name="adj2" fmla="val 10844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7893" name="Slide Number Placeholder 3">
            <a:extLst>
              <a:ext uri="{FF2B5EF4-FFF2-40B4-BE49-F238E27FC236}">
                <a16:creationId xmlns:a16="http://schemas.microsoft.com/office/drawing/2014/main" xmlns="" id="{C945D91C-A6DA-B542-991F-4A372125607B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F61B1C24-9ED1-8C48-9915-DB0B497321D8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4C75136F-3421-5343-9AEA-22097CEF2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39" name="Rectangle 110">
            <a:extLst>
              <a:ext uri="{FF2B5EF4-FFF2-40B4-BE49-F238E27FC236}">
                <a16:creationId xmlns:a16="http://schemas.microsoft.com/office/drawing/2014/main" xmlns="" id="{C41C29B3-342E-C140-8960-3D8D34776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Sequence Number</a:t>
            </a:r>
          </a:p>
        </p:txBody>
      </p:sp>
      <p:grpSp>
        <p:nvGrpSpPr>
          <p:cNvPr id="39940" name="Group 4">
            <a:extLst>
              <a:ext uri="{FF2B5EF4-FFF2-40B4-BE49-F238E27FC236}">
                <a16:creationId xmlns:a16="http://schemas.microsoft.com/office/drawing/2014/main" xmlns="" id="{554616C8-38A4-8244-B571-F2183F2E0ABE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40039" name="Line 5">
              <a:extLst>
                <a:ext uri="{FF2B5EF4-FFF2-40B4-BE49-F238E27FC236}">
                  <a16:creationId xmlns:a16="http://schemas.microsoft.com/office/drawing/2014/main" xmlns="" id="{0AAB8D39-F388-0D42-B192-92A1C504A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40" name="Line 6">
              <a:extLst>
                <a:ext uri="{FF2B5EF4-FFF2-40B4-BE49-F238E27FC236}">
                  <a16:creationId xmlns:a16="http://schemas.microsoft.com/office/drawing/2014/main" xmlns="" id="{3A32BE74-3931-7341-BDEC-0255F02E8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41" name="Line 7">
              <a:extLst>
                <a:ext uri="{FF2B5EF4-FFF2-40B4-BE49-F238E27FC236}">
                  <a16:creationId xmlns:a16="http://schemas.microsoft.com/office/drawing/2014/main" xmlns="" id="{44B5E23B-8FA1-8C40-BABD-06DF53071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42" name="Line 8">
              <a:extLst>
                <a:ext uri="{FF2B5EF4-FFF2-40B4-BE49-F238E27FC236}">
                  <a16:creationId xmlns:a16="http://schemas.microsoft.com/office/drawing/2014/main" xmlns="" id="{FDED9EA9-B583-5A46-A776-D25EA48EF7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1" name="Line 9">
            <a:extLst>
              <a:ext uri="{FF2B5EF4-FFF2-40B4-BE49-F238E27FC236}">
                <a16:creationId xmlns:a16="http://schemas.microsoft.com/office/drawing/2014/main" xmlns="" id="{E6C4E48D-10BC-BB46-8276-253757E7F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Line 10">
            <a:extLst>
              <a:ext uri="{FF2B5EF4-FFF2-40B4-BE49-F238E27FC236}">
                <a16:creationId xmlns:a16="http://schemas.microsoft.com/office/drawing/2014/main" xmlns="" id="{0E2CFD7E-A0F4-A949-9A45-7E39A0F65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Line 11">
            <a:extLst>
              <a:ext uri="{FF2B5EF4-FFF2-40B4-BE49-F238E27FC236}">
                <a16:creationId xmlns:a16="http://schemas.microsoft.com/office/drawing/2014/main" xmlns="" id="{A11FEE65-4A6C-B64C-A747-9A91A823C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Line 12">
            <a:extLst>
              <a:ext uri="{FF2B5EF4-FFF2-40B4-BE49-F238E27FC236}">
                <a16:creationId xmlns:a16="http://schemas.microsoft.com/office/drawing/2014/main" xmlns="" id="{F4F576EC-4F5A-AB4F-9DB9-37A0CC2B0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Line 13">
            <a:extLst>
              <a:ext uri="{FF2B5EF4-FFF2-40B4-BE49-F238E27FC236}">
                <a16:creationId xmlns:a16="http://schemas.microsoft.com/office/drawing/2014/main" xmlns="" id="{D5604FF3-CC52-CB47-9E4D-E2F4DA72C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Line 14">
            <a:extLst>
              <a:ext uri="{FF2B5EF4-FFF2-40B4-BE49-F238E27FC236}">
                <a16:creationId xmlns:a16="http://schemas.microsoft.com/office/drawing/2014/main" xmlns="" id="{521EADA7-75B0-B446-A406-D42B39296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Line 15">
            <a:extLst>
              <a:ext uri="{FF2B5EF4-FFF2-40B4-BE49-F238E27FC236}">
                <a16:creationId xmlns:a16="http://schemas.microsoft.com/office/drawing/2014/main" xmlns="" id="{95150A08-EDCA-7041-BF4E-197124B96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Line 16">
            <a:extLst>
              <a:ext uri="{FF2B5EF4-FFF2-40B4-BE49-F238E27FC236}">
                <a16:creationId xmlns:a16="http://schemas.microsoft.com/office/drawing/2014/main" xmlns="" id="{7531B467-72DB-C445-8E1C-E4F9C44E2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17">
            <a:extLst>
              <a:ext uri="{FF2B5EF4-FFF2-40B4-BE49-F238E27FC236}">
                <a16:creationId xmlns:a16="http://schemas.microsoft.com/office/drawing/2014/main" xmlns="" id="{E644F907-9746-4D42-9061-406859710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8">
            <a:extLst>
              <a:ext uri="{FF2B5EF4-FFF2-40B4-BE49-F238E27FC236}">
                <a16:creationId xmlns:a16="http://schemas.microsoft.com/office/drawing/2014/main" xmlns="" id="{AFBDB0B8-D1F7-8E40-9328-1178D339C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19">
            <a:extLst>
              <a:ext uri="{FF2B5EF4-FFF2-40B4-BE49-F238E27FC236}">
                <a16:creationId xmlns:a16="http://schemas.microsoft.com/office/drawing/2014/main" xmlns="" id="{1839C3DE-8C9A-C246-A704-D573E3D2A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20">
            <a:extLst>
              <a:ext uri="{FF2B5EF4-FFF2-40B4-BE49-F238E27FC236}">
                <a16:creationId xmlns:a16="http://schemas.microsoft.com/office/drawing/2014/main" xmlns="" id="{5D88B9A7-CE95-954B-A49F-FA16C448F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21">
            <a:extLst>
              <a:ext uri="{FF2B5EF4-FFF2-40B4-BE49-F238E27FC236}">
                <a16:creationId xmlns:a16="http://schemas.microsoft.com/office/drawing/2014/main" xmlns="" id="{5982CF09-E2D2-4947-A1A3-9106FBFD2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22">
            <a:extLst>
              <a:ext uri="{FF2B5EF4-FFF2-40B4-BE49-F238E27FC236}">
                <a16:creationId xmlns:a16="http://schemas.microsoft.com/office/drawing/2014/main" xmlns="" id="{A2C2CD3A-1409-F342-A2FC-0C06EF622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Line 23">
            <a:extLst>
              <a:ext uri="{FF2B5EF4-FFF2-40B4-BE49-F238E27FC236}">
                <a16:creationId xmlns:a16="http://schemas.microsoft.com/office/drawing/2014/main" xmlns="" id="{FF642ACA-F9F0-6D42-8871-0916F84BD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Line 24">
            <a:extLst>
              <a:ext uri="{FF2B5EF4-FFF2-40B4-BE49-F238E27FC236}">
                <a16:creationId xmlns:a16="http://schemas.microsoft.com/office/drawing/2014/main" xmlns="" id="{33A71872-32F6-6E43-B890-3396BDBA6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Line 25">
            <a:extLst>
              <a:ext uri="{FF2B5EF4-FFF2-40B4-BE49-F238E27FC236}">
                <a16:creationId xmlns:a16="http://schemas.microsoft.com/office/drawing/2014/main" xmlns="" id="{E1A3863E-C9B4-3948-B1CB-C65C0175B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26">
            <a:extLst>
              <a:ext uri="{FF2B5EF4-FFF2-40B4-BE49-F238E27FC236}">
                <a16:creationId xmlns:a16="http://schemas.microsoft.com/office/drawing/2014/main" xmlns="" id="{655D6A4D-1788-8640-955E-43F2BD9D7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Line 27">
            <a:extLst>
              <a:ext uri="{FF2B5EF4-FFF2-40B4-BE49-F238E27FC236}">
                <a16:creationId xmlns:a16="http://schemas.microsoft.com/office/drawing/2014/main" xmlns="" id="{0163B6D6-A626-A343-8139-2B2B09E3B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Line 28">
            <a:extLst>
              <a:ext uri="{FF2B5EF4-FFF2-40B4-BE49-F238E27FC236}">
                <a16:creationId xmlns:a16="http://schemas.microsoft.com/office/drawing/2014/main" xmlns="" id="{B5E2AA23-3184-CA46-AFB9-06FF40219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1" name="Line 29">
            <a:extLst>
              <a:ext uri="{FF2B5EF4-FFF2-40B4-BE49-F238E27FC236}">
                <a16:creationId xmlns:a16="http://schemas.microsoft.com/office/drawing/2014/main" xmlns="" id="{11C5B173-C1C1-B64D-8A10-5116C235F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Line 30">
            <a:extLst>
              <a:ext uri="{FF2B5EF4-FFF2-40B4-BE49-F238E27FC236}">
                <a16:creationId xmlns:a16="http://schemas.microsoft.com/office/drawing/2014/main" xmlns="" id="{7070294E-44BB-7445-9086-52F94A62B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Line 31">
            <a:extLst>
              <a:ext uri="{FF2B5EF4-FFF2-40B4-BE49-F238E27FC236}">
                <a16:creationId xmlns:a16="http://schemas.microsoft.com/office/drawing/2014/main" xmlns="" id="{39209931-1B71-3E46-86F4-1C079B21B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4" name="Line 32">
            <a:extLst>
              <a:ext uri="{FF2B5EF4-FFF2-40B4-BE49-F238E27FC236}">
                <a16:creationId xmlns:a16="http://schemas.microsoft.com/office/drawing/2014/main" xmlns="" id="{8DFAB903-D391-6847-B801-8B2D6E5377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5" name="Line 33">
            <a:extLst>
              <a:ext uri="{FF2B5EF4-FFF2-40B4-BE49-F238E27FC236}">
                <a16:creationId xmlns:a16="http://schemas.microsoft.com/office/drawing/2014/main" xmlns="" id="{B73B7B84-2B7D-844E-8699-0369603B7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6" name="Line 34">
            <a:extLst>
              <a:ext uri="{FF2B5EF4-FFF2-40B4-BE49-F238E27FC236}">
                <a16:creationId xmlns:a16="http://schemas.microsoft.com/office/drawing/2014/main" xmlns="" id="{2A6916F2-FC87-C948-957C-F39856681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7" name="Line 35">
            <a:extLst>
              <a:ext uri="{FF2B5EF4-FFF2-40B4-BE49-F238E27FC236}">
                <a16:creationId xmlns:a16="http://schemas.microsoft.com/office/drawing/2014/main" xmlns="" id="{281996A6-90FB-684B-8C30-6FD7D678B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8" name="Line 36">
            <a:extLst>
              <a:ext uri="{FF2B5EF4-FFF2-40B4-BE49-F238E27FC236}">
                <a16:creationId xmlns:a16="http://schemas.microsoft.com/office/drawing/2014/main" xmlns="" id="{C105EF9F-FA53-9C46-AC4F-C602E6B10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9" name="Line 37">
            <a:extLst>
              <a:ext uri="{FF2B5EF4-FFF2-40B4-BE49-F238E27FC236}">
                <a16:creationId xmlns:a16="http://schemas.microsoft.com/office/drawing/2014/main" xmlns="" id="{B83E1B62-8CA2-3F4B-A96B-80627BC94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0" name="Line 38">
            <a:extLst>
              <a:ext uri="{FF2B5EF4-FFF2-40B4-BE49-F238E27FC236}">
                <a16:creationId xmlns:a16="http://schemas.microsoft.com/office/drawing/2014/main" xmlns="" id="{23CA11AD-9040-FA4D-9E5D-B327FC467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1" name="Line 39">
            <a:extLst>
              <a:ext uri="{FF2B5EF4-FFF2-40B4-BE49-F238E27FC236}">
                <a16:creationId xmlns:a16="http://schemas.microsoft.com/office/drawing/2014/main" xmlns="" id="{6B995CCC-973D-6F43-8F3A-FE99F2B80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2" name="Line 40">
            <a:extLst>
              <a:ext uri="{FF2B5EF4-FFF2-40B4-BE49-F238E27FC236}">
                <a16:creationId xmlns:a16="http://schemas.microsoft.com/office/drawing/2014/main" xmlns="" id="{AE43A2F2-0F1F-CE40-8C4B-8EFAF34A8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3" name="Line 41">
            <a:extLst>
              <a:ext uri="{FF2B5EF4-FFF2-40B4-BE49-F238E27FC236}">
                <a16:creationId xmlns:a16="http://schemas.microsoft.com/office/drawing/2014/main" xmlns="" id="{94EF0DE8-2D9A-3B42-A957-CD6419780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74" name="Group 42">
            <a:extLst>
              <a:ext uri="{FF2B5EF4-FFF2-40B4-BE49-F238E27FC236}">
                <a16:creationId xmlns:a16="http://schemas.microsoft.com/office/drawing/2014/main" xmlns="" id="{F22A08B8-0C0B-254A-BB93-F24D7583CEEF}"/>
              </a:ext>
            </a:extLst>
          </p:cNvPr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40035" name="Line 43">
              <a:extLst>
                <a:ext uri="{FF2B5EF4-FFF2-40B4-BE49-F238E27FC236}">
                  <a16:creationId xmlns:a16="http://schemas.microsoft.com/office/drawing/2014/main" xmlns="" id="{7E14CFEE-4759-8346-BE8D-7E9AE73C7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36" name="Line 44">
              <a:extLst>
                <a:ext uri="{FF2B5EF4-FFF2-40B4-BE49-F238E27FC236}">
                  <a16:creationId xmlns:a16="http://schemas.microsoft.com/office/drawing/2014/main" xmlns="" id="{78145C63-B455-8941-9DE6-E4A318560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37" name="Line 45">
              <a:extLst>
                <a:ext uri="{FF2B5EF4-FFF2-40B4-BE49-F238E27FC236}">
                  <a16:creationId xmlns:a16="http://schemas.microsoft.com/office/drawing/2014/main" xmlns="" id="{BE60C997-4697-2F4E-8650-9765E127A4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38" name="Line 46">
              <a:extLst>
                <a:ext uri="{FF2B5EF4-FFF2-40B4-BE49-F238E27FC236}">
                  <a16:creationId xmlns:a16="http://schemas.microsoft.com/office/drawing/2014/main" xmlns="" id="{CDA1D153-4463-7643-BCC7-5040BBFA79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75" name="Line 47">
            <a:extLst>
              <a:ext uri="{FF2B5EF4-FFF2-40B4-BE49-F238E27FC236}">
                <a16:creationId xmlns:a16="http://schemas.microsoft.com/office/drawing/2014/main" xmlns="" id="{07527EAA-9110-874F-90F7-DA88B831E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6" name="Line 48">
            <a:extLst>
              <a:ext uri="{FF2B5EF4-FFF2-40B4-BE49-F238E27FC236}">
                <a16:creationId xmlns:a16="http://schemas.microsoft.com/office/drawing/2014/main" xmlns="" id="{6C9740C8-CF9E-224D-B3F6-D81D437F8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7" name="Line 49">
            <a:extLst>
              <a:ext uri="{FF2B5EF4-FFF2-40B4-BE49-F238E27FC236}">
                <a16:creationId xmlns:a16="http://schemas.microsoft.com/office/drawing/2014/main" xmlns="" id="{1423E84F-5BB9-3D44-9E47-1688A6AE1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8" name="Line 50">
            <a:extLst>
              <a:ext uri="{FF2B5EF4-FFF2-40B4-BE49-F238E27FC236}">
                <a16:creationId xmlns:a16="http://schemas.microsoft.com/office/drawing/2014/main" xmlns="" id="{0B96B13D-6C66-C844-BC57-EBD708F00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9" name="Line 51">
            <a:extLst>
              <a:ext uri="{FF2B5EF4-FFF2-40B4-BE49-F238E27FC236}">
                <a16:creationId xmlns:a16="http://schemas.microsoft.com/office/drawing/2014/main" xmlns="" id="{D00B4E22-F57F-B748-84F1-9561D4DA9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0" name="Line 52">
            <a:extLst>
              <a:ext uri="{FF2B5EF4-FFF2-40B4-BE49-F238E27FC236}">
                <a16:creationId xmlns:a16="http://schemas.microsoft.com/office/drawing/2014/main" xmlns="" id="{862DB3F4-46D0-AB47-B6D2-E86F11509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1" name="Line 53">
            <a:extLst>
              <a:ext uri="{FF2B5EF4-FFF2-40B4-BE49-F238E27FC236}">
                <a16:creationId xmlns:a16="http://schemas.microsoft.com/office/drawing/2014/main" xmlns="" id="{D05AF76D-3E58-0E4B-922C-9A238FB1D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2" name="Line 54">
            <a:extLst>
              <a:ext uri="{FF2B5EF4-FFF2-40B4-BE49-F238E27FC236}">
                <a16:creationId xmlns:a16="http://schemas.microsoft.com/office/drawing/2014/main" xmlns="" id="{0DD7571D-5C02-5D42-954A-B7AEF1F4D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3" name="Line 55">
            <a:extLst>
              <a:ext uri="{FF2B5EF4-FFF2-40B4-BE49-F238E27FC236}">
                <a16:creationId xmlns:a16="http://schemas.microsoft.com/office/drawing/2014/main" xmlns="" id="{B91FFF97-7CBC-A74D-8F69-CC9E03633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4" name="Line 56">
            <a:extLst>
              <a:ext uri="{FF2B5EF4-FFF2-40B4-BE49-F238E27FC236}">
                <a16:creationId xmlns:a16="http://schemas.microsoft.com/office/drawing/2014/main" xmlns="" id="{FA20BE47-F1B8-4E49-9882-A51F706A4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5" name="Line 57">
            <a:extLst>
              <a:ext uri="{FF2B5EF4-FFF2-40B4-BE49-F238E27FC236}">
                <a16:creationId xmlns:a16="http://schemas.microsoft.com/office/drawing/2014/main" xmlns="" id="{07DE4C02-8F8A-4C4F-AB9D-97AB6770E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6" name="Line 58">
            <a:extLst>
              <a:ext uri="{FF2B5EF4-FFF2-40B4-BE49-F238E27FC236}">
                <a16:creationId xmlns:a16="http://schemas.microsoft.com/office/drawing/2014/main" xmlns="" id="{DF64F2F7-508B-E64E-8D32-0729A03EE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7" name="Line 59">
            <a:extLst>
              <a:ext uri="{FF2B5EF4-FFF2-40B4-BE49-F238E27FC236}">
                <a16:creationId xmlns:a16="http://schemas.microsoft.com/office/drawing/2014/main" xmlns="" id="{2EB8370A-34F6-4145-9B04-C6CCB5AFF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8" name="Line 60">
            <a:extLst>
              <a:ext uri="{FF2B5EF4-FFF2-40B4-BE49-F238E27FC236}">
                <a16:creationId xmlns:a16="http://schemas.microsoft.com/office/drawing/2014/main" xmlns="" id="{A523B7B6-34C1-9F4F-81C7-899F8EA76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9" name="Line 61">
            <a:extLst>
              <a:ext uri="{FF2B5EF4-FFF2-40B4-BE49-F238E27FC236}">
                <a16:creationId xmlns:a16="http://schemas.microsoft.com/office/drawing/2014/main" xmlns="" id="{117E6F10-9D3E-994C-A313-C56C3A9A2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0" name="Line 62">
            <a:extLst>
              <a:ext uri="{FF2B5EF4-FFF2-40B4-BE49-F238E27FC236}">
                <a16:creationId xmlns:a16="http://schemas.microsoft.com/office/drawing/2014/main" xmlns="" id="{54AA06FF-FE58-6644-8DCD-B423FC755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1" name="Line 63">
            <a:extLst>
              <a:ext uri="{FF2B5EF4-FFF2-40B4-BE49-F238E27FC236}">
                <a16:creationId xmlns:a16="http://schemas.microsoft.com/office/drawing/2014/main" xmlns="" id="{36871456-7030-7D40-9407-B2071EF46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2" name="Line 64">
            <a:extLst>
              <a:ext uri="{FF2B5EF4-FFF2-40B4-BE49-F238E27FC236}">
                <a16:creationId xmlns:a16="http://schemas.microsoft.com/office/drawing/2014/main" xmlns="" id="{B4830D93-C735-7446-9444-DE9554554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3" name="Line 65">
            <a:extLst>
              <a:ext uri="{FF2B5EF4-FFF2-40B4-BE49-F238E27FC236}">
                <a16:creationId xmlns:a16="http://schemas.microsoft.com/office/drawing/2014/main" xmlns="" id="{174FCACF-0638-1249-9C25-57A0CEB9B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4" name="Line 66">
            <a:extLst>
              <a:ext uri="{FF2B5EF4-FFF2-40B4-BE49-F238E27FC236}">
                <a16:creationId xmlns:a16="http://schemas.microsoft.com/office/drawing/2014/main" xmlns="" id="{B32235B1-BBDC-4448-8138-0F1BC142B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5" name="Line 67">
            <a:extLst>
              <a:ext uri="{FF2B5EF4-FFF2-40B4-BE49-F238E27FC236}">
                <a16:creationId xmlns:a16="http://schemas.microsoft.com/office/drawing/2014/main" xmlns="" id="{3C43DC29-6A7C-F34B-868E-BAAA7740F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6" name="Line 68">
            <a:extLst>
              <a:ext uri="{FF2B5EF4-FFF2-40B4-BE49-F238E27FC236}">
                <a16:creationId xmlns:a16="http://schemas.microsoft.com/office/drawing/2014/main" xmlns="" id="{C15570FA-DC3B-5942-9D11-A9C72321D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7" name="Line 69">
            <a:extLst>
              <a:ext uri="{FF2B5EF4-FFF2-40B4-BE49-F238E27FC236}">
                <a16:creationId xmlns:a16="http://schemas.microsoft.com/office/drawing/2014/main" xmlns="" id="{800585AC-233D-044F-984C-47CEAFB6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8" name="Line 70">
            <a:extLst>
              <a:ext uri="{FF2B5EF4-FFF2-40B4-BE49-F238E27FC236}">
                <a16:creationId xmlns:a16="http://schemas.microsoft.com/office/drawing/2014/main" xmlns="" id="{80BEE229-D145-7D42-92EF-14640078F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9" name="Line 71">
            <a:extLst>
              <a:ext uri="{FF2B5EF4-FFF2-40B4-BE49-F238E27FC236}">
                <a16:creationId xmlns:a16="http://schemas.microsoft.com/office/drawing/2014/main" xmlns="" id="{C8C41B01-9231-E44D-853B-AB94D57B5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0" name="Line 72">
            <a:extLst>
              <a:ext uri="{FF2B5EF4-FFF2-40B4-BE49-F238E27FC236}">
                <a16:creationId xmlns:a16="http://schemas.microsoft.com/office/drawing/2014/main" xmlns="" id="{5446B9C6-4B54-5945-9015-4A27561A5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1" name="Line 73">
            <a:extLst>
              <a:ext uri="{FF2B5EF4-FFF2-40B4-BE49-F238E27FC236}">
                <a16:creationId xmlns:a16="http://schemas.microsoft.com/office/drawing/2014/main" xmlns="" id="{28BFA0B7-17C0-F147-ADDA-2D799717D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2" name="Line 74">
            <a:extLst>
              <a:ext uri="{FF2B5EF4-FFF2-40B4-BE49-F238E27FC236}">
                <a16:creationId xmlns:a16="http://schemas.microsoft.com/office/drawing/2014/main" xmlns="" id="{69C05CF2-77E2-7944-8E46-C6A9E7C2A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3" name="Line 75">
            <a:extLst>
              <a:ext uri="{FF2B5EF4-FFF2-40B4-BE49-F238E27FC236}">
                <a16:creationId xmlns:a16="http://schemas.microsoft.com/office/drawing/2014/main" xmlns="" id="{2D55B27D-4CA7-964B-B70F-77A48D04D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4" name="Line 76">
            <a:extLst>
              <a:ext uri="{FF2B5EF4-FFF2-40B4-BE49-F238E27FC236}">
                <a16:creationId xmlns:a16="http://schemas.microsoft.com/office/drawing/2014/main" xmlns="" id="{D2B25B23-0D94-194E-98BE-5F8D344FB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5" name="Line 77">
            <a:extLst>
              <a:ext uri="{FF2B5EF4-FFF2-40B4-BE49-F238E27FC236}">
                <a16:creationId xmlns:a16="http://schemas.microsoft.com/office/drawing/2014/main" xmlns="" id="{D57AF8DF-957E-5B4C-A433-F6408DA73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6" name="Line 78">
            <a:extLst>
              <a:ext uri="{FF2B5EF4-FFF2-40B4-BE49-F238E27FC236}">
                <a16:creationId xmlns:a16="http://schemas.microsoft.com/office/drawing/2014/main" xmlns="" id="{4C81AB55-97AF-7A48-BFA9-287F837EA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7" name="Line 79">
            <a:extLst>
              <a:ext uri="{FF2B5EF4-FFF2-40B4-BE49-F238E27FC236}">
                <a16:creationId xmlns:a16="http://schemas.microsoft.com/office/drawing/2014/main" xmlns="" id="{5997FF13-5E61-EF47-B200-068514139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8" name="Text Box 80">
            <a:extLst>
              <a:ext uri="{FF2B5EF4-FFF2-40B4-BE49-F238E27FC236}">
                <a16:creationId xmlns:a16="http://schemas.microsoft.com/office/drawing/2014/main" xmlns="" id="{151E1B1C-467B-6D45-A1C5-BBFCA6793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129540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400" b="0">
                <a:latin typeface="Comic Sans MS" panose="030F0902030302020204" pitchFamily="66" charset="0"/>
              </a:rPr>
              <a:t>Host A</a:t>
            </a:r>
          </a:p>
        </p:txBody>
      </p:sp>
      <p:sp>
        <p:nvSpPr>
          <p:cNvPr id="40009" name="Text Box 81">
            <a:extLst>
              <a:ext uri="{FF2B5EF4-FFF2-40B4-BE49-F238E27FC236}">
                <a16:creationId xmlns:a16="http://schemas.microsoft.com/office/drawing/2014/main" xmlns="" id="{C7740025-AF01-3D46-A64A-C9E3743AD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5056188"/>
            <a:ext cx="1150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400" b="0">
                <a:latin typeface="Comic Sans MS" panose="030F0902030302020204" pitchFamily="66" charset="0"/>
              </a:rPr>
              <a:t>Host B</a:t>
            </a:r>
          </a:p>
        </p:txBody>
      </p:sp>
      <p:sp>
        <p:nvSpPr>
          <p:cNvPr id="40010" name="Rectangle 82">
            <a:extLst>
              <a:ext uri="{FF2B5EF4-FFF2-40B4-BE49-F238E27FC236}">
                <a16:creationId xmlns:a16="http://schemas.microsoft.com/office/drawing/2014/main" xmlns="" id="{746AAD34-37F3-DC49-8128-B824F5E3F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011" name="Rectangle 83">
            <a:extLst>
              <a:ext uri="{FF2B5EF4-FFF2-40B4-BE49-F238E27FC236}">
                <a16:creationId xmlns:a16="http://schemas.microsoft.com/office/drawing/2014/main" xmlns="" id="{33ABB907-7802-D04D-98A1-CA8C7C05B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012" name="Line 84">
            <a:extLst>
              <a:ext uri="{FF2B5EF4-FFF2-40B4-BE49-F238E27FC236}">
                <a16:creationId xmlns:a16="http://schemas.microsoft.com/office/drawing/2014/main" xmlns="" id="{160C821A-FDD4-C446-9F2A-778961049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3" name="Line 85">
            <a:extLst>
              <a:ext uri="{FF2B5EF4-FFF2-40B4-BE49-F238E27FC236}">
                <a16:creationId xmlns:a16="http://schemas.microsoft.com/office/drawing/2014/main" xmlns="" id="{168A13B7-1D1A-DE48-8F2D-E7204F34C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4" name="Line 86">
            <a:extLst>
              <a:ext uri="{FF2B5EF4-FFF2-40B4-BE49-F238E27FC236}">
                <a16:creationId xmlns:a16="http://schemas.microsoft.com/office/drawing/2014/main" xmlns="" id="{795B8035-89C4-7043-93BC-6DD3896DB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5" name="Line 87">
            <a:extLst>
              <a:ext uri="{FF2B5EF4-FFF2-40B4-BE49-F238E27FC236}">
                <a16:creationId xmlns:a16="http://schemas.microsoft.com/office/drawing/2014/main" xmlns="" id="{1CB59CCF-0077-3945-A48F-60F3BAB48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6" name="Line 88">
            <a:extLst>
              <a:ext uri="{FF2B5EF4-FFF2-40B4-BE49-F238E27FC236}">
                <a16:creationId xmlns:a16="http://schemas.microsoft.com/office/drawing/2014/main" xmlns="" id="{3DAD4C49-7620-F341-B21D-5B0056FF9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7" name="Line 89">
            <a:extLst>
              <a:ext uri="{FF2B5EF4-FFF2-40B4-BE49-F238E27FC236}">
                <a16:creationId xmlns:a16="http://schemas.microsoft.com/office/drawing/2014/main" xmlns="" id="{B79EE13A-1ACA-514E-AC41-2D06724D2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8" name="Line 90">
            <a:extLst>
              <a:ext uri="{FF2B5EF4-FFF2-40B4-BE49-F238E27FC236}">
                <a16:creationId xmlns:a16="http://schemas.microsoft.com/office/drawing/2014/main" xmlns="" id="{8DAE154A-DFA9-DA46-9C1A-06D7699CF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9" name="Line 91">
            <a:extLst>
              <a:ext uri="{FF2B5EF4-FFF2-40B4-BE49-F238E27FC236}">
                <a16:creationId xmlns:a16="http://schemas.microsoft.com/office/drawing/2014/main" xmlns="" id="{6B1738F5-BFA3-B243-98C5-6702CD529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0" name="Line 92">
            <a:extLst>
              <a:ext uri="{FF2B5EF4-FFF2-40B4-BE49-F238E27FC236}">
                <a16:creationId xmlns:a16="http://schemas.microsoft.com/office/drawing/2014/main" xmlns="" id="{44D3427E-278E-2E43-858A-BABA43FC6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1" name="Line 93">
            <a:extLst>
              <a:ext uri="{FF2B5EF4-FFF2-40B4-BE49-F238E27FC236}">
                <a16:creationId xmlns:a16="http://schemas.microsoft.com/office/drawing/2014/main" xmlns="" id="{879F1A1E-BB3A-324A-AC0A-9C4F375EF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2" name="Line 94">
            <a:extLst>
              <a:ext uri="{FF2B5EF4-FFF2-40B4-BE49-F238E27FC236}">
                <a16:creationId xmlns:a16="http://schemas.microsoft.com/office/drawing/2014/main" xmlns="" id="{805C835A-EE5B-864B-8FB6-AA27EDC45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3" name="Line 95">
            <a:extLst>
              <a:ext uri="{FF2B5EF4-FFF2-40B4-BE49-F238E27FC236}">
                <a16:creationId xmlns:a16="http://schemas.microsoft.com/office/drawing/2014/main" xmlns="" id="{6B8FB534-956C-7644-AB34-FC8F941B8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4" name="Line 96">
            <a:extLst>
              <a:ext uri="{FF2B5EF4-FFF2-40B4-BE49-F238E27FC236}">
                <a16:creationId xmlns:a16="http://schemas.microsoft.com/office/drawing/2014/main" xmlns="" id="{3054C051-D10E-2042-ABA1-65F6F2701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5" name="Line 97">
            <a:extLst>
              <a:ext uri="{FF2B5EF4-FFF2-40B4-BE49-F238E27FC236}">
                <a16:creationId xmlns:a16="http://schemas.microsoft.com/office/drawing/2014/main" xmlns="" id="{B92ADF29-9980-8641-B67E-BFC64AB8B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6" name="Text Box 98">
            <a:extLst>
              <a:ext uri="{FF2B5EF4-FFF2-40B4-BE49-F238E27FC236}">
                <a16:creationId xmlns:a16="http://schemas.microsoft.com/office/drawing/2014/main" xmlns="" id="{231939FE-6608-E74C-8CBE-2DE047159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825" y="3454400"/>
            <a:ext cx="1173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panose="030F0902030302020204" pitchFamily="66" charset="0"/>
              </a:rPr>
              <a:t>TCP Data</a:t>
            </a:r>
          </a:p>
        </p:txBody>
      </p:sp>
      <p:sp>
        <p:nvSpPr>
          <p:cNvPr id="40027" name="Text Box 99">
            <a:extLst>
              <a:ext uri="{FF2B5EF4-FFF2-40B4-BE49-F238E27FC236}">
                <a16:creationId xmlns:a16="http://schemas.microsoft.com/office/drawing/2014/main" xmlns="" id="{83B00F81-BF36-654B-822E-DE23D4ABD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4764088"/>
            <a:ext cx="1173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panose="030F0902030302020204" pitchFamily="66" charset="0"/>
              </a:rPr>
              <a:t>TCP Data</a:t>
            </a:r>
          </a:p>
        </p:txBody>
      </p:sp>
      <p:sp>
        <p:nvSpPr>
          <p:cNvPr id="40028" name="Text Box 104">
            <a:extLst>
              <a:ext uri="{FF2B5EF4-FFF2-40B4-BE49-F238E27FC236}">
                <a16:creationId xmlns:a16="http://schemas.microsoft.com/office/drawing/2014/main" xmlns="" id="{D7D3C527-7FE2-5042-83CD-F8793DF14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1851025"/>
            <a:ext cx="3368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panose="030F0902030302020204" pitchFamily="66" charset="0"/>
              </a:rPr>
              <a:t>ISN (initial sequence number)</a:t>
            </a:r>
          </a:p>
        </p:txBody>
      </p:sp>
      <p:sp>
        <p:nvSpPr>
          <p:cNvPr id="40029" name="Line 105">
            <a:extLst>
              <a:ext uri="{FF2B5EF4-FFF2-40B4-BE49-F238E27FC236}">
                <a16:creationId xmlns:a16="http://schemas.microsoft.com/office/drawing/2014/main" xmlns="" id="{4267130D-8141-7B42-A0E7-38A086FF3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8" y="21558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0" name="AutoShape 106">
            <a:extLst>
              <a:ext uri="{FF2B5EF4-FFF2-40B4-BE49-F238E27FC236}">
                <a16:creationId xmlns:a16="http://schemas.microsoft.com/office/drawing/2014/main" xmlns="" id="{51835D7A-FF6A-9A46-89B8-78DB830F9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3298825"/>
            <a:ext cx="1905000" cy="1425575"/>
          </a:xfrm>
          <a:prstGeom prst="wedgeRectCallout">
            <a:avLst>
              <a:gd name="adj1" fmla="val 58583"/>
              <a:gd name="adj2" fmla="val -8316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b="0">
                <a:latin typeface="Calibri" panose="020F0502020204030204" pitchFamily="34" charset="0"/>
                <a:cs typeface="Calibri" panose="020F0502020204030204" pitchFamily="34" charset="0"/>
              </a:rPr>
              <a:t>Sequence number = 1</a:t>
            </a:r>
            <a:r>
              <a:rPr lang="en-US" altLang="en-US" sz="2800" b="0" baseline="3000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altLang="en-US" sz="2800" b="0">
                <a:latin typeface="Calibri" panose="020F0502020204030204" pitchFamily="34" charset="0"/>
                <a:cs typeface="Calibri" panose="020F0502020204030204" pitchFamily="34" charset="0"/>
              </a:rPr>
              <a:t> byte</a:t>
            </a:r>
          </a:p>
        </p:txBody>
      </p:sp>
      <p:sp>
        <p:nvSpPr>
          <p:cNvPr id="40031" name="Rectangle 107">
            <a:extLst>
              <a:ext uri="{FF2B5EF4-FFF2-40B4-BE49-F238E27FC236}">
                <a16:creationId xmlns:a16="http://schemas.microsoft.com/office/drawing/2014/main" xmlns="" id="{86FFA8D4-9075-DA4D-B802-6E6DE0BE4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032" name="Rectangle 109">
            <a:extLst>
              <a:ext uri="{FF2B5EF4-FFF2-40B4-BE49-F238E27FC236}">
                <a16:creationId xmlns:a16="http://schemas.microsoft.com/office/drawing/2014/main" xmlns="" id="{26A23C8E-AE34-A942-8DE8-56A25A862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033" name="Text Box 111">
            <a:extLst>
              <a:ext uri="{FF2B5EF4-FFF2-40B4-BE49-F238E27FC236}">
                <a16:creationId xmlns:a16="http://schemas.microsoft.com/office/drawing/2014/main" xmlns="" id="{29A1B930-5BA5-8842-BC94-D5BD92783243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2380456" y="2575719"/>
            <a:ext cx="663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200" b="0">
                <a:latin typeface="Times New Roman" panose="02020603050405020304" pitchFamily="18" charset="0"/>
              </a:rPr>
              <a:t>Byte 81</a:t>
            </a:r>
          </a:p>
        </p:txBody>
      </p:sp>
      <p:sp>
        <p:nvSpPr>
          <p:cNvPr id="40034" name="Slide Number Placeholder 3">
            <a:extLst>
              <a:ext uri="{FF2B5EF4-FFF2-40B4-BE49-F238E27FC236}">
                <a16:creationId xmlns:a16="http://schemas.microsoft.com/office/drawing/2014/main" xmlns="" id="{6642A76C-D1D2-2448-882D-AF18AE8CA426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BBC9C8AC-D898-6441-8FE3-56A7054A5358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xmlns="" id="{20D156E1-CB24-014D-BA34-F18455FE01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Reliable Delivery on a Lossy Channel With Bit Errors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xmlns="" id="{890D5C4B-CCBD-7A4E-A5E8-2D404318E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1" charset="0"/>
              <a:buNone/>
              <a:defRPr/>
            </a:pPr>
            <a:endParaRPr 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xmlns="" id="{5CC05179-9B05-6D48-AF9B-1B7F9A79E0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98E57A8-BF47-624F-BB6C-13E342D64EB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2"/>
          <p:cNvSpPr>
            <a:spLocks noGrp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FF0000"/>
                </a:solidFill>
                <a:cs typeface="Times New Roman" pitchFamily="18" charset="0"/>
              </a:rPr>
              <a:t>TCP Segment Structure</a:t>
            </a:r>
          </a:p>
        </p:txBody>
      </p:sp>
      <p:grpSp>
        <p:nvGrpSpPr>
          <p:cNvPr id="65" name="Group 49"/>
          <p:cNvGrpSpPr>
            <a:grpSpLocks/>
          </p:cNvGrpSpPr>
          <p:nvPr/>
        </p:nvGrpSpPr>
        <p:grpSpPr bwMode="auto">
          <a:xfrm>
            <a:off x="2787173" y="1103313"/>
            <a:ext cx="4281151" cy="5474897"/>
            <a:chOff x="2835" y="659"/>
            <a:chExt cx="2559" cy="3358"/>
          </a:xfrm>
        </p:grpSpPr>
        <p:sp>
          <p:nvSpPr>
            <p:cNvPr id="66" name="Rectangle 3"/>
            <p:cNvSpPr>
              <a:spLocks noChangeArrowheads="1"/>
            </p:cNvSpPr>
            <p:nvPr/>
          </p:nvSpPr>
          <p:spPr bwMode="auto">
            <a:xfrm>
              <a:off x="2905" y="917"/>
              <a:ext cx="2489" cy="303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1200">
                <a:cs typeface="Times New Roman" pitchFamily="18" charset="0"/>
              </a:endParaRPr>
            </a:p>
          </p:txBody>
        </p:sp>
        <p:sp>
          <p:nvSpPr>
            <p:cNvPr id="67" name="Rectangle 4"/>
            <p:cNvSpPr>
              <a:spLocks noChangeArrowheads="1"/>
            </p:cNvSpPr>
            <p:nvPr/>
          </p:nvSpPr>
          <p:spPr bwMode="auto">
            <a:xfrm>
              <a:off x="2851" y="99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1200">
                <a:cs typeface="Times New Roman" pitchFamily="18" charset="0"/>
              </a:endParaRPr>
            </a:p>
          </p:txBody>
        </p:sp>
        <p:sp>
          <p:nvSpPr>
            <p:cNvPr id="68" name="Text Box 5"/>
            <p:cNvSpPr txBox="1">
              <a:spLocks noChangeArrowheads="1"/>
            </p:cNvSpPr>
            <p:nvPr/>
          </p:nvSpPr>
          <p:spPr bwMode="auto">
            <a:xfrm>
              <a:off x="3051" y="968"/>
              <a:ext cx="833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200">
                  <a:cs typeface="Times New Roman" pitchFamily="18" charset="0"/>
                </a:rPr>
                <a:t>Source port #</a:t>
              </a:r>
            </a:p>
          </p:txBody>
        </p:sp>
        <p:sp>
          <p:nvSpPr>
            <p:cNvPr id="69" name="Text Box 6"/>
            <p:cNvSpPr txBox="1">
              <a:spLocks noChangeArrowheads="1"/>
            </p:cNvSpPr>
            <p:nvPr/>
          </p:nvSpPr>
          <p:spPr bwMode="auto">
            <a:xfrm>
              <a:off x="4339" y="971"/>
              <a:ext cx="72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200">
                  <a:cs typeface="Times New Roman" pitchFamily="18" charset="0"/>
                </a:rPr>
                <a:t>Dest port #</a:t>
              </a:r>
            </a:p>
          </p:txBody>
        </p:sp>
        <p:sp>
          <p:nvSpPr>
            <p:cNvPr id="70" name="Line 7"/>
            <p:cNvSpPr>
              <a:spLocks noChangeShapeType="1"/>
            </p:cNvSpPr>
            <p:nvPr/>
          </p:nvSpPr>
          <p:spPr bwMode="auto">
            <a:xfrm>
              <a:off x="2853" y="122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71" name="Line 8"/>
            <p:cNvSpPr>
              <a:spLocks noChangeShapeType="1"/>
            </p:cNvSpPr>
            <p:nvPr/>
          </p:nvSpPr>
          <p:spPr bwMode="auto">
            <a:xfrm flipV="1">
              <a:off x="2849" y="146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72" name="Line 9"/>
            <p:cNvSpPr>
              <a:spLocks noChangeShapeType="1"/>
            </p:cNvSpPr>
            <p:nvPr/>
          </p:nvSpPr>
          <p:spPr bwMode="auto">
            <a:xfrm flipV="1">
              <a:off x="4075" y="99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73" name="Text Box 10"/>
            <p:cNvSpPr txBox="1">
              <a:spLocks noChangeArrowheads="1"/>
            </p:cNvSpPr>
            <p:nvPr/>
          </p:nvSpPr>
          <p:spPr bwMode="auto">
            <a:xfrm>
              <a:off x="3807" y="659"/>
              <a:ext cx="499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200">
                  <a:cs typeface="Times New Roman" pitchFamily="18" charset="0"/>
                </a:rPr>
                <a:t>32 bits</a:t>
              </a:r>
            </a:p>
          </p:txBody>
        </p:sp>
        <p:sp>
          <p:nvSpPr>
            <p:cNvPr id="74" name="Line 11"/>
            <p:cNvSpPr>
              <a:spLocks noChangeShapeType="1"/>
            </p:cNvSpPr>
            <p:nvPr/>
          </p:nvSpPr>
          <p:spPr bwMode="auto">
            <a:xfrm>
              <a:off x="4417" y="811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75" name="Line 12"/>
            <p:cNvSpPr>
              <a:spLocks noChangeShapeType="1"/>
            </p:cNvSpPr>
            <p:nvPr/>
          </p:nvSpPr>
          <p:spPr bwMode="auto">
            <a:xfrm rot="10800000">
              <a:off x="2837" y="818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auto">
            <a:xfrm>
              <a:off x="3617" y="2845"/>
              <a:ext cx="1055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200">
                  <a:cs typeface="Times New Roman" pitchFamily="18" charset="0"/>
                </a:rPr>
                <a:t>Application</a:t>
              </a:r>
            </a:p>
            <a:p>
              <a:pPr algn="ctr"/>
              <a:r>
                <a:rPr lang="en-US" altLang="en-US" sz="1200">
                  <a:cs typeface="Times New Roman" pitchFamily="18" charset="0"/>
                </a:rPr>
                <a:t>data </a:t>
              </a:r>
            </a:p>
            <a:p>
              <a:pPr algn="ctr"/>
              <a:r>
                <a:rPr lang="en-US" altLang="en-US" sz="1200">
                  <a:cs typeface="Times New Roman" pitchFamily="18" charset="0"/>
                </a:rPr>
                <a:t>(variable length)</a:t>
              </a:r>
            </a:p>
          </p:txBody>
        </p:sp>
        <p:sp>
          <p:nvSpPr>
            <p:cNvPr id="77" name="Text Box 17"/>
            <p:cNvSpPr txBox="1">
              <a:spLocks noChangeArrowheads="1"/>
            </p:cNvSpPr>
            <p:nvPr/>
          </p:nvSpPr>
          <p:spPr bwMode="auto">
            <a:xfrm>
              <a:off x="3250" y="1213"/>
              <a:ext cx="1566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1200">
                  <a:cs typeface="Times New Roman" pitchFamily="18" charset="0"/>
                </a:rPr>
                <a:t>Sequence number</a:t>
              </a:r>
            </a:p>
          </p:txBody>
        </p:sp>
        <p:sp>
          <p:nvSpPr>
            <p:cNvPr id="78" name="Line 20"/>
            <p:cNvSpPr>
              <a:spLocks noChangeShapeType="1"/>
            </p:cNvSpPr>
            <p:nvPr/>
          </p:nvSpPr>
          <p:spPr bwMode="auto">
            <a:xfrm flipV="1">
              <a:off x="2855" y="17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79" name="Text Box 21"/>
            <p:cNvSpPr txBox="1">
              <a:spLocks noChangeArrowheads="1"/>
            </p:cNvSpPr>
            <p:nvPr/>
          </p:nvSpPr>
          <p:spPr bwMode="auto">
            <a:xfrm>
              <a:off x="2998" y="1465"/>
              <a:ext cx="2148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1200">
                  <a:cs typeface="Times New Roman" pitchFamily="18" charset="0"/>
                </a:rPr>
                <a:t>Acknowledgement number</a:t>
              </a:r>
            </a:p>
          </p:txBody>
        </p:sp>
        <p:sp>
          <p:nvSpPr>
            <p:cNvPr id="80" name="Line 22"/>
            <p:cNvSpPr>
              <a:spLocks noChangeShapeType="1"/>
            </p:cNvSpPr>
            <p:nvPr/>
          </p:nvSpPr>
          <p:spPr bwMode="auto">
            <a:xfrm flipV="1">
              <a:off x="2852" y="19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1" name="Line 23"/>
            <p:cNvSpPr>
              <a:spLocks noChangeShapeType="1"/>
            </p:cNvSpPr>
            <p:nvPr/>
          </p:nvSpPr>
          <p:spPr bwMode="auto">
            <a:xfrm flipV="1">
              <a:off x="2849" y="220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2" name="Line 24"/>
            <p:cNvSpPr>
              <a:spLocks noChangeShapeType="1"/>
            </p:cNvSpPr>
            <p:nvPr/>
          </p:nvSpPr>
          <p:spPr bwMode="auto">
            <a:xfrm flipV="1">
              <a:off x="2849" y="25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3" name="Line 26"/>
            <p:cNvSpPr>
              <a:spLocks noChangeShapeType="1"/>
            </p:cNvSpPr>
            <p:nvPr/>
          </p:nvSpPr>
          <p:spPr bwMode="auto">
            <a:xfrm flipH="1" flipV="1">
              <a:off x="4084" y="1707"/>
              <a:ext cx="3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4" name="Text Box 27"/>
            <p:cNvSpPr txBox="1">
              <a:spLocks noChangeArrowheads="1"/>
            </p:cNvSpPr>
            <p:nvPr/>
          </p:nvSpPr>
          <p:spPr bwMode="auto">
            <a:xfrm>
              <a:off x="4246" y="1712"/>
              <a:ext cx="1036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200" dirty="0" err="1">
                  <a:cs typeface="Times New Roman" pitchFamily="18" charset="0"/>
                </a:rPr>
                <a:t>Rcvr</a:t>
              </a:r>
              <a:r>
                <a:rPr lang="en-US" altLang="en-US" sz="1200" dirty="0">
                  <a:cs typeface="Times New Roman" pitchFamily="18" charset="0"/>
                </a:rPr>
                <a:t> window size</a:t>
              </a:r>
            </a:p>
          </p:txBody>
        </p:sp>
        <p:sp>
          <p:nvSpPr>
            <p:cNvPr id="85" name="Text Box 28"/>
            <p:cNvSpPr txBox="1">
              <a:spLocks noChangeArrowheads="1"/>
            </p:cNvSpPr>
            <p:nvPr/>
          </p:nvSpPr>
          <p:spPr bwMode="auto">
            <a:xfrm>
              <a:off x="4267" y="1961"/>
              <a:ext cx="944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200">
                  <a:cs typeface="Times New Roman" pitchFamily="18" charset="0"/>
                </a:rPr>
                <a:t>Ptr urgent data</a:t>
              </a:r>
            </a:p>
          </p:txBody>
        </p:sp>
        <p:sp>
          <p:nvSpPr>
            <p:cNvPr id="86" name="Text Box 29"/>
            <p:cNvSpPr txBox="1">
              <a:spLocks noChangeArrowheads="1"/>
            </p:cNvSpPr>
            <p:nvPr/>
          </p:nvSpPr>
          <p:spPr bwMode="auto">
            <a:xfrm>
              <a:off x="3188" y="1949"/>
              <a:ext cx="555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200">
                  <a:cs typeface="Times New Roman" pitchFamily="18" charset="0"/>
                </a:rPr>
                <a:t>Checksum</a:t>
              </a:r>
            </a:p>
          </p:txBody>
        </p:sp>
        <p:sp>
          <p:nvSpPr>
            <p:cNvPr id="87" name="Text Box 30"/>
            <p:cNvSpPr txBox="1">
              <a:spLocks noChangeArrowheads="1"/>
            </p:cNvSpPr>
            <p:nvPr/>
          </p:nvSpPr>
          <p:spPr bwMode="auto">
            <a:xfrm>
              <a:off x="3949" y="1730"/>
              <a:ext cx="166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200">
                  <a:cs typeface="Times New Roman" pitchFamily="18" charset="0"/>
                </a:rPr>
                <a:t>F</a:t>
              </a:r>
            </a:p>
          </p:txBody>
        </p:sp>
        <p:sp>
          <p:nvSpPr>
            <p:cNvPr id="88" name="Line 33"/>
            <p:cNvSpPr>
              <a:spLocks noChangeShapeType="1"/>
            </p:cNvSpPr>
            <p:nvPr/>
          </p:nvSpPr>
          <p:spPr bwMode="auto">
            <a:xfrm flipV="1">
              <a:off x="3985" y="1701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9" name="Line 34"/>
            <p:cNvSpPr>
              <a:spLocks noChangeShapeType="1"/>
            </p:cNvSpPr>
            <p:nvPr/>
          </p:nvSpPr>
          <p:spPr bwMode="auto">
            <a:xfrm flipV="1">
              <a:off x="3883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90" name="Line 35"/>
            <p:cNvSpPr>
              <a:spLocks noChangeShapeType="1"/>
            </p:cNvSpPr>
            <p:nvPr/>
          </p:nvSpPr>
          <p:spPr bwMode="auto">
            <a:xfrm flipV="1">
              <a:off x="3778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91" name="Line 36"/>
            <p:cNvSpPr>
              <a:spLocks noChangeShapeType="1"/>
            </p:cNvSpPr>
            <p:nvPr/>
          </p:nvSpPr>
          <p:spPr bwMode="auto">
            <a:xfrm flipV="1">
              <a:off x="3676" y="1707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92" name="Line 37"/>
            <p:cNvSpPr>
              <a:spLocks noChangeShapeType="1"/>
            </p:cNvSpPr>
            <p:nvPr/>
          </p:nvSpPr>
          <p:spPr bwMode="auto">
            <a:xfrm flipV="1">
              <a:off x="3577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93" name="Line 38"/>
            <p:cNvSpPr>
              <a:spLocks noChangeShapeType="1"/>
            </p:cNvSpPr>
            <p:nvPr/>
          </p:nvSpPr>
          <p:spPr bwMode="auto">
            <a:xfrm flipV="1">
              <a:off x="3469" y="171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94" name="Text Box 39"/>
            <p:cNvSpPr txBox="1">
              <a:spLocks noChangeArrowheads="1"/>
            </p:cNvSpPr>
            <p:nvPr/>
          </p:nvSpPr>
          <p:spPr bwMode="auto">
            <a:xfrm>
              <a:off x="3847" y="1727"/>
              <a:ext cx="166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200">
                  <a:cs typeface="Times New Roman" pitchFamily="18" charset="0"/>
                </a:rPr>
                <a:t>S</a:t>
              </a:r>
            </a:p>
          </p:txBody>
        </p:sp>
        <p:sp>
          <p:nvSpPr>
            <p:cNvPr id="95" name="Text Box 40"/>
            <p:cNvSpPr txBox="1">
              <a:spLocks noChangeArrowheads="1"/>
            </p:cNvSpPr>
            <p:nvPr/>
          </p:nvSpPr>
          <p:spPr bwMode="auto">
            <a:xfrm>
              <a:off x="3742" y="1727"/>
              <a:ext cx="166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200">
                  <a:cs typeface="Times New Roman" pitchFamily="18" charset="0"/>
                </a:rPr>
                <a:t>R</a:t>
              </a:r>
            </a:p>
          </p:txBody>
        </p:sp>
        <p:sp>
          <p:nvSpPr>
            <p:cNvPr id="96" name="Text Box 41"/>
            <p:cNvSpPr txBox="1">
              <a:spLocks noChangeArrowheads="1"/>
            </p:cNvSpPr>
            <p:nvPr/>
          </p:nvSpPr>
          <p:spPr bwMode="auto">
            <a:xfrm>
              <a:off x="3636" y="1724"/>
              <a:ext cx="166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200">
                  <a:cs typeface="Times New Roman" pitchFamily="18" charset="0"/>
                </a:rPr>
                <a:t>P</a:t>
              </a:r>
            </a:p>
          </p:txBody>
        </p:sp>
        <p:sp>
          <p:nvSpPr>
            <p:cNvPr id="97" name="Text Box 42"/>
            <p:cNvSpPr txBox="1">
              <a:spLocks noChangeArrowheads="1"/>
            </p:cNvSpPr>
            <p:nvPr/>
          </p:nvSpPr>
          <p:spPr bwMode="auto">
            <a:xfrm>
              <a:off x="3541" y="1724"/>
              <a:ext cx="166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200">
                  <a:cs typeface="Times New Roman" pitchFamily="18" charset="0"/>
                </a:rPr>
                <a:t>A</a:t>
              </a:r>
            </a:p>
          </p:txBody>
        </p:sp>
        <p:sp>
          <p:nvSpPr>
            <p:cNvPr id="98" name="Text Box 43"/>
            <p:cNvSpPr txBox="1">
              <a:spLocks noChangeArrowheads="1"/>
            </p:cNvSpPr>
            <p:nvPr/>
          </p:nvSpPr>
          <p:spPr bwMode="auto">
            <a:xfrm>
              <a:off x="3439" y="1724"/>
              <a:ext cx="166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200" dirty="0">
                  <a:cs typeface="Times New Roman" pitchFamily="18" charset="0"/>
                </a:rPr>
                <a:t>U</a:t>
              </a:r>
            </a:p>
          </p:txBody>
        </p:sp>
        <p:sp>
          <p:nvSpPr>
            <p:cNvPr id="99" name="Text Box 45"/>
            <p:cNvSpPr txBox="1">
              <a:spLocks noChangeArrowheads="1"/>
            </p:cNvSpPr>
            <p:nvPr/>
          </p:nvSpPr>
          <p:spPr bwMode="auto">
            <a:xfrm>
              <a:off x="2835" y="1665"/>
              <a:ext cx="333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200">
                  <a:cs typeface="Times New Roman" pitchFamily="18" charset="0"/>
                </a:rPr>
                <a:t>Head</a:t>
              </a:r>
            </a:p>
            <a:p>
              <a:pPr algn="ctr"/>
              <a:r>
                <a:rPr lang="en-US" altLang="en-US" sz="1200">
                  <a:cs typeface="Times New Roman" pitchFamily="18" charset="0"/>
                </a:rPr>
                <a:t>Len</a:t>
              </a: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3133" y="1665"/>
              <a:ext cx="333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200">
                  <a:cs typeface="Times New Roman" pitchFamily="18" charset="0"/>
                </a:rPr>
                <a:t>Not</a:t>
              </a:r>
            </a:p>
            <a:p>
              <a:pPr algn="ctr"/>
              <a:r>
                <a:rPr lang="en-US" altLang="en-US" sz="1200">
                  <a:cs typeface="Times New Roman" pitchFamily="18" charset="0"/>
                </a:rPr>
                <a:t>Used</a:t>
              </a:r>
            </a:p>
          </p:txBody>
        </p:sp>
        <p:sp>
          <p:nvSpPr>
            <p:cNvPr id="101" name="Line 47"/>
            <p:cNvSpPr>
              <a:spLocks noChangeShapeType="1"/>
            </p:cNvSpPr>
            <p:nvPr/>
          </p:nvSpPr>
          <p:spPr bwMode="auto">
            <a:xfrm flipV="1">
              <a:off x="3151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02" name="Text Box 48"/>
            <p:cNvSpPr txBox="1">
              <a:spLocks noChangeArrowheads="1"/>
            </p:cNvSpPr>
            <p:nvPr/>
          </p:nvSpPr>
          <p:spPr bwMode="auto">
            <a:xfrm>
              <a:off x="3332" y="2266"/>
              <a:ext cx="150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200">
                  <a:cs typeface="Times New Roman" pitchFamily="18" charset="0"/>
                </a:rPr>
                <a:t>Options (variable length)</a:t>
              </a:r>
            </a:p>
          </p:txBody>
        </p:sp>
      </p:grpSp>
      <p:sp>
        <p:nvSpPr>
          <p:cNvPr id="103" name="Text Box 50"/>
          <p:cNvSpPr txBox="1">
            <a:spLocks noChangeArrowheads="1"/>
          </p:cNvSpPr>
          <p:nvPr/>
        </p:nvSpPr>
        <p:spPr bwMode="auto">
          <a:xfrm>
            <a:off x="-113410" y="1278320"/>
            <a:ext cx="24653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en-US" sz="1200" dirty="0">
                <a:cs typeface="Times New Roman" pitchFamily="18" charset="0"/>
              </a:rPr>
              <a:t>URG: urgent data </a:t>
            </a:r>
          </a:p>
          <a:p>
            <a:pPr algn="r"/>
            <a:r>
              <a:rPr lang="en-US" altLang="en-US" sz="1200" dirty="0">
                <a:cs typeface="Times New Roman" pitchFamily="18" charset="0"/>
              </a:rPr>
              <a:t>(generally not used)</a:t>
            </a:r>
          </a:p>
        </p:txBody>
      </p:sp>
      <p:sp>
        <p:nvSpPr>
          <p:cNvPr id="104" name="Text Box 51"/>
          <p:cNvSpPr txBox="1">
            <a:spLocks noChangeArrowheads="1"/>
          </p:cNvSpPr>
          <p:nvPr/>
        </p:nvSpPr>
        <p:spPr bwMode="auto">
          <a:xfrm>
            <a:off x="745510" y="2155825"/>
            <a:ext cx="16722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en-US" sz="1200">
                <a:cs typeface="Times New Roman" pitchFamily="18" charset="0"/>
              </a:rPr>
              <a:t>ACK: ACK # valid</a:t>
            </a:r>
          </a:p>
        </p:txBody>
      </p:sp>
      <p:sp>
        <p:nvSpPr>
          <p:cNvPr id="105" name="Text Box 52"/>
          <p:cNvSpPr txBox="1">
            <a:spLocks noChangeArrowheads="1"/>
          </p:cNvSpPr>
          <p:nvPr/>
        </p:nvSpPr>
        <p:spPr bwMode="auto">
          <a:xfrm>
            <a:off x="0" y="2832101"/>
            <a:ext cx="265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en-US" sz="1200" dirty="0">
                <a:cs typeface="Times New Roman" pitchFamily="18" charset="0"/>
              </a:rPr>
              <a:t>PSH: push data now</a:t>
            </a:r>
          </a:p>
          <a:p>
            <a:pPr algn="r"/>
            <a:r>
              <a:rPr lang="en-US" altLang="en-US" sz="1200" dirty="0">
                <a:cs typeface="Times New Roman" pitchFamily="18" charset="0"/>
              </a:rPr>
              <a:t>(Generally not used)</a:t>
            </a:r>
          </a:p>
        </p:txBody>
      </p:sp>
      <p:sp>
        <p:nvSpPr>
          <p:cNvPr id="106" name="Text Box 53"/>
          <p:cNvSpPr txBox="1">
            <a:spLocks noChangeArrowheads="1"/>
          </p:cNvSpPr>
          <p:nvPr/>
        </p:nvSpPr>
        <p:spPr bwMode="auto">
          <a:xfrm>
            <a:off x="0" y="3643313"/>
            <a:ext cx="26463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en-US" sz="1200" dirty="0">
                <a:cs typeface="Times New Roman" pitchFamily="18" charset="0"/>
              </a:rPr>
              <a:t>RST, SYN, FIN:</a:t>
            </a:r>
          </a:p>
          <a:p>
            <a:pPr algn="r"/>
            <a:r>
              <a:rPr lang="en-US" altLang="en-US" sz="1200" dirty="0">
                <a:cs typeface="Times New Roman" pitchFamily="18" charset="0"/>
              </a:rPr>
              <a:t>Connection establishment</a:t>
            </a:r>
          </a:p>
          <a:p>
            <a:pPr algn="r"/>
            <a:r>
              <a:rPr lang="en-US" altLang="en-US" sz="1200" dirty="0">
                <a:cs typeface="Times New Roman" pitchFamily="18" charset="0"/>
              </a:rPr>
              <a:t>(Setup, teardown </a:t>
            </a:r>
            <a:r>
              <a:rPr lang="en-US" altLang="en-US" sz="1200" dirty="0" err="1">
                <a:cs typeface="Times New Roman" pitchFamily="18" charset="0"/>
              </a:rPr>
              <a:t>cmds</a:t>
            </a:r>
            <a:r>
              <a:rPr lang="en-US" altLang="en-US" sz="1200" dirty="0">
                <a:cs typeface="Times New Roman" pitchFamily="18" charset="0"/>
              </a:rPr>
              <a:t>)</a:t>
            </a:r>
          </a:p>
        </p:txBody>
      </p:sp>
      <p:sp>
        <p:nvSpPr>
          <p:cNvPr id="107" name="Line 56"/>
          <p:cNvSpPr>
            <a:spLocks noChangeShapeType="1"/>
          </p:cNvSpPr>
          <p:nvPr/>
        </p:nvSpPr>
        <p:spPr bwMode="auto">
          <a:xfrm>
            <a:off x="2371725" y="1800225"/>
            <a:ext cx="1495425" cy="962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08" name="Line 57"/>
          <p:cNvSpPr>
            <a:spLocks noChangeShapeType="1"/>
          </p:cNvSpPr>
          <p:nvPr/>
        </p:nvSpPr>
        <p:spPr bwMode="auto">
          <a:xfrm>
            <a:off x="2343150" y="2476500"/>
            <a:ext cx="1647825" cy="352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09" name="Line 58"/>
          <p:cNvSpPr>
            <a:spLocks noChangeShapeType="1"/>
          </p:cNvSpPr>
          <p:nvPr/>
        </p:nvSpPr>
        <p:spPr bwMode="auto">
          <a:xfrm flipV="1">
            <a:off x="2444750" y="2828925"/>
            <a:ext cx="1746250" cy="4619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0" name="Freeform 59"/>
          <p:cNvSpPr>
            <a:spLocks/>
          </p:cNvSpPr>
          <p:nvPr/>
        </p:nvSpPr>
        <p:spPr bwMode="auto">
          <a:xfrm>
            <a:off x="2592388" y="3105150"/>
            <a:ext cx="2112962" cy="7683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  <a:gd name="T9" fmla="*/ 0 w 1458"/>
              <a:gd name="T10" fmla="*/ 0 h 444"/>
              <a:gd name="T11" fmla="*/ 1458 w 1458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1" name="Text Box 60"/>
          <p:cNvSpPr txBox="1">
            <a:spLocks noChangeArrowheads="1"/>
          </p:cNvSpPr>
          <p:nvPr/>
        </p:nvSpPr>
        <p:spPr bwMode="auto">
          <a:xfrm>
            <a:off x="7422842" y="3013075"/>
            <a:ext cx="16722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200" dirty="0">
                <a:cs typeface="Times New Roman" pitchFamily="18" charset="0"/>
              </a:rPr>
              <a:t># Bytes </a:t>
            </a:r>
          </a:p>
          <a:p>
            <a:r>
              <a:rPr lang="en-US" altLang="en-US" sz="1200" dirty="0">
                <a:cs typeface="Times New Roman" pitchFamily="18" charset="0"/>
              </a:rPr>
              <a:t>receiver willing</a:t>
            </a:r>
          </a:p>
          <a:p>
            <a:r>
              <a:rPr lang="en-US" altLang="en-US" sz="1200" dirty="0">
                <a:cs typeface="Times New Roman" pitchFamily="18" charset="0"/>
              </a:rPr>
              <a:t>to accept</a:t>
            </a:r>
          </a:p>
        </p:txBody>
      </p:sp>
      <p:sp>
        <p:nvSpPr>
          <p:cNvPr id="112" name="Text Box 61"/>
          <p:cNvSpPr txBox="1">
            <a:spLocks noChangeArrowheads="1"/>
          </p:cNvSpPr>
          <p:nvPr/>
        </p:nvSpPr>
        <p:spPr bwMode="auto">
          <a:xfrm>
            <a:off x="7142543" y="1527175"/>
            <a:ext cx="18582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200" dirty="0">
                <a:cs typeface="Times New Roman" pitchFamily="18" charset="0"/>
              </a:rPr>
              <a:t>Counting by bytes </a:t>
            </a:r>
            <a:br>
              <a:rPr lang="en-US" altLang="en-US" sz="1200" dirty="0">
                <a:cs typeface="Times New Roman" pitchFamily="18" charset="0"/>
              </a:rPr>
            </a:br>
            <a:r>
              <a:rPr lang="en-US" altLang="en-US" sz="1200" dirty="0">
                <a:cs typeface="Times New Roman" pitchFamily="18" charset="0"/>
              </a:rPr>
              <a:t>of data</a:t>
            </a:r>
          </a:p>
          <a:p>
            <a:r>
              <a:rPr lang="en-US" altLang="en-US" sz="1200" dirty="0">
                <a:cs typeface="Times New Roman" pitchFamily="18" charset="0"/>
              </a:rPr>
              <a:t>(not segments!)</a:t>
            </a:r>
          </a:p>
        </p:txBody>
      </p:sp>
      <p:sp>
        <p:nvSpPr>
          <p:cNvPr id="113" name="Text Box 62"/>
          <p:cNvSpPr txBox="1">
            <a:spLocks noChangeArrowheads="1"/>
          </p:cNvSpPr>
          <p:nvPr/>
        </p:nvSpPr>
        <p:spPr bwMode="auto">
          <a:xfrm>
            <a:off x="1140531" y="4965700"/>
            <a:ext cx="12073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en-US" sz="1200">
                <a:cs typeface="Times New Roman" pitchFamily="18" charset="0"/>
              </a:rPr>
              <a:t>Internet</a:t>
            </a:r>
          </a:p>
          <a:p>
            <a:pPr algn="r"/>
            <a:r>
              <a:rPr lang="en-US" altLang="en-US" sz="1200">
                <a:cs typeface="Times New Roman" pitchFamily="18" charset="0"/>
              </a:rPr>
              <a:t>Checksum</a:t>
            </a:r>
          </a:p>
          <a:p>
            <a:pPr algn="r"/>
            <a:r>
              <a:rPr lang="en-US" altLang="en-US" sz="1200">
                <a:cs typeface="Times New Roman" pitchFamily="18" charset="0"/>
              </a:rPr>
              <a:t>(As in UDP)</a:t>
            </a:r>
          </a:p>
        </p:txBody>
      </p:sp>
      <p:sp>
        <p:nvSpPr>
          <p:cNvPr id="114" name="Line 63"/>
          <p:cNvSpPr>
            <a:spLocks noChangeShapeType="1"/>
          </p:cNvSpPr>
          <p:nvPr/>
        </p:nvSpPr>
        <p:spPr bwMode="auto">
          <a:xfrm flipV="1">
            <a:off x="2266950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5" name="Line 64"/>
          <p:cNvSpPr>
            <a:spLocks noChangeShapeType="1"/>
          </p:cNvSpPr>
          <p:nvPr/>
        </p:nvSpPr>
        <p:spPr bwMode="auto">
          <a:xfrm flipH="1" flipV="1">
            <a:off x="6686550" y="3019425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6" name="Line 65"/>
          <p:cNvSpPr>
            <a:spLocks noChangeShapeType="1"/>
          </p:cNvSpPr>
          <p:nvPr/>
        </p:nvSpPr>
        <p:spPr bwMode="auto">
          <a:xfrm flipH="1">
            <a:off x="6619875" y="1724025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7" name="Line 66"/>
          <p:cNvSpPr>
            <a:spLocks noChangeShapeType="1"/>
          </p:cNvSpPr>
          <p:nvPr/>
        </p:nvSpPr>
        <p:spPr bwMode="auto">
          <a:xfrm flipH="1">
            <a:off x="6581775" y="1714500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F08DC3D1-570B-4E4F-A769-5FEFC466D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Challenges of Reliable Data Transfer</a:t>
            </a:r>
          </a:p>
        </p:txBody>
      </p:sp>
      <p:sp>
        <p:nvSpPr>
          <p:cNvPr id="1031171" name="Rectangle 3">
            <a:extLst>
              <a:ext uri="{FF2B5EF4-FFF2-40B4-BE49-F238E27FC236}">
                <a16:creationId xmlns:a16="http://schemas.microsoft.com/office/drawing/2014/main" xmlns="" id="{264F7A12-135D-BD49-85CB-D4FDED46D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Over a perfectly reliable channel:  Done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Over a channel with bit errors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Receiver detects errors and requests retransmission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Over a lossy channel with bit errors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Some data missing, others corrupted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Receiver cannot easily detect loss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Over a channel that may reorder packets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Receiver cannot easily distinguish loss vs. out-of-order</a:t>
            </a: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xmlns="" id="{6D951071-3044-3A49-A17E-3B3625511FCD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A420CAA9-D7EF-4B4B-87A2-35726870C9E4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01B90E08-1935-8A45-A906-7E71F0C81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An Analogy</a:t>
            </a:r>
          </a:p>
        </p:txBody>
      </p:sp>
      <p:sp>
        <p:nvSpPr>
          <p:cNvPr id="1027075" name="Rectangle 3">
            <a:extLst>
              <a:ext uri="{FF2B5EF4-FFF2-40B4-BE49-F238E27FC236}">
                <a16:creationId xmlns:a16="http://schemas.microsoft.com/office/drawing/2014/main" xmlns="" id="{ECE15579-FCEB-5E42-A30C-A480B0AE2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Alice and Bob are talking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What if Alice couldn’t understand Bob?</a:t>
            </a:r>
          </a:p>
          <a:p>
            <a:pPr lvl="1">
              <a:spcAft>
                <a:spcPts val="24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Bob asks Alice to repeat what she said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What if Bob hasn’t heard Alice for a while?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Is Alice just being quiet? Has she lost reception?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How long should Bob just keep on talking?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Maybe Alice should periodically say “uh huh”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… or Bob should ask “Can you hear me now?”  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48132" name="Picture 9">
            <a:extLst>
              <a:ext uri="{FF2B5EF4-FFF2-40B4-BE49-F238E27FC236}">
                <a16:creationId xmlns:a16="http://schemas.microsoft.com/office/drawing/2014/main" xmlns="" id="{CC6112FC-AB71-7749-8519-41EF7B5FB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4200" y="1169988"/>
            <a:ext cx="22098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Slide Number Placeholder 3">
            <a:extLst>
              <a:ext uri="{FF2B5EF4-FFF2-40B4-BE49-F238E27FC236}">
                <a16:creationId xmlns:a16="http://schemas.microsoft.com/office/drawing/2014/main" xmlns="" id="{7F03D3BD-6E43-164B-B669-140686DB014E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082D1A9F-2794-5943-8B1B-77B860BC2290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7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D3ED237B-40B0-E941-B349-8C9AF6F58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Take-Aways from the Example</a:t>
            </a:r>
          </a:p>
        </p:txBody>
      </p:sp>
      <p:sp>
        <p:nvSpPr>
          <p:cNvPr id="1029123" name="Rectangle 3">
            <a:extLst>
              <a:ext uri="{FF2B5EF4-FFF2-40B4-BE49-F238E27FC236}">
                <a16:creationId xmlns:a16="http://schemas.microsoft.com/office/drawing/2014/main" xmlns="" id="{FA4C27D2-7923-4F49-AD9A-3FA6F1F72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Acknowledgments from receiver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Positive: “okay” or “uh huh” or “ACK”</a:t>
            </a:r>
          </a:p>
          <a:p>
            <a:pPr lvl="1">
              <a:spcAft>
                <a:spcPts val="18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Negative: “please repeat that” or “NACK”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Retransmission by the sender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After </a:t>
            </a:r>
            <a:r>
              <a:rPr lang="en-US" altLang="en-US" i="1" dirty="0">
                <a:ea typeface="ＭＳ Ｐゴシック" panose="020B0600070205080204" pitchFamily="34" charset="-128"/>
              </a:rPr>
              <a:t>not </a:t>
            </a:r>
            <a:r>
              <a:rPr lang="en-US" altLang="en-US" dirty="0">
                <a:ea typeface="ＭＳ Ｐゴシック" panose="020B0600070205080204" pitchFamily="34" charset="-128"/>
              </a:rPr>
              <a:t>receiving an “ACK”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After receiving a “NACK</a:t>
            </a:r>
          </a:p>
          <a:p>
            <a:pPr lvl="1">
              <a:spcAft>
                <a:spcPts val="18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You can use both (as TCP does implicitly)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Timeout by the sender (“stop and wait”)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Don’t wait forever without some acknowledgment</a:t>
            </a: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xmlns="" id="{D65769FE-F6B7-4D49-8003-3745C8DD1856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58A272A0-5575-4549-9F2B-A7DC55F68CB6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BC518FB0-477B-7649-9DEC-F16904747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TCP Support for Reliable Delivery</a:t>
            </a:r>
          </a:p>
        </p:txBody>
      </p:sp>
      <p:sp>
        <p:nvSpPr>
          <p:cNvPr id="1033219" name="Rectangle 3">
            <a:extLst>
              <a:ext uri="{FF2B5EF4-FFF2-40B4-BE49-F238E27FC236}">
                <a16:creationId xmlns:a16="http://schemas.microsoft.com/office/drawing/2014/main" xmlns="" id="{8D1EBC33-3709-DD43-B031-CC85E2843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Pct val="75000"/>
            </a:pPr>
            <a:r>
              <a:rPr lang="en-US" altLang="en-US" b="1">
                <a:ea typeface="ＭＳ Ｐゴシック" panose="020B0600070205080204" pitchFamily="34" charset="-128"/>
              </a:rPr>
              <a:t>Detect bit errors:</a:t>
            </a:r>
            <a:r>
              <a:rPr lang="en-US" altLang="en-US">
                <a:ea typeface="ＭＳ Ｐゴシック" panose="020B0600070205080204" pitchFamily="34" charset="-128"/>
              </a:rPr>
              <a:t> checksum</a:t>
            </a:r>
          </a:p>
          <a:p>
            <a:pPr lvl="1">
              <a:buSzPct val="75000"/>
            </a:pPr>
            <a:r>
              <a:rPr lang="en-US" altLang="en-US">
                <a:ea typeface="ＭＳ Ｐゴシック" panose="020B0600070205080204" pitchFamily="34" charset="-128"/>
              </a:rPr>
              <a:t>Used to detect corrupted data at the receiver</a:t>
            </a:r>
          </a:p>
          <a:p>
            <a:pPr lvl="1">
              <a:spcAft>
                <a:spcPts val="1200"/>
              </a:spcAft>
              <a:buSzPct val="75000"/>
            </a:pPr>
            <a:r>
              <a:rPr lang="en-US" altLang="en-US">
                <a:ea typeface="ＭＳ Ｐゴシック" panose="020B0600070205080204" pitchFamily="34" charset="-128"/>
              </a:rPr>
              <a:t>…leading the receiver to drop the packet</a:t>
            </a:r>
          </a:p>
          <a:p>
            <a:pPr>
              <a:buSzPct val="75000"/>
            </a:pPr>
            <a:r>
              <a:rPr lang="en-US" altLang="en-US" b="1">
                <a:ea typeface="ＭＳ Ｐゴシック" panose="020B0600070205080204" pitchFamily="34" charset="-128"/>
              </a:rPr>
              <a:t>Detect missing data:</a:t>
            </a:r>
            <a:r>
              <a:rPr lang="en-US" altLang="en-US">
                <a:ea typeface="ＭＳ Ｐゴシック" panose="020B0600070205080204" pitchFamily="34" charset="-128"/>
              </a:rPr>
              <a:t> sequence number</a:t>
            </a:r>
          </a:p>
          <a:p>
            <a:pPr lvl="1">
              <a:buSzPct val="75000"/>
            </a:pPr>
            <a:r>
              <a:rPr lang="en-US" altLang="en-US">
                <a:ea typeface="ＭＳ Ｐゴシック" panose="020B0600070205080204" pitchFamily="34" charset="-128"/>
              </a:rPr>
              <a:t>Used to detect a gap in the stream of bytes</a:t>
            </a:r>
          </a:p>
          <a:p>
            <a:pPr lvl="1">
              <a:spcAft>
                <a:spcPts val="1200"/>
              </a:spcAft>
              <a:buSzPct val="75000"/>
            </a:pPr>
            <a:r>
              <a:rPr lang="en-US" altLang="en-US">
                <a:ea typeface="ＭＳ Ｐゴシック" panose="020B0600070205080204" pitchFamily="34" charset="-128"/>
              </a:rPr>
              <a:t>... and for putting the data back in order</a:t>
            </a:r>
          </a:p>
          <a:p>
            <a:pPr>
              <a:buSzPct val="75000"/>
            </a:pPr>
            <a:r>
              <a:rPr lang="en-US" altLang="en-US" b="1">
                <a:ea typeface="ＭＳ Ｐゴシック" panose="020B0600070205080204" pitchFamily="34" charset="-128"/>
              </a:rPr>
              <a:t>Recover from lost data:</a:t>
            </a:r>
            <a:r>
              <a:rPr lang="en-US" altLang="en-US">
                <a:ea typeface="ＭＳ Ｐゴシック" panose="020B0600070205080204" pitchFamily="34" charset="-128"/>
              </a:rPr>
              <a:t> retransmission</a:t>
            </a:r>
          </a:p>
          <a:p>
            <a:pPr lvl="1">
              <a:buSzPct val="75000"/>
            </a:pPr>
            <a:r>
              <a:rPr lang="en-US" altLang="en-US">
                <a:ea typeface="ＭＳ Ｐゴシック" panose="020B0600070205080204" pitchFamily="34" charset="-128"/>
              </a:rPr>
              <a:t>Sender retransmits lost or corrupted data</a:t>
            </a:r>
          </a:p>
          <a:p>
            <a:pPr lvl="1">
              <a:buSzPct val="75000"/>
            </a:pPr>
            <a:r>
              <a:rPr lang="en-US" altLang="en-US">
                <a:ea typeface="ＭＳ Ｐゴシック" panose="020B0600070205080204" pitchFamily="34" charset="-128"/>
              </a:rPr>
              <a:t>Two main ways to detect lost packets</a:t>
            </a: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xmlns="" id="{23438B3E-D600-C445-BD4B-A3F13048C2E3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C2FCC744-DF41-D843-B728-E03C4F23180F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2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xmlns="" id="{C1682A30-9603-A442-A547-3CBCA91F5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xmlns="" id="{637939DB-44BB-264E-91EB-18CF9DB6C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TCP Acknowledgments</a:t>
            </a:r>
          </a:p>
        </p:txBody>
      </p:sp>
      <p:grpSp>
        <p:nvGrpSpPr>
          <p:cNvPr id="54276" name="Group 4">
            <a:extLst>
              <a:ext uri="{FF2B5EF4-FFF2-40B4-BE49-F238E27FC236}">
                <a16:creationId xmlns:a16="http://schemas.microsoft.com/office/drawing/2014/main" xmlns="" id="{0BA2B85F-752E-034B-B06E-156D1AFC456E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54375" name="Line 5">
              <a:extLst>
                <a:ext uri="{FF2B5EF4-FFF2-40B4-BE49-F238E27FC236}">
                  <a16:creationId xmlns:a16="http://schemas.microsoft.com/office/drawing/2014/main" xmlns="" id="{04EB692A-F23D-8341-85E2-B6B52851E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6" name="Line 6">
              <a:extLst>
                <a:ext uri="{FF2B5EF4-FFF2-40B4-BE49-F238E27FC236}">
                  <a16:creationId xmlns:a16="http://schemas.microsoft.com/office/drawing/2014/main" xmlns="" id="{85066A39-5434-B748-94A2-9B58304C6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7" name="Line 7">
              <a:extLst>
                <a:ext uri="{FF2B5EF4-FFF2-40B4-BE49-F238E27FC236}">
                  <a16:creationId xmlns:a16="http://schemas.microsoft.com/office/drawing/2014/main" xmlns="" id="{52CD89D6-4DFE-CA40-B71B-091E56AAE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8" name="Line 8">
              <a:extLst>
                <a:ext uri="{FF2B5EF4-FFF2-40B4-BE49-F238E27FC236}">
                  <a16:creationId xmlns:a16="http://schemas.microsoft.com/office/drawing/2014/main" xmlns="" id="{429B14BA-4995-7441-A1E0-6493042F9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277" name="Line 9">
            <a:extLst>
              <a:ext uri="{FF2B5EF4-FFF2-40B4-BE49-F238E27FC236}">
                <a16:creationId xmlns:a16="http://schemas.microsoft.com/office/drawing/2014/main" xmlns="" id="{CA5A4264-9A54-1E42-9B35-1DA83AD75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8" name="Line 10">
            <a:extLst>
              <a:ext uri="{FF2B5EF4-FFF2-40B4-BE49-F238E27FC236}">
                <a16:creationId xmlns:a16="http://schemas.microsoft.com/office/drawing/2014/main" xmlns="" id="{10C57627-5390-6A44-976B-DBC089189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9" name="Line 11">
            <a:extLst>
              <a:ext uri="{FF2B5EF4-FFF2-40B4-BE49-F238E27FC236}">
                <a16:creationId xmlns:a16="http://schemas.microsoft.com/office/drawing/2014/main" xmlns="" id="{47DB8F2E-7110-594F-8BC8-DA869588D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0" name="Line 12">
            <a:extLst>
              <a:ext uri="{FF2B5EF4-FFF2-40B4-BE49-F238E27FC236}">
                <a16:creationId xmlns:a16="http://schemas.microsoft.com/office/drawing/2014/main" xmlns="" id="{C94FEBD6-C8F7-F441-860F-248FB517A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1" name="Line 13">
            <a:extLst>
              <a:ext uri="{FF2B5EF4-FFF2-40B4-BE49-F238E27FC236}">
                <a16:creationId xmlns:a16="http://schemas.microsoft.com/office/drawing/2014/main" xmlns="" id="{7959C40E-8209-7144-8145-4D86F6515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14">
            <a:extLst>
              <a:ext uri="{FF2B5EF4-FFF2-40B4-BE49-F238E27FC236}">
                <a16:creationId xmlns:a16="http://schemas.microsoft.com/office/drawing/2014/main" xmlns="" id="{AF38EBAE-D367-0845-8BAC-13A99776F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Line 15">
            <a:extLst>
              <a:ext uri="{FF2B5EF4-FFF2-40B4-BE49-F238E27FC236}">
                <a16:creationId xmlns:a16="http://schemas.microsoft.com/office/drawing/2014/main" xmlns="" id="{76B12EB4-FA31-8242-8B31-49AB22794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Line 16">
            <a:extLst>
              <a:ext uri="{FF2B5EF4-FFF2-40B4-BE49-F238E27FC236}">
                <a16:creationId xmlns:a16="http://schemas.microsoft.com/office/drawing/2014/main" xmlns="" id="{3C8EE9B1-2985-5943-8F00-1BC20F821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5" name="Line 17">
            <a:extLst>
              <a:ext uri="{FF2B5EF4-FFF2-40B4-BE49-F238E27FC236}">
                <a16:creationId xmlns:a16="http://schemas.microsoft.com/office/drawing/2014/main" xmlns="" id="{2974917C-C1D9-8145-BD87-3A9A5EB00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6" name="Line 18">
            <a:extLst>
              <a:ext uri="{FF2B5EF4-FFF2-40B4-BE49-F238E27FC236}">
                <a16:creationId xmlns:a16="http://schemas.microsoft.com/office/drawing/2014/main" xmlns="" id="{4D083403-E046-E441-B446-2EA7CE52E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7" name="Line 19">
            <a:extLst>
              <a:ext uri="{FF2B5EF4-FFF2-40B4-BE49-F238E27FC236}">
                <a16:creationId xmlns:a16="http://schemas.microsoft.com/office/drawing/2014/main" xmlns="" id="{FEA2BBCF-4089-4F41-AB2D-01472CD45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8" name="Line 20">
            <a:extLst>
              <a:ext uri="{FF2B5EF4-FFF2-40B4-BE49-F238E27FC236}">
                <a16:creationId xmlns:a16="http://schemas.microsoft.com/office/drawing/2014/main" xmlns="" id="{C5AD463A-F117-1B40-A101-979253ED1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Line 21">
            <a:extLst>
              <a:ext uri="{FF2B5EF4-FFF2-40B4-BE49-F238E27FC236}">
                <a16:creationId xmlns:a16="http://schemas.microsoft.com/office/drawing/2014/main" xmlns="" id="{9B2D75B2-0BC2-604B-BE0E-7893BBC19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Line 22">
            <a:extLst>
              <a:ext uri="{FF2B5EF4-FFF2-40B4-BE49-F238E27FC236}">
                <a16:creationId xmlns:a16="http://schemas.microsoft.com/office/drawing/2014/main" xmlns="" id="{201B41E5-A6D1-FE48-8159-278EA1CF6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1" name="Line 23">
            <a:extLst>
              <a:ext uri="{FF2B5EF4-FFF2-40B4-BE49-F238E27FC236}">
                <a16:creationId xmlns:a16="http://schemas.microsoft.com/office/drawing/2014/main" xmlns="" id="{53AD95F5-FABF-3D4D-A8F9-39CCD5F99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2" name="Line 24">
            <a:extLst>
              <a:ext uri="{FF2B5EF4-FFF2-40B4-BE49-F238E27FC236}">
                <a16:creationId xmlns:a16="http://schemas.microsoft.com/office/drawing/2014/main" xmlns="" id="{AC912237-4804-5147-B40F-33F51E3E4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3" name="Line 25">
            <a:extLst>
              <a:ext uri="{FF2B5EF4-FFF2-40B4-BE49-F238E27FC236}">
                <a16:creationId xmlns:a16="http://schemas.microsoft.com/office/drawing/2014/main" xmlns="" id="{CBDEE9C4-930F-0641-B67D-3FC0078E3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4" name="Line 26">
            <a:extLst>
              <a:ext uri="{FF2B5EF4-FFF2-40B4-BE49-F238E27FC236}">
                <a16:creationId xmlns:a16="http://schemas.microsoft.com/office/drawing/2014/main" xmlns="" id="{9B8AE708-3C2E-EE47-ABAB-B3EF214DB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5" name="Line 27">
            <a:extLst>
              <a:ext uri="{FF2B5EF4-FFF2-40B4-BE49-F238E27FC236}">
                <a16:creationId xmlns:a16="http://schemas.microsoft.com/office/drawing/2014/main" xmlns="" id="{3896E43D-64BC-BA4E-B613-3DA96B5CF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6" name="Line 28">
            <a:extLst>
              <a:ext uri="{FF2B5EF4-FFF2-40B4-BE49-F238E27FC236}">
                <a16:creationId xmlns:a16="http://schemas.microsoft.com/office/drawing/2014/main" xmlns="" id="{3781B3FF-3040-8C4C-9E88-736F72C67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7" name="Line 29">
            <a:extLst>
              <a:ext uri="{FF2B5EF4-FFF2-40B4-BE49-F238E27FC236}">
                <a16:creationId xmlns:a16="http://schemas.microsoft.com/office/drawing/2014/main" xmlns="" id="{C9A43165-7395-0D43-BA6C-C67B00F13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8" name="Line 30">
            <a:extLst>
              <a:ext uri="{FF2B5EF4-FFF2-40B4-BE49-F238E27FC236}">
                <a16:creationId xmlns:a16="http://schemas.microsoft.com/office/drawing/2014/main" xmlns="" id="{0A46E592-F74C-CC47-A93C-AA8643FDB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9" name="Line 31">
            <a:extLst>
              <a:ext uri="{FF2B5EF4-FFF2-40B4-BE49-F238E27FC236}">
                <a16:creationId xmlns:a16="http://schemas.microsoft.com/office/drawing/2014/main" xmlns="" id="{DFE1DE80-2665-7C49-8368-4561EA112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0" name="Line 32">
            <a:extLst>
              <a:ext uri="{FF2B5EF4-FFF2-40B4-BE49-F238E27FC236}">
                <a16:creationId xmlns:a16="http://schemas.microsoft.com/office/drawing/2014/main" xmlns="" id="{3B32B4E3-3AEB-DB46-8FF6-32542D828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1" name="Line 33">
            <a:extLst>
              <a:ext uri="{FF2B5EF4-FFF2-40B4-BE49-F238E27FC236}">
                <a16:creationId xmlns:a16="http://schemas.microsoft.com/office/drawing/2014/main" xmlns="" id="{7E82FE4A-6E21-434C-A340-172FF039D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2" name="Line 34">
            <a:extLst>
              <a:ext uri="{FF2B5EF4-FFF2-40B4-BE49-F238E27FC236}">
                <a16:creationId xmlns:a16="http://schemas.microsoft.com/office/drawing/2014/main" xmlns="" id="{78BFF524-67E0-2346-862C-541A74E45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3" name="Line 35">
            <a:extLst>
              <a:ext uri="{FF2B5EF4-FFF2-40B4-BE49-F238E27FC236}">
                <a16:creationId xmlns:a16="http://schemas.microsoft.com/office/drawing/2014/main" xmlns="" id="{A60A7358-1B3F-344E-880E-9243CA1A4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4" name="Line 36">
            <a:extLst>
              <a:ext uri="{FF2B5EF4-FFF2-40B4-BE49-F238E27FC236}">
                <a16:creationId xmlns:a16="http://schemas.microsoft.com/office/drawing/2014/main" xmlns="" id="{02BA7D02-072F-2C48-81FA-A5D3EE60C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5" name="Line 37">
            <a:extLst>
              <a:ext uri="{FF2B5EF4-FFF2-40B4-BE49-F238E27FC236}">
                <a16:creationId xmlns:a16="http://schemas.microsoft.com/office/drawing/2014/main" xmlns="" id="{6E86E792-2382-4747-AB91-3EECA20AA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6" name="Line 38">
            <a:extLst>
              <a:ext uri="{FF2B5EF4-FFF2-40B4-BE49-F238E27FC236}">
                <a16:creationId xmlns:a16="http://schemas.microsoft.com/office/drawing/2014/main" xmlns="" id="{BFF8BE74-79C7-3F45-9419-0CF41EC9A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7" name="Line 39">
            <a:extLst>
              <a:ext uri="{FF2B5EF4-FFF2-40B4-BE49-F238E27FC236}">
                <a16:creationId xmlns:a16="http://schemas.microsoft.com/office/drawing/2014/main" xmlns="" id="{9D3B42A3-7E63-674D-96C3-4229781F4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8" name="Line 40">
            <a:extLst>
              <a:ext uri="{FF2B5EF4-FFF2-40B4-BE49-F238E27FC236}">
                <a16:creationId xmlns:a16="http://schemas.microsoft.com/office/drawing/2014/main" xmlns="" id="{27E1A913-BC10-0F45-B35C-234D0C3F2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9" name="Line 41">
            <a:extLst>
              <a:ext uri="{FF2B5EF4-FFF2-40B4-BE49-F238E27FC236}">
                <a16:creationId xmlns:a16="http://schemas.microsoft.com/office/drawing/2014/main" xmlns="" id="{E56D5522-006E-D142-8EC9-06EF3F304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310" name="Group 42">
            <a:extLst>
              <a:ext uri="{FF2B5EF4-FFF2-40B4-BE49-F238E27FC236}">
                <a16:creationId xmlns:a16="http://schemas.microsoft.com/office/drawing/2014/main" xmlns="" id="{4F60D220-90DC-5041-97A7-0270173A3BF9}"/>
              </a:ext>
            </a:extLst>
          </p:cNvPr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54371" name="Line 43">
              <a:extLst>
                <a:ext uri="{FF2B5EF4-FFF2-40B4-BE49-F238E27FC236}">
                  <a16:creationId xmlns:a16="http://schemas.microsoft.com/office/drawing/2014/main" xmlns="" id="{903832A7-E712-5D4D-84EE-EFC5888FE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2" name="Line 44">
              <a:extLst>
                <a:ext uri="{FF2B5EF4-FFF2-40B4-BE49-F238E27FC236}">
                  <a16:creationId xmlns:a16="http://schemas.microsoft.com/office/drawing/2014/main" xmlns="" id="{0E38F713-17BF-A342-A81D-233BF3ABD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3" name="Line 45">
              <a:extLst>
                <a:ext uri="{FF2B5EF4-FFF2-40B4-BE49-F238E27FC236}">
                  <a16:creationId xmlns:a16="http://schemas.microsoft.com/office/drawing/2014/main" xmlns="" id="{1C6177AB-972F-D04B-9104-FF178A0ABD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4" name="Line 46">
              <a:extLst>
                <a:ext uri="{FF2B5EF4-FFF2-40B4-BE49-F238E27FC236}">
                  <a16:creationId xmlns:a16="http://schemas.microsoft.com/office/drawing/2014/main" xmlns="" id="{0EBB2B4F-12C2-3140-87F0-54C2B55F1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311" name="Line 47">
            <a:extLst>
              <a:ext uri="{FF2B5EF4-FFF2-40B4-BE49-F238E27FC236}">
                <a16:creationId xmlns:a16="http://schemas.microsoft.com/office/drawing/2014/main" xmlns="" id="{2CE96B0A-4E04-4C48-8A31-0F8FAE7EF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2" name="Line 48">
            <a:extLst>
              <a:ext uri="{FF2B5EF4-FFF2-40B4-BE49-F238E27FC236}">
                <a16:creationId xmlns:a16="http://schemas.microsoft.com/office/drawing/2014/main" xmlns="" id="{D7953CC7-7374-BB47-A393-84A1788AC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3" name="Line 49">
            <a:extLst>
              <a:ext uri="{FF2B5EF4-FFF2-40B4-BE49-F238E27FC236}">
                <a16:creationId xmlns:a16="http://schemas.microsoft.com/office/drawing/2014/main" xmlns="" id="{FEDCA426-18CC-1D47-B7D0-D336BF821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4" name="Line 50">
            <a:extLst>
              <a:ext uri="{FF2B5EF4-FFF2-40B4-BE49-F238E27FC236}">
                <a16:creationId xmlns:a16="http://schemas.microsoft.com/office/drawing/2014/main" xmlns="" id="{785C9497-FFCA-314F-B3B6-DFA717F67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5" name="Line 51">
            <a:extLst>
              <a:ext uri="{FF2B5EF4-FFF2-40B4-BE49-F238E27FC236}">
                <a16:creationId xmlns:a16="http://schemas.microsoft.com/office/drawing/2014/main" xmlns="" id="{E1BFAECE-5700-6740-AB5E-8E8530395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6" name="Line 52">
            <a:extLst>
              <a:ext uri="{FF2B5EF4-FFF2-40B4-BE49-F238E27FC236}">
                <a16:creationId xmlns:a16="http://schemas.microsoft.com/office/drawing/2014/main" xmlns="" id="{B0ECE1AE-CF0E-C64B-A5C4-0050ACBF3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7" name="Line 53">
            <a:extLst>
              <a:ext uri="{FF2B5EF4-FFF2-40B4-BE49-F238E27FC236}">
                <a16:creationId xmlns:a16="http://schemas.microsoft.com/office/drawing/2014/main" xmlns="" id="{F0F200A3-6D2A-AA4B-9048-1A597DCE9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8" name="Line 54">
            <a:extLst>
              <a:ext uri="{FF2B5EF4-FFF2-40B4-BE49-F238E27FC236}">
                <a16:creationId xmlns:a16="http://schemas.microsoft.com/office/drawing/2014/main" xmlns="" id="{A1E5E702-AA0C-AE46-A3CD-C69D63B9A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9" name="Line 55">
            <a:extLst>
              <a:ext uri="{FF2B5EF4-FFF2-40B4-BE49-F238E27FC236}">
                <a16:creationId xmlns:a16="http://schemas.microsoft.com/office/drawing/2014/main" xmlns="" id="{86E365E0-43BD-CA45-BFE3-F8E829DCC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0" name="Line 56">
            <a:extLst>
              <a:ext uri="{FF2B5EF4-FFF2-40B4-BE49-F238E27FC236}">
                <a16:creationId xmlns:a16="http://schemas.microsoft.com/office/drawing/2014/main" xmlns="" id="{3B3E4E8E-1C58-5F49-AFFF-C5D3FFFDD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1" name="Line 57">
            <a:extLst>
              <a:ext uri="{FF2B5EF4-FFF2-40B4-BE49-F238E27FC236}">
                <a16:creationId xmlns:a16="http://schemas.microsoft.com/office/drawing/2014/main" xmlns="" id="{C2EBEF84-AA66-704B-B8BC-E49ADF6E0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2" name="Line 58">
            <a:extLst>
              <a:ext uri="{FF2B5EF4-FFF2-40B4-BE49-F238E27FC236}">
                <a16:creationId xmlns:a16="http://schemas.microsoft.com/office/drawing/2014/main" xmlns="" id="{76B650DA-AEFA-D649-A227-F87BFC8D3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3" name="Line 59">
            <a:extLst>
              <a:ext uri="{FF2B5EF4-FFF2-40B4-BE49-F238E27FC236}">
                <a16:creationId xmlns:a16="http://schemas.microsoft.com/office/drawing/2014/main" xmlns="" id="{FB520376-3A27-7A40-B4D3-E0258F482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4" name="Line 60">
            <a:extLst>
              <a:ext uri="{FF2B5EF4-FFF2-40B4-BE49-F238E27FC236}">
                <a16:creationId xmlns:a16="http://schemas.microsoft.com/office/drawing/2014/main" xmlns="" id="{31CBC48B-9104-7E47-B7D0-084C510D5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5" name="Line 61">
            <a:extLst>
              <a:ext uri="{FF2B5EF4-FFF2-40B4-BE49-F238E27FC236}">
                <a16:creationId xmlns:a16="http://schemas.microsoft.com/office/drawing/2014/main" xmlns="" id="{368E307A-71C7-E749-8699-62BDFEF02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6" name="Line 62">
            <a:extLst>
              <a:ext uri="{FF2B5EF4-FFF2-40B4-BE49-F238E27FC236}">
                <a16:creationId xmlns:a16="http://schemas.microsoft.com/office/drawing/2014/main" xmlns="" id="{6874DA0A-77DE-6249-B8CC-09B8D121A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7" name="Line 63">
            <a:extLst>
              <a:ext uri="{FF2B5EF4-FFF2-40B4-BE49-F238E27FC236}">
                <a16:creationId xmlns:a16="http://schemas.microsoft.com/office/drawing/2014/main" xmlns="" id="{53E33874-E480-7747-878D-EC4263F6C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8" name="Line 64">
            <a:extLst>
              <a:ext uri="{FF2B5EF4-FFF2-40B4-BE49-F238E27FC236}">
                <a16:creationId xmlns:a16="http://schemas.microsoft.com/office/drawing/2014/main" xmlns="" id="{FF0A8706-BD8E-0345-8149-58AD0691B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9" name="Line 65">
            <a:extLst>
              <a:ext uri="{FF2B5EF4-FFF2-40B4-BE49-F238E27FC236}">
                <a16:creationId xmlns:a16="http://schemas.microsoft.com/office/drawing/2014/main" xmlns="" id="{30B24926-5E6D-8949-AA68-EC0C29F35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0" name="Line 66">
            <a:extLst>
              <a:ext uri="{FF2B5EF4-FFF2-40B4-BE49-F238E27FC236}">
                <a16:creationId xmlns:a16="http://schemas.microsoft.com/office/drawing/2014/main" xmlns="" id="{AAE9DDBD-4A54-924B-BD20-3DFD61F34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1" name="Line 67">
            <a:extLst>
              <a:ext uri="{FF2B5EF4-FFF2-40B4-BE49-F238E27FC236}">
                <a16:creationId xmlns:a16="http://schemas.microsoft.com/office/drawing/2014/main" xmlns="" id="{470E9C80-42F5-A741-A85B-794BA1FC9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2" name="Line 68">
            <a:extLst>
              <a:ext uri="{FF2B5EF4-FFF2-40B4-BE49-F238E27FC236}">
                <a16:creationId xmlns:a16="http://schemas.microsoft.com/office/drawing/2014/main" xmlns="" id="{503868AD-8222-934E-8293-16DCE49AD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3" name="Line 69">
            <a:extLst>
              <a:ext uri="{FF2B5EF4-FFF2-40B4-BE49-F238E27FC236}">
                <a16:creationId xmlns:a16="http://schemas.microsoft.com/office/drawing/2014/main" xmlns="" id="{064B046B-3C79-3D4C-B187-A6E55AAC0E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4" name="Line 70">
            <a:extLst>
              <a:ext uri="{FF2B5EF4-FFF2-40B4-BE49-F238E27FC236}">
                <a16:creationId xmlns:a16="http://schemas.microsoft.com/office/drawing/2014/main" xmlns="" id="{BC8D8B17-DB55-5B46-83D2-9D8770CD7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5" name="Line 71">
            <a:extLst>
              <a:ext uri="{FF2B5EF4-FFF2-40B4-BE49-F238E27FC236}">
                <a16:creationId xmlns:a16="http://schemas.microsoft.com/office/drawing/2014/main" xmlns="" id="{30490163-BEEF-4043-B7F7-96A76FA0C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6" name="Line 72">
            <a:extLst>
              <a:ext uri="{FF2B5EF4-FFF2-40B4-BE49-F238E27FC236}">
                <a16:creationId xmlns:a16="http://schemas.microsoft.com/office/drawing/2014/main" xmlns="" id="{9BFF9B6D-3358-594D-ACF5-CAD1375A2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7" name="Line 73">
            <a:extLst>
              <a:ext uri="{FF2B5EF4-FFF2-40B4-BE49-F238E27FC236}">
                <a16:creationId xmlns:a16="http://schemas.microsoft.com/office/drawing/2014/main" xmlns="" id="{F4547988-B823-D247-A963-9E65112D1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8" name="Line 74">
            <a:extLst>
              <a:ext uri="{FF2B5EF4-FFF2-40B4-BE49-F238E27FC236}">
                <a16:creationId xmlns:a16="http://schemas.microsoft.com/office/drawing/2014/main" xmlns="" id="{3771BB35-03FE-3A44-8A70-24FFA66A2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39" name="Line 75">
            <a:extLst>
              <a:ext uri="{FF2B5EF4-FFF2-40B4-BE49-F238E27FC236}">
                <a16:creationId xmlns:a16="http://schemas.microsoft.com/office/drawing/2014/main" xmlns="" id="{12FE6BD0-111C-EB48-A04B-058D01403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0" name="Line 76">
            <a:extLst>
              <a:ext uri="{FF2B5EF4-FFF2-40B4-BE49-F238E27FC236}">
                <a16:creationId xmlns:a16="http://schemas.microsoft.com/office/drawing/2014/main" xmlns="" id="{C3B59BA1-FF7D-5D4B-97D4-54EE3D2EA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1" name="Line 77">
            <a:extLst>
              <a:ext uri="{FF2B5EF4-FFF2-40B4-BE49-F238E27FC236}">
                <a16:creationId xmlns:a16="http://schemas.microsoft.com/office/drawing/2014/main" xmlns="" id="{3A0349DE-49E2-8A49-AF75-5A69B82A3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2" name="Line 78">
            <a:extLst>
              <a:ext uri="{FF2B5EF4-FFF2-40B4-BE49-F238E27FC236}">
                <a16:creationId xmlns:a16="http://schemas.microsoft.com/office/drawing/2014/main" xmlns="" id="{C0170C55-5AD0-274C-B154-DC46E9EB6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3" name="Line 79">
            <a:extLst>
              <a:ext uri="{FF2B5EF4-FFF2-40B4-BE49-F238E27FC236}">
                <a16:creationId xmlns:a16="http://schemas.microsoft.com/office/drawing/2014/main" xmlns="" id="{0D313CC2-4CD6-3A44-8E21-DFE197421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4" name="Text Box 80">
            <a:extLst>
              <a:ext uri="{FF2B5EF4-FFF2-40B4-BE49-F238E27FC236}">
                <a16:creationId xmlns:a16="http://schemas.microsoft.com/office/drawing/2014/main" xmlns="" id="{4D19047D-D8CC-DD44-8749-A33413ECA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129540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400" b="0">
                <a:latin typeface="Comic Sans MS" panose="030F0902030302020204" pitchFamily="66" charset="0"/>
              </a:rPr>
              <a:t>Host A</a:t>
            </a:r>
          </a:p>
        </p:txBody>
      </p:sp>
      <p:sp>
        <p:nvSpPr>
          <p:cNvPr id="54345" name="Text Box 81">
            <a:extLst>
              <a:ext uri="{FF2B5EF4-FFF2-40B4-BE49-F238E27FC236}">
                <a16:creationId xmlns:a16="http://schemas.microsoft.com/office/drawing/2014/main" xmlns="" id="{D4F23108-2F46-2543-941E-4E8AEC1E9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5056188"/>
            <a:ext cx="1150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400" b="0">
                <a:latin typeface="Comic Sans MS" panose="030F0902030302020204" pitchFamily="66" charset="0"/>
              </a:rPr>
              <a:t>Host B</a:t>
            </a:r>
          </a:p>
        </p:txBody>
      </p:sp>
      <p:sp>
        <p:nvSpPr>
          <p:cNvPr id="54346" name="Rectangle 82">
            <a:extLst>
              <a:ext uri="{FF2B5EF4-FFF2-40B4-BE49-F238E27FC236}">
                <a16:creationId xmlns:a16="http://schemas.microsoft.com/office/drawing/2014/main" xmlns="" id="{810AFC5A-B983-5242-863A-6A777D977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347" name="Rectangle 83">
            <a:extLst>
              <a:ext uri="{FF2B5EF4-FFF2-40B4-BE49-F238E27FC236}">
                <a16:creationId xmlns:a16="http://schemas.microsoft.com/office/drawing/2014/main" xmlns="" id="{D30D60D0-5873-0345-8330-778206AF4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348" name="Line 84">
            <a:extLst>
              <a:ext uri="{FF2B5EF4-FFF2-40B4-BE49-F238E27FC236}">
                <a16:creationId xmlns:a16="http://schemas.microsoft.com/office/drawing/2014/main" xmlns="" id="{4DBA3863-F72D-5E4D-B7BC-2D0BADA53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49" name="Line 85">
            <a:extLst>
              <a:ext uri="{FF2B5EF4-FFF2-40B4-BE49-F238E27FC236}">
                <a16:creationId xmlns:a16="http://schemas.microsoft.com/office/drawing/2014/main" xmlns="" id="{10613F5E-98AB-CD49-8D59-F62792EA2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0" name="Line 86">
            <a:extLst>
              <a:ext uri="{FF2B5EF4-FFF2-40B4-BE49-F238E27FC236}">
                <a16:creationId xmlns:a16="http://schemas.microsoft.com/office/drawing/2014/main" xmlns="" id="{0398E30F-F175-9547-B91D-9CFAAD177A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1" name="Line 87">
            <a:extLst>
              <a:ext uri="{FF2B5EF4-FFF2-40B4-BE49-F238E27FC236}">
                <a16:creationId xmlns:a16="http://schemas.microsoft.com/office/drawing/2014/main" xmlns="" id="{8616116C-F29C-9547-8952-48357C945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2" name="Line 88">
            <a:extLst>
              <a:ext uri="{FF2B5EF4-FFF2-40B4-BE49-F238E27FC236}">
                <a16:creationId xmlns:a16="http://schemas.microsoft.com/office/drawing/2014/main" xmlns="" id="{C2ACEAFD-C75C-5A4B-848F-A11A9759E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3" name="Line 89">
            <a:extLst>
              <a:ext uri="{FF2B5EF4-FFF2-40B4-BE49-F238E27FC236}">
                <a16:creationId xmlns:a16="http://schemas.microsoft.com/office/drawing/2014/main" xmlns="" id="{EFB5B2CF-3B36-DB43-8183-126A0F687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4" name="Line 90">
            <a:extLst>
              <a:ext uri="{FF2B5EF4-FFF2-40B4-BE49-F238E27FC236}">
                <a16:creationId xmlns:a16="http://schemas.microsoft.com/office/drawing/2014/main" xmlns="" id="{A9311AF8-AABD-DF44-821B-BD7BF4611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5" name="Line 91">
            <a:extLst>
              <a:ext uri="{FF2B5EF4-FFF2-40B4-BE49-F238E27FC236}">
                <a16:creationId xmlns:a16="http://schemas.microsoft.com/office/drawing/2014/main" xmlns="" id="{90113A85-D191-ED45-BDCD-8F72CC8ED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6" name="Line 92">
            <a:extLst>
              <a:ext uri="{FF2B5EF4-FFF2-40B4-BE49-F238E27FC236}">
                <a16:creationId xmlns:a16="http://schemas.microsoft.com/office/drawing/2014/main" xmlns="" id="{F472CE30-E5E5-4D41-BF0C-EBB6CD0FB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7" name="Line 93">
            <a:extLst>
              <a:ext uri="{FF2B5EF4-FFF2-40B4-BE49-F238E27FC236}">
                <a16:creationId xmlns:a16="http://schemas.microsoft.com/office/drawing/2014/main" xmlns="" id="{2DE4BF8F-6CA1-4048-AF6F-A0C632B3F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8" name="Line 94">
            <a:extLst>
              <a:ext uri="{FF2B5EF4-FFF2-40B4-BE49-F238E27FC236}">
                <a16:creationId xmlns:a16="http://schemas.microsoft.com/office/drawing/2014/main" xmlns="" id="{F29E2DFF-40EF-034E-8DA3-0DE998964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9" name="Line 95">
            <a:extLst>
              <a:ext uri="{FF2B5EF4-FFF2-40B4-BE49-F238E27FC236}">
                <a16:creationId xmlns:a16="http://schemas.microsoft.com/office/drawing/2014/main" xmlns="" id="{4AA44A9B-C05C-FD4E-9F0F-E3C2E98F3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0" name="Line 96">
            <a:extLst>
              <a:ext uri="{FF2B5EF4-FFF2-40B4-BE49-F238E27FC236}">
                <a16:creationId xmlns:a16="http://schemas.microsoft.com/office/drawing/2014/main" xmlns="" id="{E4876080-1786-FD44-AFF8-82E881703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1" name="Line 97">
            <a:extLst>
              <a:ext uri="{FF2B5EF4-FFF2-40B4-BE49-F238E27FC236}">
                <a16:creationId xmlns:a16="http://schemas.microsoft.com/office/drawing/2014/main" xmlns="" id="{3033DAC1-1F39-F14D-B9A9-EF5981BF8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2" name="Text Box 98">
            <a:extLst>
              <a:ext uri="{FF2B5EF4-FFF2-40B4-BE49-F238E27FC236}">
                <a16:creationId xmlns:a16="http://schemas.microsoft.com/office/drawing/2014/main" xmlns="" id="{11257483-5CA1-7B44-9B65-9F82CBB1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825" y="3454400"/>
            <a:ext cx="1173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panose="030F0902030302020204" pitchFamily="66" charset="0"/>
              </a:rPr>
              <a:t>TCP Data</a:t>
            </a:r>
          </a:p>
        </p:txBody>
      </p:sp>
      <p:sp>
        <p:nvSpPr>
          <p:cNvPr id="54363" name="Text Box 99">
            <a:extLst>
              <a:ext uri="{FF2B5EF4-FFF2-40B4-BE49-F238E27FC236}">
                <a16:creationId xmlns:a16="http://schemas.microsoft.com/office/drawing/2014/main" xmlns="" id="{2940D81E-ED9D-854A-8996-8B188E7CC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4764088"/>
            <a:ext cx="1173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panose="030F0902030302020204" pitchFamily="66" charset="0"/>
              </a:rPr>
              <a:t>TCP Data</a:t>
            </a:r>
          </a:p>
        </p:txBody>
      </p:sp>
      <p:sp>
        <p:nvSpPr>
          <p:cNvPr id="54364" name="Text Box 104">
            <a:extLst>
              <a:ext uri="{FF2B5EF4-FFF2-40B4-BE49-F238E27FC236}">
                <a16:creationId xmlns:a16="http://schemas.microsoft.com/office/drawing/2014/main" xmlns="" id="{FB5FD7BB-91CF-0443-8CDC-6A0EA04D5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1851025"/>
            <a:ext cx="3368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 b="0">
                <a:solidFill>
                  <a:srgbClr val="000099"/>
                </a:solidFill>
                <a:latin typeface="Comic Sans MS" panose="030F0902030302020204" pitchFamily="66" charset="0"/>
              </a:rPr>
              <a:t>ISN (initial sequence number)</a:t>
            </a:r>
          </a:p>
        </p:txBody>
      </p:sp>
      <p:sp>
        <p:nvSpPr>
          <p:cNvPr id="54365" name="Line 105">
            <a:extLst>
              <a:ext uri="{FF2B5EF4-FFF2-40B4-BE49-F238E27FC236}">
                <a16:creationId xmlns:a16="http://schemas.microsoft.com/office/drawing/2014/main" xmlns="" id="{8C43DBD5-5F0E-E64F-A768-FC072868A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8" y="21558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6" name="AutoShape 106">
            <a:extLst>
              <a:ext uri="{FF2B5EF4-FFF2-40B4-BE49-F238E27FC236}">
                <a16:creationId xmlns:a16="http://schemas.microsoft.com/office/drawing/2014/main" xmlns="" id="{6C30E42A-36EC-8445-B995-E70F81E09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3429000"/>
            <a:ext cx="1597025" cy="1219200"/>
          </a:xfrm>
          <a:prstGeom prst="wedgeRectCallout">
            <a:avLst>
              <a:gd name="adj1" fmla="val 58583"/>
              <a:gd name="adj2" fmla="val -83162"/>
            </a:avLst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0">
                <a:latin typeface="Calibri" panose="020F0502020204030204" pitchFamily="34" charset="0"/>
                <a:cs typeface="Calibri" panose="020F0502020204030204" pitchFamily="34" charset="0"/>
              </a:rPr>
              <a:t>Sequence number = 1</a:t>
            </a:r>
            <a:r>
              <a:rPr lang="en-US" altLang="en-US" sz="2400" b="0" baseline="3000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altLang="en-US" sz="2400" b="0">
                <a:latin typeface="Calibri" panose="020F0502020204030204" pitchFamily="34" charset="0"/>
                <a:cs typeface="Calibri" panose="020F0502020204030204" pitchFamily="34" charset="0"/>
              </a:rPr>
              <a:t> byte</a:t>
            </a:r>
          </a:p>
        </p:txBody>
      </p:sp>
      <p:sp>
        <p:nvSpPr>
          <p:cNvPr id="54367" name="Rectangle 107">
            <a:extLst>
              <a:ext uri="{FF2B5EF4-FFF2-40B4-BE49-F238E27FC236}">
                <a16:creationId xmlns:a16="http://schemas.microsoft.com/office/drawing/2014/main" xmlns="" id="{915D9FD3-BB93-FF44-B0E7-45B46779B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368" name="AutoShape 108">
            <a:extLst>
              <a:ext uri="{FF2B5EF4-FFF2-40B4-BE49-F238E27FC236}">
                <a16:creationId xmlns:a16="http://schemas.microsoft.com/office/drawing/2014/main" xmlns="" id="{C17E1B36-F12A-2C40-BA0D-D7B008FFB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05200"/>
            <a:ext cx="2335213" cy="1196975"/>
          </a:xfrm>
          <a:prstGeom prst="wedgeRectCallout">
            <a:avLst>
              <a:gd name="adj1" fmla="val -75833"/>
              <a:gd name="adj2" fmla="val 120019"/>
            </a:avLst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0">
                <a:latin typeface="Calibri" panose="020F0502020204030204" pitchFamily="34" charset="0"/>
                <a:cs typeface="Calibri" panose="020F0502020204030204" pitchFamily="34" charset="0"/>
              </a:rPr>
              <a:t>ACK sequence number = next expected byte</a:t>
            </a:r>
          </a:p>
        </p:txBody>
      </p:sp>
      <p:sp>
        <p:nvSpPr>
          <p:cNvPr id="54369" name="Rectangle 109">
            <a:extLst>
              <a:ext uri="{FF2B5EF4-FFF2-40B4-BE49-F238E27FC236}">
                <a16:creationId xmlns:a16="http://schemas.microsoft.com/office/drawing/2014/main" xmlns="" id="{7CF2EDD8-9D18-8A42-876F-57C2619D1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370" name="Slide Number Placeholder 3">
            <a:extLst>
              <a:ext uri="{FF2B5EF4-FFF2-40B4-BE49-F238E27FC236}">
                <a16:creationId xmlns:a16="http://schemas.microsoft.com/office/drawing/2014/main" xmlns="" id="{5898BB51-0D1E-8F48-B5C0-99C3129C55BB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17E7E0AF-DC72-4747-A6A5-B2F6F1C0E70B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26E1C99D-AD3F-2341-9A24-6598188E3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IP Protocol Stack: Key Abstractions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93C5158D-68EE-464A-8D77-B77ACE64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11398"/>
            <a:ext cx="8534400" cy="178276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Transport layer is where we “pay the piper”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Provide applications with good abstractions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Without support or feedback from the network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xmlns="" id="{B600D87D-5C4B-614F-A458-C226D54C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1170EED-2947-B64D-9D84-1D63D522FF4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20485" name="Group 10">
            <a:extLst>
              <a:ext uri="{FF2B5EF4-FFF2-40B4-BE49-F238E27FC236}">
                <a16:creationId xmlns:a16="http://schemas.microsoft.com/office/drawing/2014/main" xmlns="" id="{02F8C7E2-2963-D447-A7F2-5B6CD59025A0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366838"/>
            <a:ext cx="4800600" cy="2438400"/>
            <a:chOff x="2133600" y="4267200"/>
            <a:chExt cx="4800600" cy="2438400"/>
          </a:xfrm>
        </p:grpSpPr>
        <p:sp>
          <p:nvSpPr>
            <p:cNvPr id="20490" name="Rectangle 4">
              <a:extLst>
                <a:ext uri="{FF2B5EF4-FFF2-40B4-BE49-F238E27FC236}">
                  <a16:creationId xmlns:a16="http://schemas.microsoft.com/office/drawing/2014/main" xmlns="" id="{BFF1C7F0-B524-C946-846A-B44116FB6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6096000"/>
              <a:ext cx="4800600" cy="609600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b="0">
                  <a:solidFill>
                    <a:schemeClr val="bg1"/>
                  </a:solidFill>
                  <a:latin typeface="Arial" panose="020B0604020202020204" pitchFamily="34" charset="0"/>
                </a:rPr>
                <a:t>Best-effort </a:t>
              </a:r>
              <a:r>
                <a:rPr lang="en-US" altLang="en-US" sz="2400" b="0" i="1">
                  <a:solidFill>
                    <a:schemeClr val="bg1"/>
                  </a:solidFill>
                  <a:latin typeface="Arial" panose="020B0604020202020204" pitchFamily="34" charset="0"/>
                </a:rPr>
                <a:t>local </a:t>
              </a:r>
              <a:r>
                <a:rPr lang="en-US" altLang="en-US" sz="2400" b="0">
                  <a:solidFill>
                    <a:schemeClr val="bg1"/>
                  </a:solidFill>
                  <a:latin typeface="Arial" panose="020B0604020202020204" pitchFamily="34" charset="0"/>
                </a:rPr>
                <a:t>packet delivery</a:t>
              </a:r>
            </a:p>
          </p:txBody>
        </p:sp>
        <p:sp>
          <p:nvSpPr>
            <p:cNvPr id="20491" name="Rectangle 5">
              <a:extLst>
                <a:ext uri="{FF2B5EF4-FFF2-40B4-BE49-F238E27FC236}">
                  <a16:creationId xmlns:a16="http://schemas.microsoft.com/office/drawing/2014/main" xmlns="" id="{77F3BBBF-DFE6-1741-8C74-DCFD3014A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87988"/>
              <a:ext cx="4800600" cy="608012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b="0">
                  <a:solidFill>
                    <a:srgbClr val="FFFFFF"/>
                  </a:solidFill>
                  <a:latin typeface="Arial" panose="020B0604020202020204" pitchFamily="34" charset="0"/>
                </a:rPr>
                <a:t>Best-effort </a:t>
              </a:r>
              <a:r>
                <a:rPr lang="en-US" altLang="en-US" sz="2400" b="0" i="1">
                  <a:solidFill>
                    <a:srgbClr val="FFFFFF"/>
                  </a:solidFill>
                  <a:latin typeface="Arial" panose="020B0604020202020204" pitchFamily="34" charset="0"/>
                </a:rPr>
                <a:t>global </a:t>
              </a:r>
              <a:r>
                <a:rPr lang="en-US" altLang="en-US" sz="2400" b="0">
                  <a:solidFill>
                    <a:srgbClr val="FFFFFF"/>
                  </a:solidFill>
                  <a:latin typeface="Arial" panose="020B0604020202020204" pitchFamily="34" charset="0"/>
                </a:rPr>
                <a:t>packet delivery</a:t>
              </a:r>
            </a:p>
          </p:txBody>
        </p:sp>
        <p:sp>
          <p:nvSpPr>
            <p:cNvPr id="20492" name="Rectangle 6">
              <a:extLst>
                <a:ext uri="{FF2B5EF4-FFF2-40B4-BE49-F238E27FC236}">
                  <a16:creationId xmlns:a16="http://schemas.microsoft.com/office/drawing/2014/main" xmlns="" id="{7BEAED84-258A-054C-B513-27446CB50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876800"/>
              <a:ext cx="2743200" cy="609600"/>
            </a:xfrm>
            <a:prstGeom prst="rect">
              <a:avLst/>
            </a:prstGeom>
            <a:solidFill>
              <a:srgbClr val="D64A4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b="0" dirty="0">
                  <a:solidFill>
                    <a:srgbClr val="FFFFFF"/>
                  </a:solidFill>
                  <a:latin typeface="Arial" panose="020B0604020202020204" pitchFamily="34" charset="0"/>
                </a:rPr>
                <a:t>Reliable streams</a:t>
              </a:r>
            </a:p>
          </p:txBody>
        </p:sp>
        <p:sp>
          <p:nvSpPr>
            <p:cNvPr id="20493" name="Rectangle 7">
              <a:extLst>
                <a:ext uri="{FF2B5EF4-FFF2-40B4-BE49-F238E27FC236}">
                  <a16:creationId xmlns:a16="http://schemas.microsoft.com/office/drawing/2014/main" xmlns="" id="{AE1296DF-133E-AD43-A4CD-DCFAE8DB3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267200"/>
              <a:ext cx="4800600" cy="611188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b="0">
                  <a:solidFill>
                    <a:srgbClr val="FFFFFF"/>
                  </a:solidFill>
                  <a:latin typeface="Arial" panose="020B0604020202020204" pitchFamily="34" charset="0"/>
                </a:rPr>
                <a:t>Applications</a:t>
              </a:r>
            </a:p>
          </p:txBody>
        </p:sp>
        <p:sp>
          <p:nvSpPr>
            <p:cNvPr id="20494" name="Rectangle 6">
              <a:extLst>
                <a:ext uri="{FF2B5EF4-FFF2-40B4-BE49-F238E27FC236}">
                  <a16:creationId xmlns:a16="http://schemas.microsoft.com/office/drawing/2014/main" xmlns="" id="{F58A3E8B-8FD4-A14E-BCB5-D6CB2DC8F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876800"/>
              <a:ext cx="2057400" cy="609600"/>
            </a:xfrm>
            <a:prstGeom prst="rect">
              <a:avLst/>
            </a:prstGeom>
            <a:solidFill>
              <a:srgbClr val="D64A4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b="0" dirty="0">
                  <a:solidFill>
                    <a:srgbClr val="FFFFFF"/>
                  </a:solidFill>
                  <a:latin typeface="Arial" panose="020B0604020202020204" pitchFamily="34" charset="0"/>
                </a:rPr>
                <a:t>Messages</a:t>
              </a:r>
            </a:p>
          </p:txBody>
        </p:sp>
      </p:grpSp>
      <p:sp>
        <p:nvSpPr>
          <p:cNvPr id="20486" name="TextBox 11">
            <a:extLst>
              <a:ext uri="{FF2B5EF4-FFF2-40B4-BE49-F238E27FC236}">
                <a16:creationId xmlns:a16="http://schemas.microsoft.com/office/drawing/2014/main" xmlns="" id="{61E16DAC-FA86-0041-80C0-E14AF2FED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538" y="3348038"/>
            <a:ext cx="825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</a:p>
        </p:txBody>
      </p:sp>
      <p:sp>
        <p:nvSpPr>
          <p:cNvPr id="20487" name="TextBox 12">
            <a:extLst>
              <a:ext uri="{FF2B5EF4-FFF2-40B4-BE49-F238E27FC236}">
                <a16:creationId xmlns:a16="http://schemas.microsoft.com/office/drawing/2014/main" xmlns="" id="{C65A9DF7-9373-5A47-984D-59B0A0CB3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2687638"/>
            <a:ext cx="1338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</p:txBody>
      </p:sp>
      <p:sp>
        <p:nvSpPr>
          <p:cNvPr id="20488" name="TextBox 13">
            <a:extLst>
              <a:ext uri="{FF2B5EF4-FFF2-40B4-BE49-F238E27FC236}">
                <a16:creationId xmlns:a16="http://schemas.microsoft.com/office/drawing/2014/main" xmlns="" id="{3B1F3C9C-671D-C645-93B5-8F38DA2DA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27238"/>
            <a:ext cx="1519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</a:p>
        </p:txBody>
      </p:sp>
      <p:sp>
        <p:nvSpPr>
          <p:cNvPr id="20489" name="TextBox 14">
            <a:extLst>
              <a:ext uri="{FF2B5EF4-FFF2-40B4-BE49-F238E27FC236}">
                <a16:creationId xmlns:a16="http://schemas.microsoft.com/office/drawing/2014/main" xmlns="" id="{CA03AA7E-4A74-F846-AEAF-730E7648A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1366838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xmlns="" id="{F3FF0B23-8B9C-BC4D-8D3E-54CB6911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Automatic Repeat reQuest (ARQ)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xmlns="" id="{DF883AA2-C0E4-A846-BCAC-C9B603F08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724400" cy="4525963"/>
          </a:xfrm>
        </p:spPr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ACK and timeouts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Receiver sends ACK when 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it receives packet</a:t>
            </a:r>
          </a:p>
          <a:p>
            <a:pPr lvl="1">
              <a:spcAft>
                <a:spcPts val="1800"/>
              </a:spcAft>
            </a:pPr>
            <a:r>
              <a:rPr lang="en-US" altLang="en-US" sz="2800">
                <a:ea typeface="ＭＳ Ｐゴシック" panose="020B0600070205080204" pitchFamily="34" charset="-128"/>
              </a:rPr>
              <a:t>Sender waits for ACK 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and times out</a:t>
            </a:r>
          </a:p>
          <a:p>
            <a:r>
              <a:rPr lang="en-US" altLang="en-US" sz="3200">
                <a:ea typeface="ＭＳ Ｐゴシック" panose="020B0600070205080204" pitchFamily="34" charset="-128"/>
              </a:rPr>
              <a:t>Simplest ARQ protocol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Stop and wait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Send a packet, stop and wait until ACK arrives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xmlns="" id="{67BFEA62-F993-8942-BC75-3DA29657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6CEFC1F-77E8-7844-AF17-C04C7A76896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56325" name="Group 18">
            <a:extLst>
              <a:ext uri="{FF2B5EF4-FFF2-40B4-BE49-F238E27FC236}">
                <a16:creationId xmlns:a16="http://schemas.microsoft.com/office/drawing/2014/main" xmlns="" id="{41D06306-BFD5-3445-B571-C555D62849CE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905000"/>
            <a:ext cx="3429000" cy="3810000"/>
            <a:chOff x="5334000" y="2057400"/>
            <a:chExt cx="3429000" cy="3810000"/>
          </a:xfrm>
        </p:grpSpPr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xmlns="" id="{756CA2A6-6139-BF47-A2C4-C81666E2A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057400"/>
              <a:ext cx="3429000" cy="3810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1" charset="0"/>
                <a:ea typeface="+mn-ea"/>
              </a:endParaRPr>
            </a:p>
          </p:txBody>
        </p:sp>
        <p:sp>
          <p:nvSpPr>
            <p:cNvPr id="56327" name="Text Box 4">
              <a:extLst>
                <a:ext uri="{FF2B5EF4-FFF2-40B4-BE49-F238E27FC236}">
                  <a16:creationId xmlns:a16="http://schemas.microsoft.com/office/drawing/2014/main" xmlns="" id="{7651C7B4-A458-F343-AE6D-0B8BD0E35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4953000"/>
              <a:ext cx="749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panose="020B0604020202020204" pitchFamily="34" charset="0"/>
                </a:rPr>
                <a:t>Time</a:t>
              </a:r>
            </a:p>
          </p:txBody>
        </p:sp>
        <p:sp>
          <p:nvSpPr>
            <p:cNvPr id="56328" name="Line 5">
              <a:extLst>
                <a:ext uri="{FF2B5EF4-FFF2-40B4-BE49-F238E27FC236}">
                  <a16:creationId xmlns:a16="http://schemas.microsoft.com/office/drawing/2014/main" xmlns="" id="{46F9EA26-F894-2C49-9DFA-96B9D944E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2913" y="3074988"/>
              <a:ext cx="3175" cy="18653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6329" name="Group 6">
              <a:extLst>
                <a:ext uri="{FF2B5EF4-FFF2-40B4-BE49-F238E27FC236}">
                  <a16:creationId xmlns:a16="http://schemas.microsoft.com/office/drawing/2014/main" xmlns="" id="{8BECF41A-A170-A242-9EBD-9048B704C9B1}"/>
                </a:ext>
              </a:extLst>
            </p:cNvPr>
            <p:cNvGrpSpPr>
              <a:grpSpLocks/>
            </p:cNvGrpSpPr>
            <p:nvPr/>
          </p:nvGrpSpPr>
          <p:grpSpPr bwMode="auto">
            <a:xfrm rot="688582">
              <a:off x="6686485" y="3254671"/>
              <a:ext cx="1385888" cy="396928"/>
              <a:chOff x="1105" y="1277"/>
              <a:chExt cx="912" cy="224"/>
            </a:xfrm>
          </p:grpSpPr>
          <p:sp>
            <p:nvSpPr>
              <p:cNvPr id="56339" name="Line 7">
                <a:extLst>
                  <a:ext uri="{FF2B5EF4-FFF2-40B4-BE49-F238E27FC236}">
                    <a16:creationId xmlns:a16="http://schemas.microsoft.com/office/drawing/2014/main" xmlns="" id="{0554F4BE-F7CD-C646-9ABB-1E0866B58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5" y="1487"/>
                <a:ext cx="9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40" name="Text Box 8">
                <a:extLst>
                  <a:ext uri="{FF2B5EF4-FFF2-40B4-BE49-F238E27FC236}">
                    <a16:creationId xmlns:a16="http://schemas.microsoft.com/office/drawing/2014/main" xmlns="" id="{3DB350FC-FEA5-EE4F-83AA-BD096C553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277"/>
                <a:ext cx="63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Packet</a:t>
                </a:r>
              </a:p>
            </p:txBody>
          </p:sp>
        </p:grpSp>
        <p:grpSp>
          <p:nvGrpSpPr>
            <p:cNvPr id="56330" name="Group 9">
              <a:extLst>
                <a:ext uri="{FF2B5EF4-FFF2-40B4-BE49-F238E27FC236}">
                  <a16:creationId xmlns:a16="http://schemas.microsoft.com/office/drawing/2014/main" xmlns="" id="{8206C609-E745-DE4C-99CD-688B2739CB6F}"/>
                </a:ext>
              </a:extLst>
            </p:cNvPr>
            <p:cNvGrpSpPr>
              <a:grpSpLocks/>
            </p:cNvGrpSpPr>
            <p:nvPr/>
          </p:nvGrpSpPr>
          <p:grpSpPr bwMode="auto">
            <a:xfrm rot="-1217168">
              <a:off x="6540822" y="4006072"/>
              <a:ext cx="1447800" cy="397000"/>
              <a:chOff x="1133" y="1733"/>
              <a:chExt cx="912" cy="250"/>
            </a:xfrm>
          </p:grpSpPr>
          <p:sp>
            <p:nvSpPr>
              <p:cNvPr id="56337" name="Line 10">
                <a:extLst>
                  <a:ext uri="{FF2B5EF4-FFF2-40B4-BE49-F238E27FC236}">
                    <a16:creationId xmlns:a16="http://schemas.microsoft.com/office/drawing/2014/main" xmlns="" id="{2CF977DF-4DF5-A140-BAB1-BE84C29B2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88582">
                <a:off x="1133" y="1965"/>
                <a:ext cx="9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38" name="Text Box 11">
                <a:extLst>
                  <a:ext uri="{FF2B5EF4-FFF2-40B4-BE49-F238E27FC236}">
                    <a16:creationId xmlns:a16="http://schemas.microsoft.com/office/drawing/2014/main" xmlns="" id="{C88BE659-5C73-084B-BD55-1418FD0CC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688582">
                <a:off x="1328" y="1733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ACK</a:t>
                </a:r>
              </a:p>
            </p:txBody>
          </p:sp>
        </p:grpSp>
        <p:cxnSp>
          <p:nvCxnSpPr>
            <p:cNvPr id="56331" name="AutoShape 12">
              <a:extLst>
                <a:ext uri="{FF2B5EF4-FFF2-40B4-BE49-F238E27FC236}">
                  <a16:creationId xmlns:a16="http://schemas.microsoft.com/office/drawing/2014/main" xmlns="" id="{83EA2DB5-C61A-1747-AB90-36C605180C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5682457" y="4006056"/>
              <a:ext cx="1890712" cy="3175"/>
            </a:xfrm>
            <a:prstGeom prst="bentConnector5">
              <a:avLst>
                <a:gd name="adj1" fmla="val 22833"/>
                <a:gd name="adj2" fmla="val -6800005"/>
                <a:gd name="adj3" fmla="val 84634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32" name="Text Box 13">
              <a:extLst>
                <a:ext uri="{FF2B5EF4-FFF2-40B4-BE49-F238E27FC236}">
                  <a16:creationId xmlns:a16="http://schemas.microsoft.com/office/drawing/2014/main" xmlns="" id="{0D1F3C9E-CD66-AA47-BC0E-747FB4F57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5625307" y="3761581"/>
              <a:ext cx="1214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panose="020B0604020202020204" pitchFamily="34" charset="0"/>
                </a:rPr>
                <a:t>Timeout</a:t>
              </a:r>
            </a:p>
          </p:txBody>
        </p:sp>
        <p:sp>
          <p:nvSpPr>
            <p:cNvPr id="56333" name="Text Box 15">
              <a:extLst>
                <a:ext uri="{FF2B5EF4-FFF2-40B4-BE49-F238E27FC236}">
                  <a16:creationId xmlns:a16="http://schemas.microsoft.com/office/drawing/2014/main" xmlns="" id="{02ED8631-AF1E-194C-A13F-0C59840D3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590800"/>
              <a:ext cx="1003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panose="020B0604020202020204" pitchFamily="34" charset="0"/>
                </a:rPr>
                <a:t>Sender</a:t>
              </a:r>
            </a:p>
          </p:txBody>
        </p:sp>
        <p:sp>
          <p:nvSpPr>
            <p:cNvPr id="56334" name="Text Box 16">
              <a:extLst>
                <a:ext uri="{FF2B5EF4-FFF2-40B4-BE49-F238E27FC236}">
                  <a16:creationId xmlns:a16="http://schemas.microsoft.com/office/drawing/2014/main" xmlns="" id="{A9E6AF1C-58AF-B24B-B274-107CFBD4B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1725" y="2590800"/>
              <a:ext cx="11874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panose="020B0604020202020204" pitchFamily="34" charset="0"/>
                </a:rPr>
                <a:t>Receiver</a:t>
              </a:r>
            </a:p>
          </p:txBody>
        </p:sp>
        <p:sp>
          <p:nvSpPr>
            <p:cNvPr id="56335" name="Line 17">
              <a:extLst>
                <a:ext uri="{FF2B5EF4-FFF2-40B4-BE49-F238E27FC236}">
                  <a16:creationId xmlns:a16="http://schemas.microsoft.com/office/drawing/2014/main" xmlns="" id="{ABF6D3FA-B924-7944-B817-245FC9C7D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3048000"/>
              <a:ext cx="0" cy="19050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36" name="Line 18">
              <a:extLst>
                <a:ext uri="{FF2B5EF4-FFF2-40B4-BE49-F238E27FC236}">
                  <a16:creationId xmlns:a16="http://schemas.microsoft.com/office/drawing/2014/main" xmlns="" id="{AF96CA15-CF99-C543-9823-61871997D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3074988"/>
              <a:ext cx="3175" cy="18653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53C8D247-75E5-3D40-841C-AAF2E21AD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Initial Sequence Number (ISN)</a:t>
            </a:r>
          </a:p>
        </p:txBody>
      </p:sp>
      <p:sp>
        <p:nvSpPr>
          <p:cNvPr id="921603" name="Rectangle 3">
            <a:extLst>
              <a:ext uri="{FF2B5EF4-FFF2-40B4-BE49-F238E27FC236}">
                <a16:creationId xmlns:a16="http://schemas.microsoft.com/office/drawing/2014/main" xmlns="" id="{DAF0AD10-B19A-DB4A-9AC1-6D8D7C66D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5257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Sequence number for the very first byte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E.g., Why not a de facto ISN of 0?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Practical issue: reuse of port numbers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Port numbers must (eventually) get used again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… and an old packet may still be in flight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… and associated with the new connection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So, TCP must change the ISN over time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Set from a 32-bit clock that ticks every 4 microsec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… which wraps around once every 4.55 hours!</a:t>
            </a: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xmlns="" id="{BBA32944-68C2-7D46-8B50-5000222ACF38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06B3C2BA-E5A3-494A-8477-822D97C3991B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7220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5">
            <a:extLst>
              <a:ext uri="{FF2B5EF4-FFF2-40B4-BE49-F238E27FC236}">
                <a16:creationId xmlns:a16="http://schemas.microsoft.com/office/drawing/2014/main" xmlns="" id="{B39B5B56-07C4-B142-B8E9-546DB36F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 TCP Math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77AB49E7-5C20-2F48-BED3-12F21BE4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3225" indent="-403225">
              <a:buFont typeface="Arial" pitchFamily="-1" charset="0"/>
              <a:buChar char="•"/>
              <a:defRPr/>
            </a:pPr>
            <a:r>
              <a:rPr lang="en-US" dirty="0"/>
              <a:t>Initial </a:t>
            </a:r>
            <a:r>
              <a:rPr lang="en-US" dirty="0" err="1"/>
              <a:t>Seq</a:t>
            </a:r>
            <a:r>
              <a:rPr lang="en-US" dirty="0"/>
              <a:t> No = 501.  Sender sends 4500 bytes successfully acknowledged.  Next sequence number to send is:</a:t>
            </a:r>
          </a:p>
          <a:p>
            <a:pPr marL="403225" lvl="1" indent="-403225">
              <a:buFont typeface="Arial" pitchFamily="-1" charset="0"/>
              <a:buNone/>
              <a:defRPr/>
            </a:pPr>
            <a:r>
              <a:rPr lang="en-US" sz="3000" dirty="0"/>
              <a:t>			 (Y) 5000   (M) 5001   (C) 5002</a:t>
            </a:r>
          </a:p>
          <a:p>
            <a:pPr marL="403225" lvl="1" indent="-403225">
              <a:buFont typeface="Arial" pitchFamily="-1" charset="0"/>
              <a:buChar char="–"/>
              <a:defRPr/>
            </a:pPr>
            <a:endParaRPr lang="en-US" sz="3000" dirty="0"/>
          </a:p>
          <a:p>
            <a:pPr marL="403225" indent="-403225">
              <a:buFont typeface="Arial" pitchFamily="-1" charset="0"/>
              <a:buChar char="•"/>
              <a:defRPr/>
            </a:pPr>
            <a:r>
              <a:rPr lang="en-US" sz="3400" dirty="0"/>
              <a:t>Next 1000 byte TCP segment received.  Receiver acknowledges with ACK number:</a:t>
            </a:r>
          </a:p>
          <a:p>
            <a:pPr marL="803275" lvl="1" indent="-403225">
              <a:buFont typeface="Arial" pitchFamily="-1" charset="0"/>
              <a:buNone/>
              <a:defRPr/>
            </a:pPr>
            <a:r>
              <a:rPr lang="en-US" sz="3000" dirty="0"/>
              <a:t>		(Y)  5001   (M) 6000	 (C)  6001	</a:t>
            </a:r>
          </a:p>
        </p:txBody>
      </p:sp>
      <p:sp>
        <p:nvSpPr>
          <p:cNvPr id="57348" name="Slide Number Placeholder 4">
            <a:extLst>
              <a:ext uri="{FF2B5EF4-FFF2-40B4-BE49-F238E27FC236}">
                <a16:creationId xmlns:a16="http://schemas.microsoft.com/office/drawing/2014/main" xmlns="" id="{571CB321-6789-A443-B14C-E556939A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8A8261A-7444-1B45-B3E5-4BCA0DA4E2B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5">
            <a:extLst>
              <a:ext uri="{FF2B5EF4-FFF2-40B4-BE49-F238E27FC236}">
                <a16:creationId xmlns:a16="http://schemas.microsoft.com/office/drawing/2014/main" xmlns="" id="{CBA51619-04C4-3A43-AD7F-81FFD8AA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 TCP Math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E8B069FF-14C1-1E45-9AF2-936A49BE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3225" indent="-403225">
              <a:buFont typeface="Arial" pitchFamily="-1" charset="0"/>
              <a:buChar char="•"/>
              <a:defRPr/>
            </a:pPr>
            <a:r>
              <a:rPr lang="en-US" dirty="0"/>
              <a:t>Initial </a:t>
            </a:r>
            <a:r>
              <a:rPr lang="en-US" dirty="0" err="1"/>
              <a:t>Seq</a:t>
            </a:r>
            <a:r>
              <a:rPr lang="en-US" dirty="0"/>
              <a:t> No = 501.  Sender sends 4500 bytes successfully acknowledged.  Next sequence number to send is:</a:t>
            </a:r>
          </a:p>
          <a:p>
            <a:pPr marL="403225" lvl="1" indent="-403225">
              <a:buFont typeface="Arial" pitchFamily="-1" charset="0"/>
              <a:buNone/>
              <a:defRPr/>
            </a:pPr>
            <a:r>
              <a:rPr lang="en-US" sz="3000" dirty="0"/>
              <a:t>			 (Y) 5000   (M) 5001   (C) 5002</a:t>
            </a:r>
          </a:p>
          <a:p>
            <a:pPr marL="403225" lvl="1" indent="-403225">
              <a:buFont typeface="Arial" pitchFamily="-1" charset="0"/>
              <a:buChar char="–"/>
              <a:defRPr/>
            </a:pPr>
            <a:endParaRPr lang="en-US" sz="3000" dirty="0"/>
          </a:p>
          <a:p>
            <a:pPr marL="403225" indent="-403225">
              <a:buFont typeface="Arial" pitchFamily="-1" charset="0"/>
              <a:buChar char="•"/>
              <a:defRPr/>
            </a:pPr>
            <a:r>
              <a:rPr lang="en-US" sz="3400" dirty="0"/>
              <a:t>Next 1000 byte TCP segment received.  Receiver acknowledges with ACK number:</a:t>
            </a:r>
          </a:p>
          <a:p>
            <a:pPr marL="803275" lvl="1" indent="-403225">
              <a:buFont typeface="Arial" pitchFamily="-1" charset="0"/>
              <a:buNone/>
              <a:defRPr/>
            </a:pPr>
            <a:r>
              <a:rPr lang="en-US" sz="3000" dirty="0"/>
              <a:t>		(Y)  5001   (M) 6000	 (C)  6001	</a:t>
            </a:r>
          </a:p>
        </p:txBody>
      </p:sp>
      <p:sp>
        <p:nvSpPr>
          <p:cNvPr id="58372" name="Slide Number Placeholder 4">
            <a:extLst>
              <a:ext uri="{FF2B5EF4-FFF2-40B4-BE49-F238E27FC236}">
                <a16:creationId xmlns:a16="http://schemas.microsoft.com/office/drawing/2014/main" xmlns="" id="{C230DCCC-76FC-934F-BABE-4750E976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A48674F-8451-A14D-842C-4E84239D2814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2B235A8-4EC3-D248-8294-C7F309F3D033}"/>
              </a:ext>
            </a:extLst>
          </p:cNvPr>
          <p:cNvSpPr/>
          <p:nvPr/>
        </p:nvSpPr>
        <p:spPr>
          <a:xfrm>
            <a:off x="2867282" y="2776115"/>
            <a:ext cx="1689820" cy="6528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2F789CA-94D6-984C-8C03-8C11F0E4C81D}"/>
              </a:ext>
            </a:extLst>
          </p:cNvPr>
          <p:cNvSpPr/>
          <p:nvPr/>
        </p:nvSpPr>
        <p:spPr>
          <a:xfrm>
            <a:off x="4586131" y="4965200"/>
            <a:ext cx="1689820" cy="6528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>
            <a:extLst>
              <a:ext uri="{FF2B5EF4-FFF2-40B4-BE49-F238E27FC236}">
                <a16:creationId xmlns:a16="http://schemas.microsoft.com/office/drawing/2014/main" xmlns="" id="{B15CA801-3E56-774D-B8E7-F690C451FA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7F5B978-B771-0F4F-BB30-62C2D26811C4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9395" name="Rectangle 4">
            <a:extLst>
              <a:ext uri="{FF2B5EF4-FFF2-40B4-BE49-F238E27FC236}">
                <a16:creationId xmlns:a16="http://schemas.microsoft.com/office/drawing/2014/main" xmlns="" id="{897FC71E-B8B3-0744-A9D9-26B02140CB0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2665" y="2130425"/>
            <a:ext cx="7995535" cy="1470025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Flow Control: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TCP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Stop-wait and Sliding </a:t>
            </a:r>
            <a:r>
              <a:rPr lang="en-US" altLang="en-US" dirty="0">
                <a:ea typeface="ＭＳ Ｐゴシック" panose="020B0600070205080204" pitchFamily="34" charset="-128"/>
              </a:rPr>
              <a:t>Window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435820"/>
          </a:xfrm>
        </p:spPr>
        <p:txBody>
          <a:bodyPr/>
          <a:lstStyle/>
          <a:p>
            <a:r>
              <a:rPr lang="en-US" dirty="0" smtClean="0"/>
              <a:t>A need for flow control arises whenever there is a constraint on the communication rate between two points due to limited capacity of the communication lines or the processing hardware.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111B-C500-D340-B82A-836309775AB0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8005" y="3621025"/>
            <a:ext cx="61912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69905" y="5694895"/>
            <a:ext cx="2150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Sender – Can send data 10000 bytes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85745" y="5579680"/>
            <a:ext cx="2573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Receiver – Can receive data 5000 bytes</a:t>
            </a:r>
            <a:endParaRPr 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0405" y="3773425"/>
            <a:ext cx="61912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 - 1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111B-C500-D340-B82A-836309775AB0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1195" y="1355130"/>
            <a:ext cx="6190477" cy="17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45980" y="1700775"/>
            <a:ext cx="1766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5425" y="3352190"/>
            <a:ext cx="88349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dirty="0" smtClean="0"/>
              <a:t>Don’t send more packets  than receiver capacity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Receiver gives feedback to the sender to know the capacity.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Flow Control types</a:t>
            </a:r>
          </a:p>
          <a:p>
            <a:pPr marL="914400" lvl="1" indent="-457200" algn="l">
              <a:buAutoNum type="arabicPeriod"/>
            </a:pPr>
            <a:r>
              <a:rPr lang="en-US" dirty="0" smtClean="0"/>
              <a:t>Stop and Wait</a:t>
            </a:r>
          </a:p>
          <a:p>
            <a:pPr marL="914400" lvl="1" indent="-457200" algn="l">
              <a:buAutoNum type="arabicPeriod"/>
            </a:pPr>
            <a:r>
              <a:rPr lang="en-US" dirty="0" smtClean="0"/>
              <a:t>Sliding Window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111B-C500-D340-B82A-836309775AB0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5" name="Oval 4"/>
          <p:cNvSpPr/>
          <p:nvPr/>
        </p:nvSpPr>
        <p:spPr>
          <a:xfrm>
            <a:off x="923525" y="2315255"/>
            <a:ext cx="921720" cy="806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3525" y="1854395"/>
            <a:ext cx="1107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Jaipur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00225" y="2200040"/>
            <a:ext cx="921720" cy="806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69795" y="181599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Hyderabad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475" y="3313785"/>
            <a:ext cx="5570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Bottleneck in the network is </a:t>
            </a:r>
            <a:r>
              <a:rPr lang="en-US" dirty="0" smtClean="0">
                <a:solidFill>
                  <a:srgbClr val="FF0000"/>
                </a:solidFill>
              </a:rPr>
              <a:t>10Mbps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690" y="3736240"/>
            <a:ext cx="1877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RTT is </a:t>
            </a:r>
            <a:r>
              <a:rPr lang="en-US" dirty="0" smtClean="0">
                <a:solidFill>
                  <a:srgbClr val="FF0000"/>
                </a:solidFill>
              </a:rPr>
              <a:t>50ms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9499" y="4197100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 is </a:t>
            </a:r>
            <a:r>
              <a:rPr lang="en-US" dirty="0" smtClean="0">
                <a:solidFill>
                  <a:srgbClr val="FF0000"/>
                </a:solidFill>
              </a:rPr>
              <a:t>1.5KBs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1695" y="4657960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Appx</a:t>
            </a:r>
            <a:r>
              <a:rPr lang="en-US" dirty="0" smtClean="0"/>
              <a:t>. Equal to </a:t>
            </a:r>
            <a:r>
              <a:rPr lang="en-US" dirty="0" smtClean="0">
                <a:solidFill>
                  <a:srgbClr val="FF0000"/>
                </a:solidFill>
              </a:rPr>
              <a:t>12 Kbps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260" y="5080415"/>
            <a:ext cx="7109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 protocols : </a:t>
            </a:r>
            <a:r>
              <a:rPr lang="en-US" dirty="0" smtClean="0">
                <a:solidFill>
                  <a:srgbClr val="FF0000"/>
                </a:solidFill>
              </a:rPr>
              <a:t>allow multiple Un-ACK segments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479" y="5502870"/>
            <a:ext cx="8648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 on number of Un-ACKs segments is called</a:t>
            </a:r>
            <a:r>
              <a:rPr lang="en-US" dirty="0" smtClean="0">
                <a:solidFill>
                  <a:srgbClr val="FF0000"/>
                </a:solidFill>
              </a:rPr>
              <a:t> “Window”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2DD2CAAA-2A21-5845-8211-F01052B54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Motivation for Sliding Window</a:t>
            </a:r>
          </a:p>
        </p:txBody>
      </p:sp>
      <p:sp>
        <p:nvSpPr>
          <p:cNvPr id="934915" name="Rectangle 3">
            <a:extLst>
              <a:ext uri="{FF2B5EF4-FFF2-40B4-BE49-F238E27FC236}">
                <a16:creationId xmlns:a16="http://schemas.microsoft.com/office/drawing/2014/main" xmlns="" id="{DE5B60DB-911C-9646-A178-58D766D2B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839200" cy="4906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800">
                <a:ea typeface="ＭＳ Ｐゴシック" panose="020B0600070205080204" pitchFamily="34" charset="-128"/>
              </a:rPr>
              <a:t>Stop-and-wait is inefficient</a:t>
            </a:r>
          </a:p>
          <a:p>
            <a:pPr lvl="1">
              <a:spcAft>
                <a:spcPts val="1800"/>
              </a:spcAft>
            </a:pPr>
            <a:r>
              <a:rPr lang="en-US" altLang="en-US" sz="2400">
                <a:ea typeface="ＭＳ Ｐゴシック" panose="020B0600070205080204" pitchFamily="34" charset="-128"/>
              </a:rPr>
              <a:t>Only one TCP segment is “in flight” at a time</a:t>
            </a:r>
          </a:p>
          <a:p>
            <a:pPr>
              <a:spcAft>
                <a:spcPts val="600"/>
              </a:spcAft>
            </a:pPr>
            <a:r>
              <a:rPr lang="en-US" altLang="en-US" sz="2800">
                <a:ea typeface="ＭＳ Ｐゴシック" panose="020B0600070205080204" pitchFamily="34" charset="-128"/>
              </a:rPr>
              <a:t>Consider: 1.5 Mbps link with 50 ms round-trip-time (RTT)</a:t>
            </a:r>
          </a:p>
          <a:p>
            <a:pPr lvl="1">
              <a:spcAft>
                <a:spcPts val="600"/>
              </a:spcAft>
            </a:pPr>
            <a:r>
              <a:rPr lang="en-US" altLang="en-US" sz="2400">
                <a:ea typeface="ＭＳ Ｐゴシック" panose="020B0600070205080204" pitchFamily="34" charset="-128"/>
              </a:rPr>
              <a:t>Assume TCP segment size of 1 KB (8 Kbits)</a:t>
            </a:r>
          </a:p>
          <a:p>
            <a:pPr lvl="1">
              <a:spcAft>
                <a:spcPts val="600"/>
              </a:spcAft>
            </a:pPr>
            <a:r>
              <a:rPr lang="en-US" altLang="en-US" sz="2400">
                <a:ea typeface="ＭＳ Ｐゴシック" panose="020B0600070205080204" pitchFamily="34" charset="-128"/>
              </a:rPr>
              <a:t>8 Kbits/segment at 50 msec/segment </a:t>
            </a:r>
            <a:r>
              <a:rPr lang="en-US" altLang="en-US" sz="2400">
                <a:ea typeface="ＭＳ Ｐゴシック" panose="020B0600070205080204" pitchFamily="34" charset="-128"/>
                <a:sym typeface="Wingdings" pitchFamily="2" charset="2"/>
              </a:rPr>
              <a:t> 160 Kbps</a:t>
            </a:r>
          </a:p>
          <a:p>
            <a:pPr lvl="1">
              <a:spcAft>
                <a:spcPts val="600"/>
              </a:spcAft>
            </a:pPr>
            <a:r>
              <a:rPr lang="en-US" altLang="en-US" sz="2400">
                <a:ea typeface="ＭＳ Ｐゴシック" panose="020B0600070205080204" pitchFamily="34" charset="-128"/>
                <a:sym typeface="Wingdings" pitchFamily="2" charset="2"/>
              </a:rPr>
              <a:t>That’s 11% of the capacity of 1.5 Mbps link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pic>
        <p:nvPicPr>
          <p:cNvPr id="61444" name="Picture 4" descr="j0195384">
            <a:extLst>
              <a:ext uri="{FF2B5EF4-FFF2-40B4-BE49-F238E27FC236}">
                <a16:creationId xmlns:a16="http://schemas.microsoft.com/office/drawing/2014/main" xmlns="" id="{948DCC5E-5D8D-2947-893F-F4E620C70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692150" y="4816475"/>
            <a:ext cx="147637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 descr="j0285750">
            <a:extLst>
              <a:ext uri="{FF2B5EF4-FFF2-40B4-BE49-F238E27FC236}">
                <a16:creationId xmlns:a16="http://schemas.microsoft.com/office/drawing/2014/main" xmlns="" id="{55B974BC-3EC9-F94D-9124-E5C3F106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59575" y="5062538"/>
            <a:ext cx="182403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6">
            <a:extLst>
              <a:ext uri="{FF2B5EF4-FFF2-40B4-BE49-F238E27FC236}">
                <a16:creationId xmlns:a16="http://schemas.microsoft.com/office/drawing/2014/main" xmlns="" id="{40C93605-766C-AD44-8F79-8C506207C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63" y="5738813"/>
            <a:ext cx="4722812" cy="2682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xmlns="" id="{451EF297-420D-0645-8F5D-7AEE4F342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5775325"/>
            <a:ext cx="1268413" cy="19208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8" name="Rectangle 8">
            <a:extLst>
              <a:ext uri="{FF2B5EF4-FFF2-40B4-BE49-F238E27FC236}">
                <a16:creationId xmlns:a16="http://schemas.microsoft.com/office/drawing/2014/main" xmlns="" id="{713725EF-F2E4-1149-A097-8BFD73096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388" y="5775325"/>
            <a:ext cx="306387" cy="192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9" name="Slide Number Placeholder 3">
            <a:extLst>
              <a:ext uri="{FF2B5EF4-FFF2-40B4-BE49-F238E27FC236}">
                <a16:creationId xmlns:a16="http://schemas.microsoft.com/office/drawing/2014/main" xmlns="" id="{F2BBB368-60FD-FF4C-84D6-D8966F2F6B1B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8E94FFF0-9704-8448-8970-541C82B8F313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266CA3FA-5007-B74B-B7C8-4486EF7B1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Sliding Window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xmlns="" id="{0928FDD3-8B31-3A43-BFEE-EA6800FAA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Allow a larger amount of data “in flight”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Allow sender to get ahead of the receiver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… though not too far ahead</a:t>
            </a:r>
          </a:p>
        </p:txBody>
      </p:sp>
      <p:sp>
        <p:nvSpPr>
          <p:cNvPr id="63492" name="Oval 4">
            <a:extLst>
              <a:ext uri="{FF2B5EF4-FFF2-40B4-BE49-F238E27FC236}">
                <a16:creationId xmlns:a16="http://schemas.microsoft.com/office/drawing/2014/main" xmlns="" id="{F3CF5CFC-C810-DB4B-90A5-9B616FAE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103563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xmlns="" id="{0AD77209-8FE2-CA43-8BC3-4C3284CEC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488" y="3300960"/>
            <a:ext cx="26212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Helvetica" pitchFamily="2" charset="0"/>
              </a:rPr>
              <a:t>Sending application</a:t>
            </a:r>
          </a:p>
        </p:txBody>
      </p:sp>
      <p:sp>
        <p:nvSpPr>
          <p:cNvPr id="63494" name="Oval 6">
            <a:extLst>
              <a:ext uri="{FF2B5EF4-FFF2-40B4-BE49-F238E27FC236}">
                <a16:creationId xmlns:a16="http://schemas.microsoft.com/office/drawing/2014/main" xmlns="" id="{EE7D36F9-D300-F149-86C6-409325340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3103563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xmlns="" id="{3FC5C6CD-03F1-F249-B622-50A22187B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212" y="3297725"/>
            <a:ext cx="28200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Helvetica" pitchFamily="2" charset="0"/>
              </a:rPr>
              <a:t>Receiving application</a:t>
            </a:r>
          </a:p>
        </p:txBody>
      </p:sp>
      <p:sp>
        <p:nvSpPr>
          <p:cNvPr id="63496" name="Line 8">
            <a:extLst>
              <a:ext uri="{FF2B5EF4-FFF2-40B4-BE49-F238E27FC236}">
                <a16:creationId xmlns:a16="http://schemas.microsoft.com/office/drawing/2014/main" xmlns="" id="{F8CB0BEF-E924-144F-8467-7BB8D88FC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" y="4076700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Line 9">
            <a:extLst>
              <a:ext uri="{FF2B5EF4-FFF2-40B4-BE49-F238E27FC236}">
                <a16:creationId xmlns:a16="http://schemas.microsoft.com/office/drawing/2014/main" xmlns="" id="{9377CEA3-FBD6-4148-B05C-6755519D4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6488" y="4102100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Rectangle 10">
            <a:extLst>
              <a:ext uri="{FF2B5EF4-FFF2-40B4-BE49-F238E27FC236}">
                <a16:creationId xmlns:a16="http://schemas.microsoft.com/office/drawing/2014/main" xmlns="" id="{B10D6BAA-A29B-D942-877C-59093252F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8" y="4849985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499" name="Rectangle 12">
            <a:extLst>
              <a:ext uri="{FF2B5EF4-FFF2-40B4-BE49-F238E27FC236}">
                <a16:creationId xmlns:a16="http://schemas.microsoft.com/office/drawing/2014/main" xmlns="" id="{6DFD2484-81A6-984A-B29F-5C2D71B92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75" y="4849985"/>
            <a:ext cx="95885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00" name="Rectangle 13">
            <a:extLst>
              <a:ext uri="{FF2B5EF4-FFF2-40B4-BE49-F238E27FC236}">
                <a16:creationId xmlns:a16="http://schemas.microsoft.com/office/drawing/2014/main" xmlns="" id="{B244BBF1-EA1B-CB48-81BF-D13764B8E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4849985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01" name="Rectangle 15">
            <a:extLst>
              <a:ext uri="{FF2B5EF4-FFF2-40B4-BE49-F238E27FC236}">
                <a16:creationId xmlns:a16="http://schemas.microsoft.com/office/drawing/2014/main" xmlns="" id="{4D275269-7811-5042-9CD7-2B5E57A9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63" y="4849985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8001" name="Freeform 17">
            <a:extLst>
              <a:ext uri="{FF2B5EF4-FFF2-40B4-BE49-F238E27FC236}">
                <a16:creationId xmlns:a16="http://schemas.microsoft.com/office/drawing/2014/main" xmlns="" id="{05D7953E-7B55-CA4C-8BAA-4B9EBBADD1D0}"/>
              </a:ext>
            </a:extLst>
          </p:cNvPr>
          <p:cNvSpPr>
            <a:spLocks/>
          </p:cNvSpPr>
          <p:nvPr/>
        </p:nvSpPr>
        <p:spPr bwMode="auto">
          <a:xfrm>
            <a:off x="2420938" y="3901771"/>
            <a:ext cx="1268412" cy="909809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8002" name="Line 18">
            <a:extLst>
              <a:ext uri="{FF2B5EF4-FFF2-40B4-BE49-F238E27FC236}">
                <a16:creationId xmlns:a16="http://schemas.microsoft.com/office/drawing/2014/main" xmlns="" id="{B9E55472-30C5-6E4C-B6AB-A43099A419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8475" y="5378623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003" name="Line 19">
            <a:extLst>
              <a:ext uri="{FF2B5EF4-FFF2-40B4-BE49-F238E27FC236}">
                <a16:creationId xmlns:a16="http://schemas.microsoft.com/office/drawing/2014/main" xmlns="" id="{C50157B6-896B-1A4D-9599-D62518C26E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28913" y="5378623"/>
            <a:ext cx="14287" cy="862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005" name="Text Box 21">
            <a:extLst>
              <a:ext uri="{FF2B5EF4-FFF2-40B4-BE49-F238E27FC236}">
                <a16:creationId xmlns:a16="http://schemas.microsoft.com/office/drawing/2014/main" xmlns="" id="{A87E5BC9-44A8-D54C-A5E4-863EF474A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5996160"/>
            <a:ext cx="2217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2" charset="0"/>
              </a:rPr>
              <a:t>Last byte ACKed</a:t>
            </a:r>
          </a:p>
        </p:txBody>
      </p:sp>
      <p:sp>
        <p:nvSpPr>
          <p:cNvPr id="938006" name="Text Box 22">
            <a:extLst>
              <a:ext uri="{FF2B5EF4-FFF2-40B4-BE49-F238E27FC236}">
                <a16:creationId xmlns:a16="http://schemas.microsoft.com/office/drawing/2014/main" xmlns="" id="{40836259-FE9D-0A4C-848B-0E57B23ED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358110"/>
            <a:ext cx="1890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2" charset="0"/>
              </a:rPr>
              <a:t>Last byte sent</a:t>
            </a:r>
          </a:p>
        </p:txBody>
      </p:sp>
      <p:sp>
        <p:nvSpPr>
          <p:cNvPr id="63507" name="Text Box 23">
            <a:extLst>
              <a:ext uri="{FF2B5EF4-FFF2-40B4-BE49-F238E27FC236}">
                <a16:creationId xmlns:a16="http://schemas.microsoft.com/office/drawing/2014/main" xmlns="" id="{18F03A46-EDBC-5F44-980E-BC49C26E5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899" y="4092564"/>
            <a:ext cx="19334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Helvetica" pitchFamily="2" charset="0"/>
              </a:rPr>
              <a:t>TCP buffer in OS</a:t>
            </a:r>
          </a:p>
        </p:txBody>
      </p:sp>
      <p:sp>
        <p:nvSpPr>
          <p:cNvPr id="63508" name="Rectangle 25">
            <a:extLst>
              <a:ext uri="{FF2B5EF4-FFF2-40B4-BE49-F238E27FC236}">
                <a16:creationId xmlns:a16="http://schemas.microsoft.com/office/drawing/2014/main" xmlns="" id="{C8DAD092-96C5-D64D-B266-493C50BD0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4849985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09" name="Rectangle 26">
            <a:extLst>
              <a:ext uri="{FF2B5EF4-FFF2-40B4-BE49-F238E27FC236}">
                <a16:creationId xmlns:a16="http://schemas.microsoft.com/office/drawing/2014/main" xmlns="" id="{408251DF-1606-1242-9767-3C481F38A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4849985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10" name="Rectangle 27">
            <a:extLst>
              <a:ext uri="{FF2B5EF4-FFF2-40B4-BE49-F238E27FC236}">
                <a16:creationId xmlns:a16="http://schemas.microsoft.com/office/drawing/2014/main" xmlns="" id="{9968B303-56A8-B24B-AA5F-3B33A1FE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4849985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11" name="Rectangle 28">
            <a:extLst>
              <a:ext uri="{FF2B5EF4-FFF2-40B4-BE49-F238E27FC236}">
                <a16:creationId xmlns:a16="http://schemas.microsoft.com/office/drawing/2014/main" xmlns="" id="{A3042985-1325-A740-B4A4-9D41F998C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813" y="4849985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8014" name="Freeform 30">
            <a:extLst>
              <a:ext uri="{FF2B5EF4-FFF2-40B4-BE49-F238E27FC236}">
                <a16:creationId xmlns:a16="http://schemas.microsoft.com/office/drawing/2014/main" xmlns="" id="{019A5F65-2E26-B94D-BBF1-D82AB42411CC}"/>
              </a:ext>
            </a:extLst>
          </p:cNvPr>
          <p:cNvSpPr>
            <a:spLocks/>
          </p:cNvSpPr>
          <p:nvPr/>
        </p:nvSpPr>
        <p:spPr bwMode="auto">
          <a:xfrm>
            <a:off x="5685745" y="3928930"/>
            <a:ext cx="1382712" cy="88265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8015" name="Line 31">
            <a:extLst>
              <a:ext uri="{FF2B5EF4-FFF2-40B4-BE49-F238E27FC236}">
                <a16:creationId xmlns:a16="http://schemas.microsoft.com/office/drawing/2014/main" xmlns="" id="{FB717A25-5729-B24E-987A-C3511FF033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3250" y="5378623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016" name="Text Box 32">
            <a:extLst>
              <a:ext uri="{FF2B5EF4-FFF2-40B4-BE49-F238E27FC236}">
                <a16:creationId xmlns:a16="http://schemas.microsoft.com/office/drawing/2014/main" xmlns="" id="{E8D415CB-9821-D440-849C-401D7C201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88" y="5840585"/>
            <a:ext cx="2498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2" charset="0"/>
              </a:rPr>
              <a:t>Next byte expected</a:t>
            </a:r>
          </a:p>
        </p:txBody>
      </p:sp>
      <p:sp>
        <p:nvSpPr>
          <p:cNvPr id="938017" name="Text Box 33">
            <a:extLst>
              <a:ext uri="{FF2B5EF4-FFF2-40B4-BE49-F238E27FC236}">
                <a16:creationId xmlns:a16="http://schemas.microsoft.com/office/drawing/2014/main" xmlns="" id="{2F7CAC2F-12BD-734D-88C8-696A69529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170" y="4422516"/>
            <a:ext cx="22188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Helvetica" pitchFamily="2" charset="0"/>
              </a:rPr>
              <a:t>Last byte written</a:t>
            </a:r>
          </a:p>
        </p:txBody>
      </p:sp>
      <p:sp>
        <p:nvSpPr>
          <p:cNvPr id="938018" name="Text Box 34">
            <a:extLst>
              <a:ext uri="{FF2B5EF4-FFF2-40B4-BE49-F238E27FC236}">
                <a16:creationId xmlns:a16="http://schemas.microsoft.com/office/drawing/2014/main" xmlns="" id="{6737594B-B4EB-B949-B9DA-05F212F5A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725" y="4445719"/>
            <a:ext cx="19223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Helvetica" pitchFamily="2" charset="0"/>
              </a:rPr>
              <a:t>Last byte read</a:t>
            </a:r>
          </a:p>
        </p:txBody>
      </p:sp>
      <p:sp>
        <p:nvSpPr>
          <p:cNvPr id="63518" name="Rectangle 36">
            <a:extLst>
              <a:ext uri="{FF2B5EF4-FFF2-40B4-BE49-F238E27FC236}">
                <a16:creationId xmlns:a16="http://schemas.microsoft.com/office/drawing/2014/main" xmlns="" id="{5E05EEA8-4DF2-C949-B9D6-E2D4B3260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4849985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8021" name="Line 37">
            <a:extLst>
              <a:ext uri="{FF2B5EF4-FFF2-40B4-BE49-F238E27FC236}">
                <a16:creationId xmlns:a16="http://schemas.microsoft.com/office/drawing/2014/main" xmlns="" id="{54DABFCF-31A0-D046-AD49-77FB8C75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5378623"/>
            <a:ext cx="4763" cy="93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022" name="Text Box 38">
            <a:extLst>
              <a:ext uri="{FF2B5EF4-FFF2-40B4-BE49-F238E27FC236}">
                <a16:creationId xmlns:a16="http://schemas.microsoft.com/office/drawing/2014/main" xmlns="" id="{3BE8FA21-001A-DA43-BD79-C3ACC49D2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6281910"/>
            <a:ext cx="2398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2" charset="0"/>
              </a:rPr>
              <a:t>Last byte received</a:t>
            </a:r>
          </a:p>
        </p:txBody>
      </p:sp>
      <p:sp>
        <p:nvSpPr>
          <p:cNvPr id="63521" name="Slide Number Placeholder 3">
            <a:extLst>
              <a:ext uri="{FF2B5EF4-FFF2-40B4-BE49-F238E27FC236}">
                <a16:creationId xmlns:a16="http://schemas.microsoft.com/office/drawing/2014/main" xmlns="" id="{B88B9BCC-AFC9-0B46-ACAE-4108C74881D3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FF97D806-598E-D844-9E37-7CB3CD6557AD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xmlns="" id="{878097B4-E0EB-F743-A418-58A2411AC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251" y="4119705"/>
            <a:ext cx="19334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Helvetica" pitchFamily="2" charset="0"/>
              </a:rPr>
              <a:t>TCP buffer in 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8001" grpId="0" animBg="1"/>
      <p:bldP spid="938005" grpId="0"/>
      <p:bldP spid="938006" grpId="0"/>
      <p:bldP spid="938014" grpId="0" animBg="1"/>
      <p:bldP spid="938016" grpId="0"/>
      <p:bldP spid="938017" grpId="0"/>
      <p:bldP spid="938018" grpId="0"/>
      <p:bldP spid="9380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xmlns="" id="{80713C28-744B-FD4F-9097-C437C1D7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Transport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0A5A9E-EC65-3840-9D86-B03778B8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25602"/>
            <a:ext cx="8534400" cy="4906963"/>
          </a:xfrm>
        </p:spPr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Logical communication between processes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Sender divides a message into segments</a:t>
            </a:r>
          </a:p>
          <a:p>
            <a:pPr lvl="1">
              <a:spcAft>
                <a:spcPts val="1800"/>
              </a:spcAft>
            </a:pPr>
            <a:r>
              <a:rPr lang="en-US" altLang="en-US" sz="3200" dirty="0">
                <a:ea typeface="ＭＳ Ｐゴシック" panose="020B0600070205080204" pitchFamily="34" charset="-128"/>
              </a:rPr>
              <a:t>Receiver reassembles segments into message </a:t>
            </a:r>
          </a:p>
          <a:p>
            <a:r>
              <a:rPr lang="en-US" altLang="en-US" sz="3600" dirty="0">
                <a:ea typeface="ＭＳ Ｐゴシック" panose="020B0600070205080204" pitchFamily="34" charset="-128"/>
              </a:rPr>
              <a:t>Transport services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(De)multiplexing packets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Detecting corrupted data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Optionally: reliable delivery, flow control, …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xmlns="" id="{11B1A7E5-8F60-1441-8080-966DAA6E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B0F0E6E-7739-F241-9942-3884CD84BAF0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266CA3FA-5007-B74B-B7C8-4486EF7B1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Sliding Window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xmlns="" id="{0928FDD3-8B31-3A43-BFEE-EA6800FAA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2485275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Receive window size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Amount that can be sent without acknowledgment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ea typeface="ＭＳ Ｐゴシック" panose="020B0600070205080204" pitchFamily="34" charset="-128"/>
              </a:rPr>
              <a:t>Receiver must be able to store this amount of data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Receiver tells the sender the window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Tells the sender the amount of free space left</a:t>
            </a:r>
          </a:p>
        </p:txBody>
      </p:sp>
      <p:sp>
        <p:nvSpPr>
          <p:cNvPr id="63498" name="Rectangle 10">
            <a:extLst>
              <a:ext uri="{FF2B5EF4-FFF2-40B4-BE49-F238E27FC236}">
                <a16:creationId xmlns:a16="http://schemas.microsoft.com/office/drawing/2014/main" xmlns="" id="{B10D6BAA-A29B-D942-877C-59093252F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8" y="4849985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499" name="Rectangle 12">
            <a:extLst>
              <a:ext uri="{FF2B5EF4-FFF2-40B4-BE49-F238E27FC236}">
                <a16:creationId xmlns:a16="http://schemas.microsoft.com/office/drawing/2014/main" xmlns="" id="{6DFD2484-81A6-984A-B29F-5C2D71B92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75" y="4849985"/>
            <a:ext cx="95885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00" name="Rectangle 13">
            <a:extLst>
              <a:ext uri="{FF2B5EF4-FFF2-40B4-BE49-F238E27FC236}">
                <a16:creationId xmlns:a16="http://schemas.microsoft.com/office/drawing/2014/main" xmlns="" id="{B244BBF1-EA1B-CB48-81BF-D13764B8E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4849985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01" name="Rectangle 15">
            <a:extLst>
              <a:ext uri="{FF2B5EF4-FFF2-40B4-BE49-F238E27FC236}">
                <a16:creationId xmlns:a16="http://schemas.microsoft.com/office/drawing/2014/main" xmlns="" id="{4D275269-7811-5042-9CD7-2B5E57A9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63" y="4849985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8002" name="Line 18">
            <a:extLst>
              <a:ext uri="{FF2B5EF4-FFF2-40B4-BE49-F238E27FC236}">
                <a16:creationId xmlns:a16="http://schemas.microsoft.com/office/drawing/2014/main" xmlns="" id="{B9E55472-30C5-6E4C-B6AB-A43099A419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8475" y="5378623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003" name="Line 19">
            <a:extLst>
              <a:ext uri="{FF2B5EF4-FFF2-40B4-BE49-F238E27FC236}">
                <a16:creationId xmlns:a16="http://schemas.microsoft.com/office/drawing/2014/main" xmlns="" id="{C50157B6-896B-1A4D-9599-D62518C26E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28913" y="5378623"/>
            <a:ext cx="14287" cy="862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005" name="Text Box 21">
            <a:extLst>
              <a:ext uri="{FF2B5EF4-FFF2-40B4-BE49-F238E27FC236}">
                <a16:creationId xmlns:a16="http://schemas.microsoft.com/office/drawing/2014/main" xmlns="" id="{A87E5BC9-44A8-D54C-A5E4-863EF474A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5996160"/>
            <a:ext cx="2217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2" charset="0"/>
              </a:rPr>
              <a:t>Last byte ACKed</a:t>
            </a:r>
          </a:p>
        </p:txBody>
      </p:sp>
      <p:sp>
        <p:nvSpPr>
          <p:cNvPr id="938006" name="Text Box 22">
            <a:extLst>
              <a:ext uri="{FF2B5EF4-FFF2-40B4-BE49-F238E27FC236}">
                <a16:creationId xmlns:a16="http://schemas.microsoft.com/office/drawing/2014/main" xmlns="" id="{40836259-FE9D-0A4C-848B-0E57B23ED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358110"/>
            <a:ext cx="1890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2" charset="0"/>
              </a:rPr>
              <a:t>Last byte sent</a:t>
            </a:r>
          </a:p>
        </p:txBody>
      </p:sp>
      <p:sp>
        <p:nvSpPr>
          <p:cNvPr id="63508" name="Rectangle 25">
            <a:extLst>
              <a:ext uri="{FF2B5EF4-FFF2-40B4-BE49-F238E27FC236}">
                <a16:creationId xmlns:a16="http://schemas.microsoft.com/office/drawing/2014/main" xmlns="" id="{C8DAD092-96C5-D64D-B266-493C50BD0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4849985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09" name="Rectangle 26">
            <a:extLst>
              <a:ext uri="{FF2B5EF4-FFF2-40B4-BE49-F238E27FC236}">
                <a16:creationId xmlns:a16="http://schemas.microsoft.com/office/drawing/2014/main" xmlns="" id="{408251DF-1606-1242-9767-3C481F38A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4849985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10" name="Rectangle 27">
            <a:extLst>
              <a:ext uri="{FF2B5EF4-FFF2-40B4-BE49-F238E27FC236}">
                <a16:creationId xmlns:a16="http://schemas.microsoft.com/office/drawing/2014/main" xmlns="" id="{9968B303-56A8-B24B-AA5F-3B33A1FE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4849985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511" name="Rectangle 28">
            <a:extLst>
              <a:ext uri="{FF2B5EF4-FFF2-40B4-BE49-F238E27FC236}">
                <a16:creationId xmlns:a16="http://schemas.microsoft.com/office/drawing/2014/main" xmlns="" id="{A3042985-1325-A740-B4A4-9D41F998C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813" y="4849985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8015" name="Line 31">
            <a:extLst>
              <a:ext uri="{FF2B5EF4-FFF2-40B4-BE49-F238E27FC236}">
                <a16:creationId xmlns:a16="http://schemas.microsoft.com/office/drawing/2014/main" xmlns="" id="{FB717A25-5729-B24E-987A-C3511FF033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3250" y="5378623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016" name="Text Box 32">
            <a:extLst>
              <a:ext uri="{FF2B5EF4-FFF2-40B4-BE49-F238E27FC236}">
                <a16:creationId xmlns:a16="http://schemas.microsoft.com/office/drawing/2014/main" xmlns="" id="{E8D415CB-9821-D440-849C-401D7C201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88" y="5840585"/>
            <a:ext cx="2498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2" charset="0"/>
              </a:rPr>
              <a:t>Next byte expected</a:t>
            </a:r>
          </a:p>
        </p:txBody>
      </p:sp>
      <p:sp>
        <p:nvSpPr>
          <p:cNvPr id="63518" name="Rectangle 36">
            <a:extLst>
              <a:ext uri="{FF2B5EF4-FFF2-40B4-BE49-F238E27FC236}">
                <a16:creationId xmlns:a16="http://schemas.microsoft.com/office/drawing/2014/main" xmlns="" id="{5E05EEA8-4DF2-C949-B9D6-E2D4B3260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4849985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8021" name="Line 37">
            <a:extLst>
              <a:ext uri="{FF2B5EF4-FFF2-40B4-BE49-F238E27FC236}">
                <a16:creationId xmlns:a16="http://schemas.microsoft.com/office/drawing/2014/main" xmlns="" id="{54DABFCF-31A0-D046-AD49-77FB8C75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5378623"/>
            <a:ext cx="4763" cy="93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8022" name="Text Box 38">
            <a:extLst>
              <a:ext uri="{FF2B5EF4-FFF2-40B4-BE49-F238E27FC236}">
                <a16:creationId xmlns:a16="http://schemas.microsoft.com/office/drawing/2014/main" xmlns="" id="{3BE8FA21-001A-DA43-BD79-C3ACC49D2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6281910"/>
            <a:ext cx="2398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Helvetica" pitchFamily="2" charset="0"/>
              </a:rPr>
              <a:t>Last byte received</a:t>
            </a:r>
          </a:p>
        </p:txBody>
      </p:sp>
      <p:sp>
        <p:nvSpPr>
          <p:cNvPr id="63521" name="Slide Number Placeholder 3">
            <a:extLst>
              <a:ext uri="{FF2B5EF4-FFF2-40B4-BE49-F238E27FC236}">
                <a16:creationId xmlns:a16="http://schemas.microsoft.com/office/drawing/2014/main" xmlns="" id="{B88B9BCC-AFC9-0B46-ACAE-4108C74881D3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FF97D806-598E-D844-9E37-7CB3CD6557AD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xmlns="" id="{878097B4-E0EB-F743-A418-58A2411AC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251" y="4119705"/>
            <a:ext cx="19334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Helvetica" pitchFamily="2" charset="0"/>
              </a:rPr>
              <a:t>TCP buffer in OS</a:t>
            </a:r>
          </a:p>
        </p:txBody>
      </p:sp>
      <p:sp>
        <p:nvSpPr>
          <p:cNvPr id="34" name="Text Box 48">
            <a:extLst>
              <a:ext uri="{FF2B5EF4-FFF2-40B4-BE49-F238E27FC236}">
                <a16:creationId xmlns:a16="http://schemas.microsoft.com/office/drawing/2014/main" xmlns="" id="{7AB37FAF-A38E-3F4A-8644-CF5C2B07A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088" y="4128212"/>
            <a:ext cx="19161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600" b="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 Size</a:t>
            </a:r>
          </a:p>
        </p:txBody>
      </p:sp>
      <p:sp>
        <p:nvSpPr>
          <p:cNvPr id="36" name="Line 47">
            <a:extLst>
              <a:ext uri="{FF2B5EF4-FFF2-40B4-BE49-F238E27FC236}">
                <a16:creationId xmlns:a16="http://schemas.microsoft.com/office/drawing/2014/main" xmlns="" id="{043CD158-A335-FE4B-BC78-7589A4D6EB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620337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22">
            <a:extLst>
              <a:ext uri="{FF2B5EF4-FFF2-40B4-BE49-F238E27FC236}">
                <a16:creationId xmlns:a16="http://schemas.microsoft.com/office/drawing/2014/main" xmlns="" id="{DC3B8E13-3A8F-1E41-8BFB-C0F677C1B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538" y="5687137"/>
            <a:ext cx="1689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FF0000"/>
                </a:solidFill>
                <a:latin typeface="Helvetica" pitchFamily="2" charset="0"/>
              </a:rPr>
              <a:t>OK to send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xmlns="" id="{A88B6C11-E5D4-494D-BA64-25BBCFDF5EB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918619" y="5186281"/>
            <a:ext cx="4032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400">
                <a:solidFill>
                  <a:srgbClr val="FF0000"/>
                </a:solidFill>
                <a:latin typeface="Helvetica" pitchFamily="2" charset="0"/>
              </a:rPr>
              <a:t>}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F446A4D-85AE-BF4B-981C-FCDFDE2341A7}"/>
              </a:ext>
            </a:extLst>
          </p:cNvPr>
          <p:cNvSpPr/>
          <p:nvPr/>
        </p:nvSpPr>
        <p:spPr>
          <a:xfrm>
            <a:off x="1765300" y="4772737"/>
            <a:ext cx="15240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0" name="Text Box 23">
            <a:extLst>
              <a:ext uri="{FF2B5EF4-FFF2-40B4-BE49-F238E27FC236}">
                <a16:creationId xmlns:a16="http://schemas.microsoft.com/office/drawing/2014/main" xmlns="" id="{EABE4EC4-3C2B-6144-AD68-BBDB6FB7F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89" y="4092564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Helvetica" pitchFamily="2" charset="0"/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xmlns="" val="122313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38" grpId="0"/>
      <p:bldP spid="3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>
            <a:extLst>
              <a:ext uri="{FF2B5EF4-FFF2-40B4-BE49-F238E27FC236}">
                <a16:creationId xmlns:a16="http://schemas.microsoft.com/office/drawing/2014/main" xmlns="" id="{0873D57C-B2BF-F343-8048-731AA4FBC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Optimizing Retransmissions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4ACA8C2D-C86F-F14B-94A3-5B36CD73D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1" charset="0"/>
              <a:buNone/>
              <a:defRPr/>
            </a:pPr>
            <a:endParaRPr 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xmlns="" id="{5D61B0EF-D306-2241-901E-7CD5A7AF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2704DFB-E74B-9847-8E52-4170460D951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>
            <a:extLst>
              <a:ext uri="{FF2B5EF4-FFF2-40B4-BE49-F238E27FC236}">
                <a16:creationId xmlns:a16="http://schemas.microsoft.com/office/drawing/2014/main" xmlns="" id="{F4383E7D-B015-6B41-A853-224DE90B7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Reasons for Retransmission</a:t>
            </a:r>
          </a:p>
        </p:txBody>
      </p:sp>
      <p:sp>
        <p:nvSpPr>
          <p:cNvPr id="68611" name="Slide Number Placeholder 2">
            <a:extLst>
              <a:ext uri="{FF2B5EF4-FFF2-40B4-BE49-F238E27FC236}">
                <a16:creationId xmlns:a16="http://schemas.microsoft.com/office/drawing/2014/main" xmlns="" id="{0C7FA564-5027-074B-B95F-94AF23B6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2E88827-688E-8F43-BAD3-550AE33EA7F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646B434D-3D49-154B-9377-6A3C95EC21CC}"/>
              </a:ext>
            </a:extLst>
          </p:cNvPr>
          <p:cNvGrpSpPr>
            <a:grpSpLocks/>
          </p:cNvGrpSpPr>
          <p:nvPr/>
        </p:nvGrpSpPr>
        <p:grpSpPr bwMode="auto">
          <a:xfrm rot="688582">
            <a:off x="6960625" y="1846583"/>
            <a:ext cx="1447800" cy="396875"/>
            <a:chOff x="1105" y="1265"/>
            <a:chExt cx="912" cy="250"/>
          </a:xfrm>
        </p:grpSpPr>
        <p:sp>
          <p:nvSpPr>
            <p:cNvPr id="68665" name="Line 5">
              <a:extLst>
                <a:ext uri="{FF2B5EF4-FFF2-40B4-BE49-F238E27FC236}">
                  <a16:creationId xmlns:a16="http://schemas.microsoft.com/office/drawing/2014/main" xmlns="" id="{98D7FBF9-C7D7-6749-A3DA-516F1FCA9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6" name="Text Box 6">
              <a:extLst>
                <a:ext uri="{FF2B5EF4-FFF2-40B4-BE49-F238E27FC236}">
                  <a16:creationId xmlns:a16="http://schemas.microsoft.com/office/drawing/2014/main" xmlns="" id="{00CF96B9-78EF-9344-8802-1549A5F60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panose="020B0604020202020204" pitchFamily="34" charset="0"/>
                </a:rPr>
                <a:t>Packet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xmlns="" id="{A2619D05-CF89-524F-BEB6-563F000E8292}"/>
              </a:ext>
            </a:extLst>
          </p:cNvPr>
          <p:cNvGrpSpPr>
            <a:grpSpLocks/>
          </p:cNvGrpSpPr>
          <p:nvPr/>
        </p:nvGrpSpPr>
        <p:grpSpPr bwMode="auto">
          <a:xfrm rot="20926268">
            <a:off x="6649475" y="2583183"/>
            <a:ext cx="1752600" cy="501650"/>
            <a:chOff x="4062" y="1664"/>
            <a:chExt cx="951" cy="316"/>
          </a:xfrm>
        </p:grpSpPr>
        <p:sp>
          <p:nvSpPr>
            <p:cNvPr id="68663" name="Line 8">
              <a:extLst>
                <a:ext uri="{FF2B5EF4-FFF2-40B4-BE49-F238E27FC236}">
                  <a16:creationId xmlns:a16="http://schemas.microsoft.com/office/drawing/2014/main" xmlns="" id="{125FF439-52D9-8544-B12F-580652502E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520557">
              <a:off x="4061" y="1979"/>
              <a:ext cx="951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4" name="Text Box 9">
              <a:extLst>
                <a:ext uri="{FF2B5EF4-FFF2-40B4-BE49-F238E27FC236}">
                  <a16:creationId xmlns:a16="http://schemas.microsoft.com/office/drawing/2014/main" xmlns="" id="{E90F90E2-742A-4548-8841-CCD73B373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520557">
              <a:off x="4450" y="1664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b="0">
                  <a:solidFill>
                    <a:srgbClr val="000000"/>
                  </a:solidFill>
                  <a:latin typeface="Arial" panose="020B0604020202020204" pitchFamily="34" charset="0"/>
                </a:rPr>
                <a:t>ACK</a:t>
              </a:r>
            </a:p>
          </p:txBody>
        </p:sp>
      </p:grpSp>
      <p:cxnSp>
        <p:nvCxnSpPr>
          <p:cNvPr id="942090" name="AutoShape 10">
            <a:extLst>
              <a:ext uri="{FF2B5EF4-FFF2-40B4-BE49-F238E27FC236}">
                <a16:creationId xmlns:a16="http://schemas.microsoft.com/office/drawing/2014/main" xmlns="" id="{3964A194-C3BD-2D4E-8B4F-6C71F92ED65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5939068" y="2553814"/>
            <a:ext cx="1890713" cy="3175"/>
          </a:xfrm>
          <a:prstGeom prst="bentConnector5">
            <a:avLst>
              <a:gd name="adj1" fmla="val 22833"/>
              <a:gd name="adj2" fmla="val -6800005"/>
              <a:gd name="adj3" fmla="val 85472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42091" name="Text Box 11">
            <a:extLst>
              <a:ext uri="{FF2B5EF4-FFF2-40B4-BE49-F238E27FC236}">
                <a16:creationId xmlns:a16="http://schemas.microsoft.com/office/drawing/2014/main" xmlns="" id="{9D264193-2479-B04E-A6E4-BA9DA7A5EF6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893031" y="2453801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Timeout</a:t>
            </a:r>
          </a:p>
        </p:txBody>
      </p:sp>
      <p:sp>
        <p:nvSpPr>
          <p:cNvPr id="942092" name="Line 12">
            <a:extLst>
              <a:ext uri="{FF2B5EF4-FFF2-40B4-BE49-F238E27FC236}">
                <a16:creationId xmlns:a16="http://schemas.microsoft.com/office/drawing/2014/main" xmlns="" id="{BDF7FF45-2736-1E43-8DD6-367F2F930B0B}"/>
              </a:ext>
            </a:extLst>
          </p:cNvPr>
          <p:cNvSpPr>
            <a:spLocks noChangeShapeType="1"/>
          </p:cNvSpPr>
          <p:nvPr/>
        </p:nvSpPr>
        <p:spPr bwMode="auto">
          <a:xfrm rot="688582">
            <a:off x="6852675" y="3438845"/>
            <a:ext cx="151765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093" name="Text Box 13">
            <a:extLst>
              <a:ext uri="{FF2B5EF4-FFF2-40B4-BE49-F238E27FC236}">
                <a16:creationId xmlns:a16="http://schemas.microsoft.com/office/drawing/2014/main" xmlns="" id="{D5837176-2CA6-EE48-96BA-74173F448F1B}"/>
              </a:ext>
            </a:extLst>
          </p:cNvPr>
          <p:cNvSpPr txBox="1">
            <a:spLocks noChangeArrowheads="1"/>
          </p:cNvSpPr>
          <p:nvPr/>
        </p:nvSpPr>
        <p:spPr bwMode="auto">
          <a:xfrm rot="688582">
            <a:off x="7357500" y="3100708"/>
            <a:ext cx="960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Packet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xmlns="" id="{528193D1-1E56-ED44-9406-923FF5D0EE4E}"/>
              </a:ext>
            </a:extLst>
          </p:cNvPr>
          <p:cNvGrpSpPr>
            <a:grpSpLocks/>
          </p:cNvGrpSpPr>
          <p:nvPr/>
        </p:nvGrpSpPr>
        <p:grpSpPr bwMode="auto">
          <a:xfrm rot="20382832">
            <a:off x="6806637" y="3756345"/>
            <a:ext cx="1447800" cy="396875"/>
            <a:chOff x="1133" y="1733"/>
            <a:chExt cx="912" cy="250"/>
          </a:xfrm>
        </p:grpSpPr>
        <p:sp>
          <p:nvSpPr>
            <p:cNvPr id="68661" name="Line 15">
              <a:extLst>
                <a:ext uri="{FF2B5EF4-FFF2-40B4-BE49-F238E27FC236}">
                  <a16:creationId xmlns:a16="http://schemas.microsoft.com/office/drawing/2014/main" xmlns="" id="{5C9D8862-2E59-4644-B1F4-66620EFD29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2" name="Text Box 16">
              <a:extLst>
                <a:ext uri="{FF2B5EF4-FFF2-40B4-BE49-F238E27FC236}">
                  <a16:creationId xmlns:a16="http://schemas.microsoft.com/office/drawing/2014/main" xmlns="" id="{7FE6E415-C982-A640-92AA-19E6D7AF6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panose="020B0604020202020204" pitchFamily="34" charset="0"/>
                </a:rPr>
                <a:t>ACK</a:t>
              </a:r>
            </a:p>
          </p:txBody>
        </p:sp>
      </p:grpSp>
      <p:cxnSp>
        <p:nvCxnSpPr>
          <p:cNvPr id="942097" name="AutoShape 17">
            <a:extLst>
              <a:ext uri="{FF2B5EF4-FFF2-40B4-BE49-F238E27FC236}">
                <a16:creationId xmlns:a16="http://schemas.microsoft.com/office/drawing/2014/main" xmlns="" id="{EC02EB87-8743-4641-85B0-8A647B33797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5939069" y="4028601"/>
            <a:ext cx="1890712" cy="3175"/>
          </a:xfrm>
          <a:prstGeom prst="bentConnector5">
            <a:avLst>
              <a:gd name="adj1" fmla="val 10662"/>
              <a:gd name="adj2" fmla="val -6800005"/>
              <a:gd name="adj3" fmla="val 77329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42098" name="Text Box 18">
            <a:extLst>
              <a:ext uri="{FF2B5EF4-FFF2-40B4-BE49-F238E27FC236}">
                <a16:creationId xmlns:a16="http://schemas.microsoft.com/office/drawing/2014/main" xmlns="" id="{3BC28B60-0B97-9146-BF79-78C8F0F4BF5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891444" y="3928589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Timeout</a:t>
            </a:r>
          </a:p>
        </p:txBody>
      </p:sp>
      <p:grpSp>
        <p:nvGrpSpPr>
          <p:cNvPr id="68621" name="Group 19">
            <a:extLst>
              <a:ext uri="{FF2B5EF4-FFF2-40B4-BE49-F238E27FC236}">
                <a16:creationId xmlns:a16="http://schemas.microsoft.com/office/drawing/2014/main" xmlns="" id="{4385A62F-C14E-F349-9B44-F2FBF4215168}"/>
              </a:ext>
            </a:extLst>
          </p:cNvPr>
          <p:cNvGrpSpPr>
            <a:grpSpLocks/>
          </p:cNvGrpSpPr>
          <p:nvPr/>
        </p:nvGrpSpPr>
        <p:grpSpPr bwMode="auto">
          <a:xfrm rot="688582">
            <a:off x="1274763" y="1841820"/>
            <a:ext cx="1081087" cy="396875"/>
            <a:chOff x="1093" y="1281"/>
            <a:chExt cx="924" cy="215"/>
          </a:xfrm>
        </p:grpSpPr>
        <p:sp>
          <p:nvSpPr>
            <p:cNvPr id="68659" name="Line 20">
              <a:extLst>
                <a:ext uri="{FF2B5EF4-FFF2-40B4-BE49-F238E27FC236}">
                  <a16:creationId xmlns:a16="http://schemas.microsoft.com/office/drawing/2014/main" xmlns="" id="{8AB26CF7-79DE-314D-9FD8-C09A0B2FD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5" y="1483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0" name="Text Box 21">
              <a:extLst>
                <a:ext uri="{FF2B5EF4-FFF2-40B4-BE49-F238E27FC236}">
                  <a16:creationId xmlns:a16="http://schemas.microsoft.com/office/drawing/2014/main" xmlns="" id="{A901B3C2-962F-8F42-9796-A56D39D49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281"/>
              <a:ext cx="82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panose="020B0604020202020204" pitchFamily="34" charset="0"/>
                </a:rPr>
                <a:t>Packet</a:t>
              </a:r>
            </a:p>
          </p:txBody>
        </p:sp>
      </p:grpSp>
      <p:cxnSp>
        <p:nvCxnSpPr>
          <p:cNvPr id="942102" name="AutoShape 22">
            <a:extLst>
              <a:ext uri="{FF2B5EF4-FFF2-40B4-BE49-F238E27FC236}">
                <a16:creationId xmlns:a16="http://schemas.microsoft.com/office/drawing/2014/main" xmlns="" id="{7937EEF8-0408-B845-9DBE-6DA63E5704D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272256" y="2553814"/>
            <a:ext cx="1890713" cy="3175"/>
          </a:xfrm>
          <a:prstGeom prst="bentConnector5">
            <a:avLst>
              <a:gd name="adj1" fmla="val 22833"/>
              <a:gd name="adj2" fmla="val -6800005"/>
              <a:gd name="adj3" fmla="val 100671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42103" name="Text Box 23">
            <a:extLst>
              <a:ext uri="{FF2B5EF4-FFF2-40B4-BE49-F238E27FC236}">
                <a16:creationId xmlns:a16="http://schemas.microsoft.com/office/drawing/2014/main" xmlns="" id="{56EEDBF4-0005-FD45-9F60-5937678B33C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27807" y="2452214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Timeout</a:t>
            </a: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xmlns="" id="{17BCE6BF-D0F4-744C-8D5C-57EDA39DB023}"/>
              </a:ext>
            </a:extLst>
          </p:cNvPr>
          <p:cNvGrpSpPr>
            <a:grpSpLocks/>
          </p:cNvGrpSpPr>
          <p:nvPr/>
        </p:nvGrpSpPr>
        <p:grpSpPr bwMode="auto">
          <a:xfrm rot="688582">
            <a:off x="1292225" y="3321370"/>
            <a:ext cx="1447800" cy="396875"/>
            <a:chOff x="1105" y="1265"/>
            <a:chExt cx="912" cy="250"/>
          </a:xfrm>
        </p:grpSpPr>
        <p:sp>
          <p:nvSpPr>
            <p:cNvPr id="68657" name="Line 25">
              <a:extLst>
                <a:ext uri="{FF2B5EF4-FFF2-40B4-BE49-F238E27FC236}">
                  <a16:creationId xmlns:a16="http://schemas.microsoft.com/office/drawing/2014/main" xmlns="" id="{A6F5D59A-00AA-F140-8BFF-3AE965D5E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8" name="Text Box 26">
              <a:extLst>
                <a:ext uri="{FF2B5EF4-FFF2-40B4-BE49-F238E27FC236}">
                  <a16:creationId xmlns:a16="http://schemas.microsoft.com/office/drawing/2014/main" xmlns="" id="{03CB3846-CE88-804E-BD55-64FAAA2AB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panose="020B0604020202020204" pitchFamily="34" charset="0"/>
                </a:rPr>
                <a:t>Packet</a:t>
              </a:r>
            </a:p>
          </p:txBody>
        </p:sp>
      </p:grpSp>
      <p:grpSp>
        <p:nvGrpSpPr>
          <p:cNvPr id="7" name="Group 27">
            <a:extLst>
              <a:ext uri="{FF2B5EF4-FFF2-40B4-BE49-F238E27FC236}">
                <a16:creationId xmlns:a16="http://schemas.microsoft.com/office/drawing/2014/main" xmlns="" id="{50E7D4EC-EF3C-BE4F-B9B0-7E7C989E58F9}"/>
              </a:ext>
            </a:extLst>
          </p:cNvPr>
          <p:cNvGrpSpPr>
            <a:grpSpLocks/>
          </p:cNvGrpSpPr>
          <p:nvPr/>
        </p:nvGrpSpPr>
        <p:grpSpPr bwMode="auto">
          <a:xfrm rot="20382832">
            <a:off x="1139825" y="4084958"/>
            <a:ext cx="1447800" cy="396875"/>
            <a:chOff x="1133" y="1733"/>
            <a:chExt cx="912" cy="250"/>
          </a:xfrm>
        </p:grpSpPr>
        <p:sp>
          <p:nvSpPr>
            <p:cNvPr id="68655" name="Line 28">
              <a:extLst>
                <a:ext uri="{FF2B5EF4-FFF2-40B4-BE49-F238E27FC236}">
                  <a16:creationId xmlns:a16="http://schemas.microsoft.com/office/drawing/2014/main" xmlns="" id="{FF917E23-1553-5C45-9665-026F5DCD77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6" name="Text Box 29">
              <a:extLst>
                <a:ext uri="{FF2B5EF4-FFF2-40B4-BE49-F238E27FC236}">
                  <a16:creationId xmlns:a16="http://schemas.microsoft.com/office/drawing/2014/main" xmlns="" id="{89E491E1-0A8B-A44D-B139-7427D9E44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panose="020B0604020202020204" pitchFamily="34" charset="0"/>
                </a:rPr>
                <a:t>ACK</a:t>
              </a:r>
            </a:p>
          </p:txBody>
        </p:sp>
      </p:grpSp>
      <p:cxnSp>
        <p:nvCxnSpPr>
          <p:cNvPr id="942110" name="AutoShape 30">
            <a:extLst>
              <a:ext uri="{FF2B5EF4-FFF2-40B4-BE49-F238E27FC236}">
                <a16:creationId xmlns:a16="http://schemas.microsoft.com/office/drawing/2014/main" xmlns="" id="{ED304FF0-DC47-9247-9C79-CF565E43922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270670" y="4028601"/>
            <a:ext cx="1890712" cy="3175"/>
          </a:xfrm>
          <a:prstGeom prst="bentConnector5">
            <a:avLst>
              <a:gd name="adj1" fmla="val 22833"/>
              <a:gd name="adj2" fmla="val -6800005"/>
              <a:gd name="adj3" fmla="val 97144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42111" name="Text Box 31">
            <a:extLst>
              <a:ext uri="{FF2B5EF4-FFF2-40B4-BE49-F238E27FC236}">
                <a16:creationId xmlns:a16="http://schemas.microsoft.com/office/drawing/2014/main" xmlns="" id="{D64E4EE6-4D13-CA42-8DCB-51147B2FA18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26219" y="3928589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Timeout</a:t>
            </a:r>
          </a:p>
        </p:txBody>
      </p:sp>
      <p:sp>
        <p:nvSpPr>
          <p:cNvPr id="68628" name="AutoShape 32">
            <a:extLst>
              <a:ext uri="{FF2B5EF4-FFF2-40B4-BE49-F238E27FC236}">
                <a16:creationId xmlns:a16="http://schemas.microsoft.com/office/drawing/2014/main" xmlns="" id="{D3AC63C1-27B1-CF4D-BFBD-D452443FCBF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30425" y="2079945"/>
            <a:ext cx="381000" cy="457200"/>
          </a:xfrm>
          <a:prstGeom prst="lightningBol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8" name="Group 35">
            <a:extLst>
              <a:ext uri="{FF2B5EF4-FFF2-40B4-BE49-F238E27FC236}">
                <a16:creationId xmlns:a16="http://schemas.microsoft.com/office/drawing/2014/main" xmlns="" id="{5A8ADBEC-95C9-AE47-ACF7-DE2515D0FEC4}"/>
              </a:ext>
            </a:extLst>
          </p:cNvPr>
          <p:cNvGrpSpPr>
            <a:grpSpLocks/>
          </p:cNvGrpSpPr>
          <p:nvPr/>
        </p:nvGrpSpPr>
        <p:grpSpPr bwMode="auto">
          <a:xfrm rot="688582">
            <a:off x="4157061" y="1846583"/>
            <a:ext cx="1447800" cy="396875"/>
            <a:chOff x="1105" y="1265"/>
            <a:chExt cx="912" cy="250"/>
          </a:xfrm>
        </p:grpSpPr>
        <p:sp>
          <p:nvSpPr>
            <p:cNvPr id="68653" name="Line 36">
              <a:extLst>
                <a:ext uri="{FF2B5EF4-FFF2-40B4-BE49-F238E27FC236}">
                  <a16:creationId xmlns:a16="http://schemas.microsoft.com/office/drawing/2014/main" xmlns="" id="{6FA6D270-F704-D54C-9B95-E37DF9CFD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4" name="Text Box 37">
              <a:extLst>
                <a:ext uri="{FF2B5EF4-FFF2-40B4-BE49-F238E27FC236}">
                  <a16:creationId xmlns:a16="http://schemas.microsoft.com/office/drawing/2014/main" xmlns="" id="{49477732-167A-CD46-98CB-85E476B85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panose="020B0604020202020204" pitchFamily="34" charset="0"/>
                </a:rPr>
                <a:t>Packet</a:t>
              </a:r>
            </a:p>
          </p:txBody>
        </p:sp>
      </p:grpSp>
      <p:grpSp>
        <p:nvGrpSpPr>
          <p:cNvPr id="9" name="Group 38">
            <a:extLst>
              <a:ext uri="{FF2B5EF4-FFF2-40B4-BE49-F238E27FC236}">
                <a16:creationId xmlns:a16="http://schemas.microsoft.com/office/drawing/2014/main" xmlns="" id="{20C85FBA-2354-B940-BD9A-909B9786E12F}"/>
              </a:ext>
            </a:extLst>
          </p:cNvPr>
          <p:cNvGrpSpPr>
            <a:grpSpLocks/>
          </p:cNvGrpSpPr>
          <p:nvPr/>
        </p:nvGrpSpPr>
        <p:grpSpPr bwMode="auto">
          <a:xfrm rot="20382832">
            <a:off x="4453923" y="2527620"/>
            <a:ext cx="982663" cy="396875"/>
            <a:chOff x="1133" y="1733"/>
            <a:chExt cx="912" cy="250"/>
          </a:xfrm>
        </p:grpSpPr>
        <p:sp>
          <p:nvSpPr>
            <p:cNvPr id="68651" name="Line 39">
              <a:extLst>
                <a:ext uri="{FF2B5EF4-FFF2-40B4-BE49-F238E27FC236}">
                  <a16:creationId xmlns:a16="http://schemas.microsoft.com/office/drawing/2014/main" xmlns="" id="{01B4786A-5EEC-1445-95E7-DFEE040FDD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2" name="Text Box 40">
              <a:extLst>
                <a:ext uri="{FF2B5EF4-FFF2-40B4-BE49-F238E27FC236}">
                  <a16:creationId xmlns:a16="http://schemas.microsoft.com/office/drawing/2014/main" xmlns="" id="{D2D0724E-DC17-9846-82CA-A1E5DDC13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688582">
              <a:off x="1218" y="1733"/>
              <a:ext cx="6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panose="020B0604020202020204" pitchFamily="34" charset="0"/>
                </a:rPr>
                <a:t>ACK</a:t>
              </a:r>
            </a:p>
          </p:txBody>
        </p:sp>
      </p:grpSp>
      <p:cxnSp>
        <p:nvCxnSpPr>
          <p:cNvPr id="942121" name="AutoShape 41">
            <a:extLst>
              <a:ext uri="{FF2B5EF4-FFF2-40B4-BE49-F238E27FC236}">
                <a16:creationId xmlns:a16="http://schemas.microsoft.com/office/drawing/2014/main" xmlns="" id="{9508AAD2-42C0-9D4F-9974-50D05BE5F92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3135504" y="2553814"/>
            <a:ext cx="1890713" cy="3175"/>
          </a:xfrm>
          <a:prstGeom prst="bentConnector5">
            <a:avLst>
              <a:gd name="adj1" fmla="val 22833"/>
              <a:gd name="adj2" fmla="val -6800005"/>
              <a:gd name="adj3" fmla="val 100671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42122" name="Text Box 42">
            <a:extLst>
              <a:ext uri="{FF2B5EF4-FFF2-40B4-BE49-F238E27FC236}">
                <a16:creationId xmlns:a16="http://schemas.microsoft.com/office/drawing/2014/main" xmlns="" id="{4416CB3D-4725-0D41-870B-0D8E05A1251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089467" y="2453801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Timeout</a:t>
            </a:r>
          </a:p>
        </p:txBody>
      </p:sp>
      <p:grpSp>
        <p:nvGrpSpPr>
          <p:cNvPr id="10" name="Group 43">
            <a:extLst>
              <a:ext uri="{FF2B5EF4-FFF2-40B4-BE49-F238E27FC236}">
                <a16:creationId xmlns:a16="http://schemas.microsoft.com/office/drawing/2014/main" xmlns="" id="{9D4FC173-B2F8-DD44-B400-5C7FEBE80B45}"/>
              </a:ext>
            </a:extLst>
          </p:cNvPr>
          <p:cNvGrpSpPr>
            <a:grpSpLocks/>
          </p:cNvGrpSpPr>
          <p:nvPr/>
        </p:nvGrpSpPr>
        <p:grpSpPr bwMode="auto">
          <a:xfrm rot="688582">
            <a:off x="4155473" y="3321370"/>
            <a:ext cx="1447800" cy="396875"/>
            <a:chOff x="1105" y="1265"/>
            <a:chExt cx="912" cy="250"/>
          </a:xfrm>
        </p:grpSpPr>
        <p:sp>
          <p:nvSpPr>
            <p:cNvPr id="68649" name="Line 44">
              <a:extLst>
                <a:ext uri="{FF2B5EF4-FFF2-40B4-BE49-F238E27FC236}">
                  <a16:creationId xmlns:a16="http://schemas.microsoft.com/office/drawing/2014/main" xmlns="" id="{18905313-56E9-2C41-A77D-9D8C8E2C5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0" name="Text Box 45">
              <a:extLst>
                <a:ext uri="{FF2B5EF4-FFF2-40B4-BE49-F238E27FC236}">
                  <a16:creationId xmlns:a16="http://schemas.microsoft.com/office/drawing/2014/main" xmlns="" id="{1FB0E9E2-4A27-F343-8DCE-4591D7A51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panose="020B0604020202020204" pitchFamily="34" charset="0"/>
                </a:rPr>
                <a:t>Packet</a:t>
              </a:r>
            </a:p>
          </p:txBody>
        </p:sp>
      </p:grpSp>
      <p:grpSp>
        <p:nvGrpSpPr>
          <p:cNvPr id="11" name="Group 46">
            <a:extLst>
              <a:ext uri="{FF2B5EF4-FFF2-40B4-BE49-F238E27FC236}">
                <a16:creationId xmlns:a16="http://schemas.microsoft.com/office/drawing/2014/main" xmlns="" id="{8E14A1AB-DA29-5B45-9E5B-5B35A85E8333}"/>
              </a:ext>
            </a:extLst>
          </p:cNvPr>
          <p:cNvGrpSpPr>
            <a:grpSpLocks/>
          </p:cNvGrpSpPr>
          <p:nvPr/>
        </p:nvGrpSpPr>
        <p:grpSpPr bwMode="auto">
          <a:xfrm rot="20382832">
            <a:off x="4003073" y="4084958"/>
            <a:ext cx="1447800" cy="396875"/>
            <a:chOff x="1133" y="1733"/>
            <a:chExt cx="912" cy="250"/>
          </a:xfrm>
        </p:grpSpPr>
        <p:sp>
          <p:nvSpPr>
            <p:cNvPr id="68647" name="Line 47">
              <a:extLst>
                <a:ext uri="{FF2B5EF4-FFF2-40B4-BE49-F238E27FC236}">
                  <a16:creationId xmlns:a16="http://schemas.microsoft.com/office/drawing/2014/main" xmlns="" id="{9EDD2099-499C-CE4D-9464-8D5BD4FDC1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8" name="Text Box 48">
              <a:extLst>
                <a:ext uri="{FF2B5EF4-FFF2-40B4-BE49-F238E27FC236}">
                  <a16:creationId xmlns:a16="http://schemas.microsoft.com/office/drawing/2014/main" xmlns="" id="{80A2BA72-235E-9841-9446-1D6FCE5E7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0">
                  <a:solidFill>
                    <a:srgbClr val="000000"/>
                  </a:solidFill>
                  <a:latin typeface="Arial" panose="020B0604020202020204" pitchFamily="34" charset="0"/>
                </a:rPr>
                <a:t>ACK</a:t>
              </a:r>
            </a:p>
          </p:txBody>
        </p:sp>
      </p:grpSp>
      <p:cxnSp>
        <p:nvCxnSpPr>
          <p:cNvPr id="942129" name="AutoShape 49">
            <a:extLst>
              <a:ext uri="{FF2B5EF4-FFF2-40B4-BE49-F238E27FC236}">
                <a16:creationId xmlns:a16="http://schemas.microsoft.com/office/drawing/2014/main" xmlns="" id="{40440E1F-2831-1245-8DCE-A840BF10DE4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3133918" y="4028601"/>
            <a:ext cx="1890712" cy="3175"/>
          </a:xfrm>
          <a:prstGeom prst="bentConnector5">
            <a:avLst>
              <a:gd name="adj1" fmla="val 22833"/>
              <a:gd name="adj2" fmla="val -6800005"/>
              <a:gd name="adj3" fmla="val 97144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42130" name="Text Box 50">
            <a:extLst>
              <a:ext uri="{FF2B5EF4-FFF2-40B4-BE49-F238E27FC236}">
                <a16:creationId xmlns:a16="http://schemas.microsoft.com/office/drawing/2014/main" xmlns="" id="{E316ABA8-6CE7-A84F-9C9C-BD7BAE170AD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087880" y="3928589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Timeout</a:t>
            </a:r>
          </a:p>
        </p:txBody>
      </p:sp>
      <p:sp>
        <p:nvSpPr>
          <p:cNvPr id="942131" name="Line 51">
            <a:extLst>
              <a:ext uri="{FF2B5EF4-FFF2-40B4-BE49-F238E27FC236}">
                <a16:creationId xmlns:a16="http://schemas.microsoft.com/office/drawing/2014/main" xmlns="" id="{AE1C889A-F9DE-F14F-9611-9977C365F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273" y="1470345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32" name="AutoShape 52">
            <a:extLst>
              <a:ext uri="{FF2B5EF4-FFF2-40B4-BE49-F238E27FC236}">
                <a16:creationId xmlns:a16="http://schemas.microsoft.com/office/drawing/2014/main" xmlns="" id="{B84EF6E7-89E4-0D4A-8122-A3DED4969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673" y="2765745"/>
            <a:ext cx="381000" cy="457200"/>
          </a:xfrm>
          <a:prstGeom prst="lightningBol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2133" name="Text Box 53">
            <a:extLst>
              <a:ext uri="{FF2B5EF4-FFF2-40B4-BE49-F238E27FC236}">
                <a16:creationId xmlns:a16="http://schemas.microsoft.com/office/drawing/2014/main" xmlns="" id="{2B071EA1-B4C6-0947-B1D7-BA8B8CF61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223" y="5311143"/>
            <a:ext cx="16827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ACK lost</a:t>
            </a:r>
          </a:p>
          <a:p>
            <a:r>
              <a:rPr lang="en-US" altLang="en-US" b="0">
                <a:solidFill>
                  <a:srgbClr val="FF3300"/>
                </a:solidFill>
                <a:latin typeface="Arial" panose="020B0604020202020204" pitchFamily="34" charset="0"/>
              </a:rPr>
              <a:t>DUPLICATE </a:t>
            </a:r>
            <a:br>
              <a:rPr lang="en-US" altLang="en-US" b="0">
                <a:solidFill>
                  <a:srgbClr val="FF3300"/>
                </a:solidFill>
                <a:latin typeface="Arial" panose="020B0604020202020204" pitchFamily="34" charset="0"/>
              </a:rPr>
            </a:br>
            <a:r>
              <a:rPr lang="en-US" altLang="en-US" b="0">
                <a:solidFill>
                  <a:srgbClr val="FF3300"/>
                </a:solidFill>
                <a:latin typeface="Arial" panose="020B0604020202020204" pitchFamily="34" charset="0"/>
              </a:rPr>
              <a:t>PACKET</a:t>
            </a:r>
          </a:p>
        </p:txBody>
      </p:sp>
      <p:sp>
        <p:nvSpPr>
          <p:cNvPr id="68640" name="Text Box 54">
            <a:extLst>
              <a:ext uri="{FF2B5EF4-FFF2-40B4-BE49-F238E27FC236}">
                <a16:creationId xmlns:a16="http://schemas.microsoft.com/office/drawing/2014/main" xmlns="" id="{22FB0E2E-2C5E-2E4E-8FD8-F4E91C0FE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5447668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Packet lost</a:t>
            </a:r>
          </a:p>
        </p:txBody>
      </p:sp>
      <p:sp>
        <p:nvSpPr>
          <p:cNvPr id="942135" name="Text Box 55">
            <a:extLst>
              <a:ext uri="{FF2B5EF4-FFF2-40B4-BE49-F238E27FC236}">
                <a16:creationId xmlns:a16="http://schemas.microsoft.com/office/drawing/2014/main" xmlns="" id="{B433D59A-A8E9-2D4D-B0F1-0E43B9F8A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800" y="5341305"/>
            <a:ext cx="17907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</a:rPr>
              <a:t>Early timeout</a:t>
            </a:r>
          </a:p>
          <a:p>
            <a:r>
              <a:rPr lang="en-US" altLang="en-US" b="0">
                <a:solidFill>
                  <a:srgbClr val="FF0000"/>
                </a:solidFill>
                <a:latin typeface="Arial" panose="020B0604020202020204" pitchFamily="34" charset="0"/>
              </a:rPr>
              <a:t>DUPLICATE</a:t>
            </a:r>
            <a:br>
              <a:rPr lang="en-US" altLang="en-US" b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en-US" b="0">
                <a:solidFill>
                  <a:srgbClr val="FF0000"/>
                </a:solidFill>
                <a:latin typeface="Arial" panose="020B0604020202020204" pitchFamily="34" charset="0"/>
              </a:rPr>
              <a:t>PACKETS</a:t>
            </a:r>
          </a:p>
        </p:txBody>
      </p:sp>
      <p:sp>
        <p:nvSpPr>
          <p:cNvPr id="942136" name="Line 56">
            <a:extLst>
              <a:ext uri="{FF2B5EF4-FFF2-40B4-BE49-F238E27FC236}">
                <a16:creationId xmlns:a16="http://schemas.microsoft.com/office/drawing/2014/main" xmlns="" id="{FE11128D-78AD-914A-B3C2-52C798242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6761" y="1470345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3" name="Line 57">
            <a:extLst>
              <a:ext uri="{FF2B5EF4-FFF2-40B4-BE49-F238E27FC236}">
                <a16:creationId xmlns:a16="http://schemas.microsoft.com/office/drawing/2014/main" xmlns="" id="{686CD0E7-DEEF-1E43-8DB5-27C89DF84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438" y="1470345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Line 58">
            <a:extLst>
              <a:ext uri="{FF2B5EF4-FFF2-40B4-BE49-F238E27FC236}">
                <a16:creationId xmlns:a16="http://schemas.microsoft.com/office/drawing/2014/main" xmlns="" id="{7AE76FCB-83D1-7C4F-B990-129B8FEAF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1925" y="1470345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39" name="Line 59">
            <a:extLst>
              <a:ext uri="{FF2B5EF4-FFF2-40B4-BE49-F238E27FC236}">
                <a16:creationId xmlns:a16="http://schemas.microsoft.com/office/drawing/2014/main" xmlns="" id="{4EE70C0C-5E92-3C4A-85AC-2C0F113C2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1250" y="1470345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40" name="Line 60">
            <a:extLst>
              <a:ext uri="{FF2B5EF4-FFF2-40B4-BE49-F238E27FC236}">
                <a16:creationId xmlns:a16="http://schemas.microsoft.com/office/drawing/2014/main" xmlns="" id="{4E03BBB7-4D23-6E41-9DE2-A52534D46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8737" y="1470345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91" grpId="0"/>
      <p:bldP spid="942093" grpId="0"/>
      <p:bldP spid="942098" grpId="0"/>
      <p:bldP spid="942103" grpId="0"/>
      <p:bldP spid="942111" grpId="0"/>
      <p:bldP spid="942122" grpId="0"/>
      <p:bldP spid="942130" grpId="0"/>
      <p:bldP spid="942132" grpId="0" animBg="1"/>
      <p:bldP spid="942133" grpId="0"/>
      <p:bldP spid="9421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xmlns="" id="{BB689892-B79D-CD49-9123-66C61FBD2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Long Should Sender Wait?</a:t>
            </a:r>
          </a:p>
        </p:txBody>
      </p:sp>
      <p:sp>
        <p:nvSpPr>
          <p:cNvPr id="951299" name="Rectangle 3">
            <a:extLst>
              <a:ext uri="{FF2B5EF4-FFF2-40B4-BE49-F238E27FC236}">
                <a16:creationId xmlns:a16="http://schemas.microsoft.com/office/drawing/2014/main" xmlns="" id="{F4AAB5A4-924B-284F-9839-C9234BEC2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Sender sets a timeout to wait for an ACK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Too short: wasted retransmissions</a:t>
            </a:r>
          </a:p>
          <a:p>
            <a:pPr lvl="1">
              <a:spcAft>
                <a:spcPts val="18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Too long: excessive delays when packet lost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TCP sets timeout as a function of the RTT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Expect ACK to arrive after an “round-trip time”</a:t>
            </a:r>
          </a:p>
          <a:p>
            <a:pPr lvl="1">
              <a:spcAft>
                <a:spcPts val="18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… plus a fudge factor to account for queuing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But, how does the sender know the RTT?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Running average of delay to receive an ACK</a:t>
            </a: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xmlns="" id="{B8E93E62-AD27-0F4B-9609-BD773B4BAF96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3E87F9CF-448A-034F-8A00-3CAE0D1DA1D8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xmlns="" id="{ED361D47-BF40-B147-9DED-F2B85A556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RTT Estimation</a:t>
            </a:r>
          </a:p>
        </p:txBody>
      </p:sp>
      <p:pic>
        <p:nvPicPr>
          <p:cNvPr id="72707" name="Picture 3">
            <a:extLst>
              <a:ext uri="{FF2B5EF4-FFF2-40B4-BE49-F238E27FC236}">
                <a16:creationId xmlns:a16="http://schemas.microsoft.com/office/drawing/2014/main" xmlns="" id="{D328D517-C5EA-F44E-AD56-42898DC47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938" y="1049338"/>
            <a:ext cx="8577262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xmlns="" id="{FAF36651-F03E-EA4F-A327-CC6CF097C019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4608A238-680D-E943-935D-9F87E4062B33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xmlns="" id="{48963A8B-2C0F-0D46-988D-095E3DE22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Still, timeouts are slow (</a:t>
            </a:r>
            <a:r>
              <a:rPr lang="en-US" altLang="en-US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≈</a:t>
            </a:r>
            <a:r>
              <a:rPr lang="en-US" altLang="en-US">
                <a:ea typeface="ＭＳ Ｐゴシック" panose="020B0600070205080204" pitchFamily="34" charset="-128"/>
              </a:rPr>
              <a:t>RTT)</a:t>
            </a:r>
          </a:p>
        </p:txBody>
      </p:sp>
      <p:sp>
        <p:nvSpPr>
          <p:cNvPr id="1045507" name="Rectangle 3">
            <a:extLst>
              <a:ext uri="{FF2B5EF4-FFF2-40B4-BE49-F238E27FC236}">
                <a16:creationId xmlns:a16="http://schemas.microsoft.com/office/drawing/2014/main" xmlns="" id="{34BDD593-9D12-734F-9863-E0007DAEF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When packet n is lost…</a:t>
            </a:r>
          </a:p>
          <a:p>
            <a:pPr lvl="1">
              <a:spcAft>
                <a:spcPts val="18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… packets n+1, n+2, and so on may get through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Exploit the ACKs of these packets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ACK says receiver is still awaiting nth packet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Duplicate ACKs suggest later packets arrived</a:t>
            </a:r>
          </a:p>
          <a:p>
            <a:pPr lvl="1">
              <a:spcAft>
                <a:spcPts val="18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Sender uses “duplicate ACKs” as a hint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Fast retransmission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Retransmit after “triple duplicate ACK”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xmlns="" id="{7DD7DE43-21C3-7A40-8C8B-36A5F355ACCF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49512464-EF48-4541-950A-0354D254377A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xmlns="" id="{E607755A-16DF-124E-8289-8F2724090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Effectiveness of Fast Retransmit</a:t>
            </a:r>
          </a:p>
        </p:txBody>
      </p:sp>
      <p:sp>
        <p:nvSpPr>
          <p:cNvPr id="1047555" name="Rectangle 3">
            <a:extLst>
              <a:ext uri="{FF2B5EF4-FFF2-40B4-BE49-F238E27FC236}">
                <a16:creationId xmlns:a16="http://schemas.microsoft.com/office/drawing/2014/main" xmlns="" id="{AA7F7870-B8A4-2949-9A33-902E98C96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906963"/>
          </a:xfrm>
        </p:spPr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When does Fast Retransmit work best?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High likelihood of many packets in flight</a:t>
            </a:r>
          </a:p>
          <a:p>
            <a:pPr lvl="1">
              <a:spcAft>
                <a:spcPts val="2400"/>
              </a:spcAft>
            </a:pPr>
            <a:r>
              <a:rPr lang="en-US" altLang="en-US" sz="3200" dirty="0">
                <a:ea typeface="ＭＳ Ｐゴシック" panose="020B0600070205080204" pitchFamily="34" charset="-128"/>
              </a:rPr>
              <a:t>Long data transfers, large window size, …</a:t>
            </a:r>
          </a:p>
          <a:p>
            <a:r>
              <a:rPr lang="en-US" altLang="en-US" sz="3600" dirty="0">
                <a:ea typeface="ＭＳ Ｐゴシック" panose="020B0600070205080204" pitchFamily="34" charset="-128"/>
              </a:rPr>
              <a:t>Implications for Web traffic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Many Web transfers are short (e.g., 10 packets)</a:t>
            </a:r>
          </a:p>
          <a:p>
            <a:pPr lvl="2"/>
            <a:r>
              <a:rPr lang="en-US" altLang="en-US" sz="2800" dirty="0">
                <a:ea typeface="ＭＳ Ｐゴシック" panose="020B0600070205080204" pitchFamily="34" charset="-128"/>
              </a:rPr>
              <a:t>So, often there aren’t many packets in flight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Making fast retransmit is less likely to “kick in”</a:t>
            </a:r>
          </a:p>
          <a:p>
            <a:pPr lvl="2"/>
            <a:r>
              <a:rPr lang="en-US" altLang="en-US" sz="2800" dirty="0">
                <a:ea typeface="ＭＳ Ｐゴシック" panose="020B0600070205080204" pitchFamily="34" charset="-128"/>
              </a:rPr>
              <a:t>Forcing users to click “reload” more often…</a:t>
            </a: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xmlns="" id="{A8C9735F-56D7-1549-B2D5-E1D90C3C3C69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102D4F77-C5F8-6446-9BD5-92B1505230BC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xmlns="" id="{B04833C9-2615-C449-9905-2D5C8C3DF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Effectiveness of Fast Retransmit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xmlns="" id="{8511BD94-1933-0C40-840E-8AFAEBDA7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906963"/>
          </a:xfrm>
        </p:spPr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When does Fast Retransmit work best?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3200">
                <a:ea typeface="ＭＳ Ｐゴシック" panose="020B0600070205080204" pitchFamily="34" charset="-128"/>
              </a:rPr>
              <a:t>(A) Short data transfers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3200">
                <a:ea typeface="ＭＳ Ｐゴシック" panose="020B0600070205080204" pitchFamily="34" charset="-128"/>
              </a:rPr>
              <a:t>(B) Large window size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en-US" sz="3200">
                <a:ea typeface="ＭＳ Ｐゴシック" panose="020B0600070205080204" pitchFamily="34" charset="-128"/>
              </a:rPr>
              <a:t>(C) Small RTT networks</a:t>
            </a:r>
            <a:endParaRPr lang="en-US" altLang="en-US" sz="3600">
              <a:ea typeface="ＭＳ Ｐゴシック" panose="020B0600070205080204" pitchFamily="34" charset="-128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xmlns="" id="{0D683639-86CF-3149-A732-B8772D622096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B98A504C-8419-0746-85C4-CC0C2EAB4AED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xmlns="" id="{B04833C9-2615-C449-9905-2D5C8C3DF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Effectiveness of Fast Retransmit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xmlns="" id="{8511BD94-1933-0C40-840E-8AFAEBDA7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906963"/>
          </a:xfrm>
        </p:spPr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When does Fast Retransmit work best?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3200">
                <a:ea typeface="ＭＳ Ｐゴシック" panose="020B0600070205080204" pitchFamily="34" charset="-128"/>
              </a:rPr>
              <a:t>(A) Short data transfers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3200">
                <a:ea typeface="ＭＳ Ｐゴシック" panose="020B0600070205080204" pitchFamily="34" charset="-128"/>
              </a:rPr>
              <a:t>(B) Large window size</a:t>
            </a:r>
          </a:p>
          <a:p>
            <a:pPr lvl="1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en-US" sz="3200">
                <a:ea typeface="ＭＳ Ｐゴシック" panose="020B0600070205080204" pitchFamily="34" charset="-128"/>
              </a:rPr>
              <a:t>(C) Small RTT networks</a:t>
            </a:r>
            <a:endParaRPr lang="en-US" altLang="en-US" sz="3600">
              <a:ea typeface="ＭＳ Ｐゴシック" panose="020B0600070205080204" pitchFamily="34" charset="-128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xmlns="" id="{0D683639-86CF-3149-A732-B8772D622096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B98A504C-8419-0746-85C4-CC0C2EAB4AED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BB2CDCD-AF3C-0243-BC0C-5F695F18E46E}"/>
              </a:ext>
            </a:extLst>
          </p:cNvPr>
          <p:cNvSpPr/>
          <p:nvPr/>
        </p:nvSpPr>
        <p:spPr>
          <a:xfrm>
            <a:off x="577879" y="2430470"/>
            <a:ext cx="4032525" cy="6528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5246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>
            <a:extLst>
              <a:ext uri="{FF2B5EF4-FFF2-40B4-BE49-F238E27FC236}">
                <a16:creationId xmlns:a16="http://schemas.microsoft.com/office/drawing/2014/main" xmlns="" id="{A3CF936D-9534-3C4D-9B8D-2CC7B83665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A051333-1A93-1341-BB06-4B8527ABE57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0899" name="Rectangle 4">
            <a:extLst>
              <a:ext uri="{FF2B5EF4-FFF2-40B4-BE49-F238E27FC236}">
                <a16:creationId xmlns:a16="http://schemas.microsoft.com/office/drawing/2014/main" xmlns="" id="{322DE57E-F30A-0A4C-9BA4-9321576984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2130425"/>
            <a:ext cx="8382000" cy="147002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Starting and Ending a Connection: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TCP Handshakes</a:t>
            </a:r>
          </a:p>
        </p:txBody>
      </p:sp>
      <p:sp>
        <p:nvSpPr>
          <p:cNvPr id="946181" name="Rectangle 5">
            <a:extLst>
              <a:ext uri="{FF2B5EF4-FFF2-40B4-BE49-F238E27FC236}">
                <a16:creationId xmlns:a16="http://schemas.microsoft.com/office/drawing/2014/main" xmlns="" id="{7BC47FFD-FB63-084F-B40B-26F909CBA96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1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5">
            <a:extLst>
              <a:ext uri="{FF2B5EF4-FFF2-40B4-BE49-F238E27FC236}">
                <a16:creationId xmlns:a16="http://schemas.microsoft.com/office/drawing/2014/main" xmlns="" id="{4E68572E-125E-3B44-B8BD-FB09DF248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User Datagram Protocol (UDP)</a:t>
            </a:r>
          </a:p>
        </p:txBody>
      </p:sp>
      <p:sp>
        <p:nvSpPr>
          <p:cNvPr id="25604" name="Rectangle 16">
            <a:extLst>
              <a:ext uri="{FF2B5EF4-FFF2-40B4-BE49-F238E27FC236}">
                <a16:creationId xmlns:a16="http://schemas.microsoft.com/office/drawing/2014/main" xmlns="" id="{FC0EFF0F-8CBA-6246-BAE0-FCDEE2A91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5334000" cy="5181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Lightweight communication between processes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Send and receive messages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Avoid overhead of ordered, reliable delivery</a:t>
            </a:r>
          </a:p>
          <a:p>
            <a:pPr lvl="2">
              <a:spcAft>
                <a:spcPts val="12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No connection setup delay, no in-kernel connection state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Used by popular apps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Query/response for DNS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Real-time data in VoIP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282E84FA-2DDC-D644-82BA-D1F729CE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828800"/>
            <a:ext cx="1760538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xmlns="" id="{BD939623-149A-3C43-8B62-055B8AE1B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8" y="1828800"/>
            <a:ext cx="1760537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xmlns="" id="{E021AEF9-FC60-DB4B-B995-B7C95AB7B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362200"/>
            <a:ext cx="1760538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xmlns="" id="{E4132BFF-8CF3-FA4C-94AB-D673E56C3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8" y="2362200"/>
            <a:ext cx="1760537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08" name="Line 8">
            <a:extLst>
              <a:ext uri="{FF2B5EF4-FFF2-40B4-BE49-F238E27FC236}">
                <a16:creationId xmlns:a16="http://schemas.microsoft.com/office/drawing/2014/main" xmlns="" id="{27C7B0D8-B106-F645-8E3C-579B05FC2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895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>
            <a:extLst>
              <a:ext uri="{FF2B5EF4-FFF2-40B4-BE49-F238E27FC236}">
                <a16:creationId xmlns:a16="http://schemas.microsoft.com/office/drawing/2014/main" xmlns="" id="{03A11312-1FC1-014D-83A4-1DFD28EED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2863" y="2895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Text Box 10">
            <a:extLst>
              <a:ext uri="{FF2B5EF4-FFF2-40B4-BE49-F238E27FC236}">
                <a16:creationId xmlns:a16="http://schemas.microsoft.com/office/drawing/2014/main" xmlns="" id="{A78A0679-0988-B744-86B1-ACE72A4E4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3" y="1946275"/>
            <a:ext cx="1295400" cy="4000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>
              <a:buSzPct val="150000"/>
            </a:pPr>
            <a: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</a:rPr>
              <a:t> SRC port</a:t>
            </a:r>
          </a:p>
        </p:txBody>
      </p:sp>
      <p:sp>
        <p:nvSpPr>
          <p:cNvPr id="25611" name="Text Box 11">
            <a:extLst>
              <a:ext uri="{FF2B5EF4-FFF2-40B4-BE49-F238E27FC236}">
                <a16:creationId xmlns:a16="http://schemas.microsoft.com/office/drawing/2014/main" xmlns="" id="{C1D691CA-BDAE-3E4D-AF83-A9900F5E2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9338" y="1946275"/>
            <a:ext cx="1295400" cy="4000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>
              <a:buSzPct val="150000"/>
            </a:pPr>
            <a: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</a:rPr>
              <a:t> DST port</a:t>
            </a:r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xmlns="" id="{A20BA2E8-BCDA-2144-AE4C-6E9FD36C8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3" y="2452688"/>
            <a:ext cx="1295400" cy="4000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>
              <a:buSzPct val="150000"/>
            </a:pPr>
            <a: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</a:rPr>
              <a:t>checksum</a:t>
            </a: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xmlns="" id="{42445E29-1475-A440-BB25-138FCD9D2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6988" y="2452688"/>
            <a:ext cx="895350" cy="4000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>
              <a:buSzPct val="150000"/>
            </a:pPr>
            <a: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</a:rPr>
              <a:t>length</a:t>
            </a:r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xmlns="" id="{9FC2B92E-ABCA-8D44-80F3-807042411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>
              <a:buSzPct val="150000"/>
            </a:pPr>
            <a:r>
              <a:rPr lang="en-US" altLang="en-US" sz="2400" b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5615" name="Slide Number Placeholder 3">
            <a:extLst>
              <a:ext uri="{FF2B5EF4-FFF2-40B4-BE49-F238E27FC236}">
                <a16:creationId xmlns:a16="http://schemas.microsoft.com/office/drawing/2014/main" xmlns="" id="{82E16EA1-ACAC-004F-8A2E-4CA015CA1BE2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49A55817-3B65-384B-AD3C-1216D144BDD3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5616" name="TextBox 17">
            <a:extLst>
              <a:ext uri="{FF2B5EF4-FFF2-40B4-BE49-F238E27FC236}">
                <a16:creationId xmlns:a16="http://schemas.microsoft.com/office/drawing/2014/main" xmlns="" id="{87DC48D3-6EC4-6F48-8F07-817E9C674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275" y="1352550"/>
            <a:ext cx="1951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8 byte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xmlns="" id="{C3A8704F-38C7-434E-855E-25E0E08EA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Establishing a TCP Connection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xmlns="" id="{28CFA186-FE71-2448-9D3D-426F400C97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4313238"/>
            <a:ext cx="8534400" cy="262096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Three-way handshake to establish connection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Host A sends a </a:t>
            </a:r>
            <a:r>
              <a:rPr lang="en-US" altLang="en-US" b="1">
                <a:solidFill>
                  <a:srgbClr val="0000FF"/>
                </a:solidFill>
                <a:ea typeface="ＭＳ Ｐゴシック" panose="020B0600070205080204" pitchFamily="34" charset="-128"/>
              </a:rPr>
              <a:t>SYN</a:t>
            </a:r>
            <a:r>
              <a:rPr lang="en-US" altLang="en-US">
                <a:ea typeface="ＭＳ Ｐゴシック" panose="020B0600070205080204" pitchFamily="34" charset="-128"/>
              </a:rPr>
              <a:t> (open) to the host B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Host B returns a SYN acknowledgment (</a:t>
            </a:r>
            <a:r>
              <a:rPr lang="en-US" altLang="en-US" b="1">
                <a:solidFill>
                  <a:srgbClr val="FF3300"/>
                </a:solidFill>
                <a:ea typeface="ＭＳ Ｐゴシック" panose="020B0600070205080204" pitchFamily="34" charset="-128"/>
              </a:rPr>
              <a:t>SYN ACK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Host A sends an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solidFill>
                  <a:srgbClr val="0000FF"/>
                </a:solidFill>
                <a:ea typeface="ＭＳ Ｐゴシック" panose="020B0600070205080204" pitchFamily="34" charset="-128"/>
              </a:rPr>
              <a:t>ACK</a:t>
            </a:r>
            <a:r>
              <a:rPr lang="en-US" altLang="en-US">
                <a:ea typeface="ＭＳ Ｐゴシック" panose="020B0600070205080204" pitchFamily="34" charset="-128"/>
              </a:rPr>
              <a:t> to acknowledge the SYN ACK</a:t>
            </a: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xmlns="" id="{F008E44C-3625-304E-B5E7-645B4919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C326FF4-545F-4B4D-AB98-0517928E1B4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2949" name="Line 4">
            <a:extLst>
              <a:ext uri="{FF2B5EF4-FFF2-40B4-BE49-F238E27FC236}">
                <a16:creationId xmlns:a16="http://schemas.microsoft.com/office/drawing/2014/main" xmlns="" id="{A74C50D0-9850-8140-9B97-BEF4E21A21BD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3109119" y="1019969"/>
            <a:ext cx="287337" cy="1603375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Line 5">
            <a:extLst>
              <a:ext uri="{FF2B5EF4-FFF2-40B4-BE49-F238E27FC236}">
                <a16:creationId xmlns:a16="http://schemas.microsoft.com/office/drawing/2014/main" xmlns="" id="{7D34DD7A-4650-1041-8F04-2D7D25CBF0F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099594" y="1558132"/>
            <a:ext cx="300037" cy="157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Line 6">
            <a:extLst>
              <a:ext uri="{FF2B5EF4-FFF2-40B4-BE49-F238E27FC236}">
                <a16:creationId xmlns:a16="http://schemas.microsoft.com/office/drawing/2014/main" xmlns="" id="{0777BF5C-1AC4-7845-882F-15AEDAFA7C26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3011488" y="2216150"/>
            <a:ext cx="457200" cy="160020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Line 7">
            <a:extLst>
              <a:ext uri="{FF2B5EF4-FFF2-40B4-BE49-F238E27FC236}">
                <a16:creationId xmlns:a16="http://schemas.microsoft.com/office/drawing/2014/main" xmlns="" id="{A3E849E2-3B91-D947-AF5A-359F2CBD4157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3009107" y="2755106"/>
            <a:ext cx="469900" cy="1598613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Text Box 8">
            <a:extLst>
              <a:ext uri="{FF2B5EF4-FFF2-40B4-BE49-F238E27FC236}">
                <a16:creationId xmlns:a16="http://schemas.microsoft.com/office/drawing/2014/main" xmlns="" id="{7A9BB963-ED37-BA4B-BC2C-613402511906}"/>
              </a:ext>
            </a:extLst>
          </p:cNvPr>
          <p:cNvSpPr txBox="1">
            <a:spLocks noChangeArrowheads="1"/>
          </p:cNvSpPr>
          <p:nvPr/>
        </p:nvSpPr>
        <p:spPr bwMode="auto">
          <a:xfrm rot="605430">
            <a:off x="2900363" y="1335088"/>
            <a:ext cx="693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Times New Roman" panose="02020603050405020304" pitchFamily="18" charset="0"/>
              </a:rPr>
              <a:t>SYN</a:t>
            </a:r>
          </a:p>
        </p:txBody>
      </p:sp>
      <p:sp>
        <p:nvSpPr>
          <p:cNvPr id="82954" name="Text Box 9">
            <a:extLst>
              <a:ext uri="{FF2B5EF4-FFF2-40B4-BE49-F238E27FC236}">
                <a16:creationId xmlns:a16="http://schemas.microsoft.com/office/drawing/2014/main" xmlns="" id="{C6C2ECCF-EAAC-DF4A-8700-0984D000C10B}"/>
              </a:ext>
            </a:extLst>
          </p:cNvPr>
          <p:cNvSpPr txBox="1">
            <a:spLocks noChangeArrowheads="1"/>
          </p:cNvSpPr>
          <p:nvPr/>
        </p:nvSpPr>
        <p:spPr bwMode="auto">
          <a:xfrm rot="10146980" flipH="1" flipV="1">
            <a:off x="2589213" y="1974850"/>
            <a:ext cx="1308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FF3300"/>
                </a:solidFill>
                <a:latin typeface="Times New Roman" panose="02020603050405020304" pitchFamily="18" charset="0"/>
              </a:rPr>
              <a:t>SYN ACK</a:t>
            </a:r>
          </a:p>
        </p:txBody>
      </p:sp>
      <p:sp>
        <p:nvSpPr>
          <p:cNvPr id="82955" name="Text Box 10">
            <a:extLst>
              <a:ext uri="{FF2B5EF4-FFF2-40B4-BE49-F238E27FC236}">
                <a16:creationId xmlns:a16="http://schemas.microsoft.com/office/drawing/2014/main" xmlns="" id="{CA4F5BA0-8208-2C40-9C22-38DBA4789C15}"/>
              </a:ext>
            </a:extLst>
          </p:cNvPr>
          <p:cNvSpPr txBox="1">
            <a:spLocks noChangeArrowheads="1"/>
          </p:cNvSpPr>
          <p:nvPr/>
        </p:nvSpPr>
        <p:spPr bwMode="auto">
          <a:xfrm rot="1044999">
            <a:off x="3114675" y="2743200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Times New Roman" panose="02020603050405020304" pitchFamily="18" charset="0"/>
              </a:rPr>
              <a:t>ACK</a:t>
            </a:r>
          </a:p>
        </p:txBody>
      </p:sp>
      <p:sp>
        <p:nvSpPr>
          <p:cNvPr id="82956" name="Text Box 11">
            <a:extLst>
              <a:ext uri="{FF2B5EF4-FFF2-40B4-BE49-F238E27FC236}">
                <a16:creationId xmlns:a16="http://schemas.microsoft.com/office/drawing/2014/main" xmlns="" id="{1097B6E7-6FDA-AA4A-9CAB-05A0C4539956}"/>
              </a:ext>
            </a:extLst>
          </p:cNvPr>
          <p:cNvSpPr txBox="1">
            <a:spLocks noChangeArrowheads="1"/>
          </p:cNvSpPr>
          <p:nvPr/>
        </p:nvSpPr>
        <p:spPr bwMode="auto">
          <a:xfrm rot="1003808">
            <a:off x="2903538" y="316388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82957" name="Line 12">
            <a:extLst>
              <a:ext uri="{FF2B5EF4-FFF2-40B4-BE49-F238E27FC236}">
                <a16:creationId xmlns:a16="http://schemas.microsoft.com/office/drawing/2014/main" xmlns="" id="{EC4156EC-21CE-3C45-9277-8F6CAC6D2B9F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599531" y="2912269"/>
            <a:ext cx="2890838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>
            <a:extLst>
              <a:ext uri="{FF2B5EF4-FFF2-40B4-BE49-F238E27FC236}">
                <a16:creationId xmlns:a16="http://schemas.microsoft.com/office/drawing/2014/main" xmlns="" id="{76D4F179-9E7E-434E-BFD2-DABB1278EBF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1048544" y="2872581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Text Box 14">
            <a:extLst>
              <a:ext uri="{FF2B5EF4-FFF2-40B4-BE49-F238E27FC236}">
                <a16:creationId xmlns:a16="http://schemas.microsoft.com/office/drawing/2014/main" xmlns="" id="{B98CB6FE-F711-804E-9699-3ABC54B9B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4888" y="10287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2960" name="Text Box 15">
            <a:extLst>
              <a:ext uri="{FF2B5EF4-FFF2-40B4-BE49-F238E27FC236}">
                <a16:creationId xmlns:a16="http://schemas.microsoft.com/office/drawing/2014/main" xmlns="" id="{9DC8D7FD-5559-5848-B5C2-6690A72C9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0" y="990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0">
                <a:solidFill>
                  <a:srgbClr val="FF33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82961" name="Line 16">
            <a:extLst>
              <a:ext uri="{FF2B5EF4-FFF2-40B4-BE49-F238E27FC236}">
                <a16:creationId xmlns:a16="http://schemas.microsoft.com/office/drawing/2014/main" xmlns="" id="{CD43B5BC-CD89-D840-9ED5-FD4C0FE93AB9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3037682" y="3096418"/>
            <a:ext cx="469900" cy="1598613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Text Box 17">
            <a:extLst>
              <a:ext uri="{FF2B5EF4-FFF2-40B4-BE49-F238E27FC236}">
                <a16:creationId xmlns:a16="http://schemas.microsoft.com/office/drawing/2014/main" xmlns="" id="{0C2A9236-DEC4-5747-975B-D3A691B2FE5B}"/>
              </a:ext>
            </a:extLst>
          </p:cNvPr>
          <p:cNvSpPr txBox="1">
            <a:spLocks noChangeArrowheads="1"/>
          </p:cNvSpPr>
          <p:nvPr/>
        </p:nvSpPr>
        <p:spPr bwMode="auto">
          <a:xfrm rot="1003808">
            <a:off x="2932113" y="35052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000FF"/>
                </a:solidFill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85011" name="Text Box 18">
            <a:extLst>
              <a:ext uri="{FF2B5EF4-FFF2-40B4-BE49-F238E27FC236}">
                <a16:creationId xmlns:a16="http://schemas.microsoft.com/office/drawing/2014/main" xmlns="" id="{6765A0A6-AC8D-3642-A838-B0F6C5EC4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122488"/>
            <a:ext cx="3005138" cy="1570037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0" dirty="0">
                <a:solidFill>
                  <a:schemeClr val="dk1"/>
                </a:solidFill>
                <a:latin typeface="+mn-lt"/>
                <a:ea typeface="+mn-ea"/>
                <a:cs typeface="Calibri"/>
              </a:rPr>
              <a:t>Each host tells its ISN to the other host.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>
            <a:extLst>
              <a:ext uri="{FF2B5EF4-FFF2-40B4-BE49-F238E27FC236}">
                <a16:creationId xmlns:a16="http://schemas.microsoft.com/office/drawing/2014/main" xmlns="" id="{6272AE52-0D9B-0942-B2A1-CDDD07930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TCP Header</a:t>
            </a:r>
          </a:p>
        </p:txBody>
      </p:sp>
      <p:sp>
        <p:nvSpPr>
          <p:cNvPr id="84995" name="Slide Number Placeholder 5">
            <a:extLst>
              <a:ext uri="{FF2B5EF4-FFF2-40B4-BE49-F238E27FC236}">
                <a16:creationId xmlns:a16="http://schemas.microsoft.com/office/drawing/2014/main" xmlns="" id="{F4B75EBA-3E11-0E48-ABEF-11565C6F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67B71F7-451C-754E-82A6-8423686BAB8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xmlns="" id="{768D5C3E-47E3-B846-9117-DECFFBDA0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xmlns="" id="{FEB8449E-E0CF-7744-AAE9-C61FC3824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8" y="1874838"/>
            <a:ext cx="149542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Source port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xmlns="" id="{006B254B-85E9-0440-B586-DB49A42DA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999" name="Text Box 7">
            <a:extLst>
              <a:ext uri="{FF2B5EF4-FFF2-40B4-BE49-F238E27FC236}">
                <a16:creationId xmlns:a16="http://schemas.microsoft.com/office/drawing/2014/main" xmlns="" id="{A0A9DF9A-505F-C84A-9564-1C2197083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938" y="1874838"/>
            <a:ext cx="19621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Destination port</a:t>
            </a:r>
          </a:p>
        </p:txBody>
      </p:sp>
      <p:sp>
        <p:nvSpPr>
          <p:cNvPr id="85000" name="Rectangle 8">
            <a:extLst>
              <a:ext uri="{FF2B5EF4-FFF2-40B4-BE49-F238E27FC236}">
                <a16:creationId xmlns:a16="http://schemas.microsoft.com/office/drawing/2014/main" xmlns="" id="{908B6321-6894-0745-8DE9-31D73CD78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01" name="Text Box 9">
            <a:extLst>
              <a:ext uri="{FF2B5EF4-FFF2-40B4-BE49-F238E27FC236}">
                <a16:creationId xmlns:a16="http://schemas.microsoft.com/office/drawing/2014/main" xmlns="" id="{4D6F61F7-425C-9348-8B32-15D251246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738" y="2408238"/>
            <a:ext cx="2259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Sequence number</a:t>
            </a:r>
          </a:p>
        </p:txBody>
      </p:sp>
      <p:sp>
        <p:nvSpPr>
          <p:cNvPr id="85002" name="Rectangle 10">
            <a:extLst>
              <a:ext uri="{FF2B5EF4-FFF2-40B4-BE49-F238E27FC236}">
                <a16:creationId xmlns:a16="http://schemas.microsoft.com/office/drawing/2014/main" xmlns="" id="{6319B2D8-FDDE-AE49-A370-1B6D6C694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03" name="Text Box 11">
            <a:extLst>
              <a:ext uri="{FF2B5EF4-FFF2-40B4-BE49-F238E27FC236}">
                <a16:creationId xmlns:a16="http://schemas.microsoft.com/office/drawing/2014/main" xmlns="" id="{8E0842E2-1686-1045-9007-A78762A49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738" y="2865438"/>
            <a:ext cx="21193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Acknowledgment</a:t>
            </a:r>
          </a:p>
        </p:txBody>
      </p:sp>
      <p:sp>
        <p:nvSpPr>
          <p:cNvPr id="85004" name="Rectangle 12">
            <a:extLst>
              <a:ext uri="{FF2B5EF4-FFF2-40B4-BE49-F238E27FC236}">
                <a16:creationId xmlns:a16="http://schemas.microsoft.com/office/drawing/2014/main" xmlns="" id="{0BE2D024-5761-1343-B828-630E150FC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05" name="Rectangle 13">
            <a:extLst>
              <a:ext uri="{FF2B5EF4-FFF2-40B4-BE49-F238E27FC236}">
                <a16:creationId xmlns:a16="http://schemas.microsoft.com/office/drawing/2014/main" xmlns="" id="{4895B0AF-BDEF-E340-B353-572DF22AA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06" name="Text Box 14">
            <a:extLst>
              <a:ext uri="{FF2B5EF4-FFF2-40B4-BE49-F238E27FC236}">
                <a16:creationId xmlns:a16="http://schemas.microsoft.com/office/drawing/2014/main" xmlns="" id="{7BA3D1A9-EA41-404F-AEA8-2AC891C55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3349625"/>
            <a:ext cx="230346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Advertised window</a:t>
            </a:r>
          </a:p>
        </p:txBody>
      </p:sp>
      <p:sp>
        <p:nvSpPr>
          <p:cNvPr id="85007" name="Text Box 15">
            <a:extLst>
              <a:ext uri="{FF2B5EF4-FFF2-40B4-BE49-F238E27FC236}">
                <a16:creationId xmlns:a16="http://schemas.microsoft.com/office/drawing/2014/main" xmlns="" id="{AEEB6544-167C-A146-9152-351D9852B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HdrLen</a:t>
            </a:r>
          </a:p>
        </p:txBody>
      </p:sp>
      <p:sp>
        <p:nvSpPr>
          <p:cNvPr id="85008" name="Line 16">
            <a:extLst>
              <a:ext uri="{FF2B5EF4-FFF2-40B4-BE49-F238E27FC236}">
                <a16:creationId xmlns:a16="http://schemas.microsoft.com/office/drawing/2014/main" xmlns="" id="{F812D03F-243A-AF4D-ACD3-B2FA68571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Line 17">
            <a:extLst>
              <a:ext uri="{FF2B5EF4-FFF2-40B4-BE49-F238E27FC236}">
                <a16:creationId xmlns:a16="http://schemas.microsoft.com/office/drawing/2014/main" xmlns="" id="{E76C2FDD-AD59-1E45-B70A-F642BDE96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0" name="Text Box 18">
            <a:extLst>
              <a:ext uri="{FF2B5EF4-FFF2-40B4-BE49-F238E27FC236}">
                <a16:creationId xmlns:a16="http://schemas.microsoft.com/office/drawing/2014/main" xmlns="" id="{FC6DDDB1-653F-E549-A0E3-43E1AA597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3363913"/>
            <a:ext cx="854075" cy="4000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Flags</a:t>
            </a:r>
          </a:p>
        </p:txBody>
      </p:sp>
      <p:sp>
        <p:nvSpPr>
          <p:cNvPr id="85011" name="Text Box 19">
            <a:extLst>
              <a:ext uri="{FF2B5EF4-FFF2-40B4-BE49-F238E27FC236}">
                <a16:creationId xmlns:a16="http://schemas.microsoft.com/office/drawing/2014/main" xmlns="" id="{4D5B8A89-A701-1747-93F1-75F93213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5012" name="Rectangle 20">
            <a:extLst>
              <a:ext uri="{FF2B5EF4-FFF2-40B4-BE49-F238E27FC236}">
                <a16:creationId xmlns:a16="http://schemas.microsoft.com/office/drawing/2014/main" xmlns="" id="{C37A1B45-AD33-7B40-B816-3CA09411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13" name="Rectangle 21">
            <a:extLst>
              <a:ext uri="{FF2B5EF4-FFF2-40B4-BE49-F238E27FC236}">
                <a16:creationId xmlns:a16="http://schemas.microsoft.com/office/drawing/2014/main" xmlns="" id="{2A25BB4B-9E46-0E43-BD2A-66A86C862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14" name="Text Box 22">
            <a:extLst>
              <a:ext uri="{FF2B5EF4-FFF2-40B4-BE49-F238E27FC236}">
                <a16:creationId xmlns:a16="http://schemas.microsoft.com/office/drawing/2014/main" xmlns="" id="{D44C6332-3E9C-9E46-B6A7-76E01BDA3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Checksum</a:t>
            </a:r>
          </a:p>
        </p:txBody>
      </p:sp>
      <p:sp>
        <p:nvSpPr>
          <p:cNvPr id="85015" name="Text Box 23">
            <a:extLst>
              <a:ext uri="{FF2B5EF4-FFF2-40B4-BE49-F238E27FC236}">
                <a16:creationId xmlns:a16="http://schemas.microsoft.com/office/drawing/2014/main" xmlns="" id="{D9ABFB88-5F5C-7741-85FA-720E4DD7D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663" y="3897313"/>
            <a:ext cx="179228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Urgent pointer</a:t>
            </a:r>
          </a:p>
        </p:txBody>
      </p:sp>
      <p:sp>
        <p:nvSpPr>
          <p:cNvPr id="85016" name="Rectangle 24">
            <a:extLst>
              <a:ext uri="{FF2B5EF4-FFF2-40B4-BE49-F238E27FC236}">
                <a16:creationId xmlns:a16="http://schemas.microsoft.com/office/drawing/2014/main" xmlns="" id="{2DDA3CF7-522C-934D-9D75-15593BC53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17" name="Text Box 25">
            <a:extLst>
              <a:ext uri="{FF2B5EF4-FFF2-40B4-BE49-F238E27FC236}">
                <a16:creationId xmlns:a16="http://schemas.microsoft.com/office/drawing/2014/main" xmlns="" id="{F19D27B3-E784-6C45-9BC1-24640F557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4389438"/>
            <a:ext cx="2187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Options (variable)</a:t>
            </a:r>
          </a:p>
        </p:txBody>
      </p:sp>
      <p:sp>
        <p:nvSpPr>
          <p:cNvPr id="85018" name="Rectangle 26">
            <a:extLst>
              <a:ext uri="{FF2B5EF4-FFF2-40B4-BE49-F238E27FC236}">
                <a16:creationId xmlns:a16="http://schemas.microsoft.com/office/drawing/2014/main" xmlns="" id="{14D7E5C5-61D0-DC4D-AF37-B7ACB31BF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0">
                <a:solidFill>
                  <a:schemeClr val="bg1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85019" name="Text Box 27">
            <a:extLst>
              <a:ext uri="{FF2B5EF4-FFF2-40B4-BE49-F238E27FC236}">
                <a16:creationId xmlns:a16="http://schemas.microsoft.com/office/drawing/2014/main" xmlns="" id="{9D4C89C4-4C24-AF43-82C3-90C109011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2705100"/>
            <a:ext cx="93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Flags:</a:t>
            </a:r>
          </a:p>
        </p:txBody>
      </p:sp>
      <p:sp>
        <p:nvSpPr>
          <p:cNvPr id="85020" name="Text Box 28">
            <a:extLst>
              <a:ext uri="{FF2B5EF4-FFF2-40B4-BE49-F238E27FC236}">
                <a16:creationId xmlns:a16="http://schemas.microsoft.com/office/drawing/2014/main" xmlns="" id="{3C81C323-EAD8-BC4F-8991-E50824585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SYN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FIN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RST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PSH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URG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ACK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xmlns="" id="{75883359-4C45-8649-AA9D-DB7C80B2A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Step 1: A’s Initial SYN Packet</a:t>
            </a:r>
          </a:p>
        </p:txBody>
      </p:sp>
      <p:sp>
        <p:nvSpPr>
          <p:cNvPr id="87043" name="Slide Number Placeholder 3">
            <a:extLst>
              <a:ext uri="{FF2B5EF4-FFF2-40B4-BE49-F238E27FC236}">
                <a16:creationId xmlns:a16="http://schemas.microsoft.com/office/drawing/2014/main" xmlns="" id="{4AB28A2D-FCF1-A14A-8F2F-35C7A19E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0ED805E-A35B-AB40-9C6C-BAA01C33943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7044" name="Rectangle 5">
            <a:extLst>
              <a:ext uri="{FF2B5EF4-FFF2-40B4-BE49-F238E27FC236}">
                <a16:creationId xmlns:a16="http://schemas.microsoft.com/office/drawing/2014/main" xmlns="" id="{056759A9-5355-F043-886F-1A5A42510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5" name="Text Box 6">
            <a:extLst>
              <a:ext uri="{FF2B5EF4-FFF2-40B4-BE49-F238E27FC236}">
                <a16:creationId xmlns:a16="http://schemas.microsoft.com/office/drawing/2014/main" xmlns="" id="{DD85BDD9-5B97-934A-BCE4-4321A18E0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panose="020B0604020202020204" pitchFamily="34" charset="0"/>
              </a:rPr>
              <a:t>A’s port</a:t>
            </a:r>
          </a:p>
        </p:txBody>
      </p:sp>
      <p:sp>
        <p:nvSpPr>
          <p:cNvPr id="87046" name="Rectangle 7">
            <a:extLst>
              <a:ext uri="{FF2B5EF4-FFF2-40B4-BE49-F238E27FC236}">
                <a16:creationId xmlns:a16="http://schemas.microsoft.com/office/drawing/2014/main" xmlns="" id="{1BAB6B33-74C1-FB4B-9E7D-D7F635F6A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7" name="Text Box 8">
            <a:extLst>
              <a:ext uri="{FF2B5EF4-FFF2-40B4-BE49-F238E27FC236}">
                <a16:creationId xmlns:a16="http://schemas.microsoft.com/office/drawing/2014/main" xmlns="" id="{4ADEDCAA-F2F5-CD48-A88D-AEFAA682D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8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panose="020B0604020202020204" pitchFamily="34" charset="0"/>
              </a:rPr>
              <a:t>B’s port</a:t>
            </a:r>
          </a:p>
        </p:txBody>
      </p:sp>
      <p:sp>
        <p:nvSpPr>
          <p:cNvPr id="87048" name="Rectangle 9">
            <a:extLst>
              <a:ext uri="{FF2B5EF4-FFF2-40B4-BE49-F238E27FC236}">
                <a16:creationId xmlns:a16="http://schemas.microsoft.com/office/drawing/2014/main" xmlns="" id="{F3713356-8573-6349-8724-3B79825E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5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9" name="Text Box 10">
            <a:extLst>
              <a:ext uri="{FF2B5EF4-FFF2-40B4-BE49-F238E27FC236}">
                <a16:creationId xmlns:a16="http://schemas.microsoft.com/office/drawing/2014/main" xmlns="" id="{10328183-83B7-DD47-A431-454772A58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2408238"/>
            <a:ext cx="338931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panose="020B0604020202020204" pitchFamily="34" charset="0"/>
              </a:rPr>
              <a:t>A’s Initial Sequence Number</a:t>
            </a:r>
          </a:p>
        </p:txBody>
      </p:sp>
      <p:sp>
        <p:nvSpPr>
          <p:cNvPr id="87050" name="Rectangle 11">
            <a:extLst>
              <a:ext uri="{FF2B5EF4-FFF2-40B4-BE49-F238E27FC236}">
                <a16:creationId xmlns:a16="http://schemas.microsoft.com/office/drawing/2014/main" xmlns="" id="{0B4449CC-4C63-4B40-B306-6A22181A6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1" name="Text Box 12">
            <a:extLst>
              <a:ext uri="{FF2B5EF4-FFF2-40B4-BE49-F238E27FC236}">
                <a16:creationId xmlns:a16="http://schemas.microsoft.com/office/drawing/2014/main" xmlns="" id="{9F254231-EBBD-D541-8F24-24F5FC744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738" y="2865438"/>
            <a:ext cx="21193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Acknowledgment</a:t>
            </a:r>
          </a:p>
        </p:txBody>
      </p:sp>
      <p:sp>
        <p:nvSpPr>
          <p:cNvPr id="87052" name="Rectangle 13">
            <a:extLst>
              <a:ext uri="{FF2B5EF4-FFF2-40B4-BE49-F238E27FC236}">
                <a16:creationId xmlns:a16="http://schemas.microsoft.com/office/drawing/2014/main" xmlns="" id="{0132D7A3-82AA-5348-8288-4EE0E6BF0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3" name="Rectangle 14">
            <a:extLst>
              <a:ext uri="{FF2B5EF4-FFF2-40B4-BE49-F238E27FC236}">
                <a16:creationId xmlns:a16="http://schemas.microsoft.com/office/drawing/2014/main" xmlns="" id="{E1070FF9-4464-AE46-895A-5E7488414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4" name="Text Box 15">
            <a:extLst>
              <a:ext uri="{FF2B5EF4-FFF2-40B4-BE49-F238E27FC236}">
                <a16:creationId xmlns:a16="http://schemas.microsoft.com/office/drawing/2014/main" xmlns="" id="{104D5D41-3E31-DC4D-B4FA-195365DB0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3349625"/>
            <a:ext cx="230346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Advertised window</a:t>
            </a:r>
          </a:p>
        </p:txBody>
      </p:sp>
      <p:sp>
        <p:nvSpPr>
          <p:cNvPr id="87055" name="Text Box 16">
            <a:extLst>
              <a:ext uri="{FF2B5EF4-FFF2-40B4-BE49-F238E27FC236}">
                <a16:creationId xmlns:a16="http://schemas.microsoft.com/office/drawing/2014/main" xmlns="" id="{CBF888C3-CD6A-5749-B3E8-FA5C9C850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463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7056" name="Line 17">
            <a:extLst>
              <a:ext uri="{FF2B5EF4-FFF2-40B4-BE49-F238E27FC236}">
                <a16:creationId xmlns:a16="http://schemas.microsoft.com/office/drawing/2014/main" xmlns="" id="{1F02DF2E-19BA-7344-865A-A7B1C14AA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7" name="Line 18">
            <a:extLst>
              <a:ext uri="{FF2B5EF4-FFF2-40B4-BE49-F238E27FC236}">
                <a16:creationId xmlns:a16="http://schemas.microsoft.com/office/drawing/2014/main" xmlns="" id="{9D5AC05C-67D6-E04F-8EE0-EAEAEB751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8" name="Text Box 19">
            <a:extLst>
              <a:ext uri="{FF2B5EF4-FFF2-40B4-BE49-F238E27FC236}">
                <a16:creationId xmlns:a16="http://schemas.microsoft.com/office/drawing/2014/main" xmlns="" id="{82C2F6EF-C6ED-AB4A-909E-6E800FF07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3" y="3363913"/>
            <a:ext cx="8064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Flags</a:t>
            </a:r>
          </a:p>
        </p:txBody>
      </p:sp>
      <p:sp>
        <p:nvSpPr>
          <p:cNvPr id="87059" name="Text Box 20">
            <a:extLst>
              <a:ext uri="{FF2B5EF4-FFF2-40B4-BE49-F238E27FC236}">
                <a16:creationId xmlns:a16="http://schemas.microsoft.com/office/drawing/2014/main" xmlns="" id="{DF5ED79C-2A03-1C43-B0DC-C2FFB762A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7060" name="Rectangle 21">
            <a:extLst>
              <a:ext uri="{FF2B5EF4-FFF2-40B4-BE49-F238E27FC236}">
                <a16:creationId xmlns:a16="http://schemas.microsoft.com/office/drawing/2014/main" xmlns="" id="{AA3FD069-37A0-8344-9A28-DD4DA9C79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61" name="Rectangle 22">
            <a:extLst>
              <a:ext uri="{FF2B5EF4-FFF2-40B4-BE49-F238E27FC236}">
                <a16:creationId xmlns:a16="http://schemas.microsoft.com/office/drawing/2014/main" xmlns="" id="{9F3E71DF-7F4A-9C43-9D92-4A9718251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62" name="Text Box 23">
            <a:extLst>
              <a:ext uri="{FF2B5EF4-FFF2-40B4-BE49-F238E27FC236}">
                <a16:creationId xmlns:a16="http://schemas.microsoft.com/office/drawing/2014/main" xmlns="" id="{3A39A4D3-BF68-AA40-B7CE-06DA9CF28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Checksum</a:t>
            </a:r>
          </a:p>
        </p:txBody>
      </p:sp>
      <p:sp>
        <p:nvSpPr>
          <p:cNvPr id="87063" name="Text Box 24">
            <a:extLst>
              <a:ext uri="{FF2B5EF4-FFF2-40B4-BE49-F238E27FC236}">
                <a16:creationId xmlns:a16="http://schemas.microsoft.com/office/drawing/2014/main" xmlns="" id="{DAD4B99C-D7C8-7F45-9BAE-272A44D5E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663" y="3897313"/>
            <a:ext cx="179228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Urgent pointer</a:t>
            </a:r>
          </a:p>
        </p:txBody>
      </p:sp>
      <p:sp>
        <p:nvSpPr>
          <p:cNvPr id="87064" name="Rectangle 25">
            <a:extLst>
              <a:ext uri="{FF2B5EF4-FFF2-40B4-BE49-F238E27FC236}">
                <a16:creationId xmlns:a16="http://schemas.microsoft.com/office/drawing/2014/main" xmlns="" id="{DF309CB0-D52A-E047-B86A-EC06F85B2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65" name="Text Box 26">
            <a:extLst>
              <a:ext uri="{FF2B5EF4-FFF2-40B4-BE49-F238E27FC236}">
                <a16:creationId xmlns:a16="http://schemas.microsoft.com/office/drawing/2014/main" xmlns="" id="{E80BCEE2-4E54-D14C-BBB0-16A123078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4389438"/>
            <a:ext cx="2187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Options (variable)</a:t>
            </a:r>
          </a:p>
        </p:txBody>
      </p:sp>
      <p:sp>
        <p:nvSpPr>
          <p:cNvPr id="87066" name="Text Box 28">
            <a:extLst>
              <a:ext uri="{FF2B5EF4-FFF2-40B4-BE49-F238E27FC236}">
                <a16:creationId xmlns:a16="http://schemas.microsoft.com/office/drawing/2014/main" xmlns="" id="{231C67A0-563B-CA4B-A629-57DAC5DA0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27051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Flags:</a:t>
            </a:r>
          </a:p>
        </p:txBody>
      </p:sp>
      <p:sp>
        <p:nvSpPr>
          <p:cNvPr id="87067" name="Text Box 29">
            <a:extLst>
              <a:ext uri="{FF2B5EF4-FFF2-40B4-BE49-F238E27FC236}">
                <a16:creationId xmlns:a16="http://schemas.microsoft.com/office/drawing/2014/main" xmlns="" id="{8E89BB8A-C970-0A4E-8355-8550E531C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panose="020B0604020202020204" pitchFamily="34" charset="0"/>
              </a:rPr>
              <a:t>SYN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FIN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RST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PSH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URG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ACK</a:t>
            </a:r>
          </a:p>
        </p:txBody>
      </p:sp>
      <p:sp>
        <p:nvSpPr>
          <p:cNvPr id="87068" name="Text Box 31">
            <a:extLst>
              <a:ext uri="{FF2B5EF4-FFF2-40B4-BE49-F238E27FC236}">
                <a16:creationId xmlns:a16="http://schemas.microsoft.com/office/drawing/2014/main" xmlns="" id="{54426093-0D1C-ED42-BEB5-896FD2EC1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5105400"/>
            <a:ext cx="711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3300"/>
                </a:solidFill>
                <a:latin typeface="Helvetica" pitchFamily="2" charset="0"/>
              </a:rPr>
              <a:t>A tells B it wants to open a connection…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xmlns="" id="{EE9E3D49-3A2E-CD43-8FEC-04BF7E650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Step 2: B’s SYN-ACK Packet</a:t>
            </a:r>
          </a:p>
        </p:txBody>
      </p:sp>
      <p:sp>
        <p:nvSpPr>
          <p:cNvPr id="89091" name="Rectangle 5">
            <a:extLst>
              <a:ext uri="{FF2B5EF4-FFF2-40B4-BE49-F238E27FC236}">
                <a16:creationId xmlns:a16="http://schemas.microsoft.com/office/drawing/2014/main" xmlns="" id="{0CAB53F2-8A46-F242-A74F-3567ACDFF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092" name="Text Box 6">
            <a:extLst>
              <a:ext uri="{FF2B5EF4-FFF2-40B4-BE49-F238E27FC236}">
                <a16:creationId xmlns:a16="http://schemas.microsoft.com/office/drawing/2014/main" xmlns="" id="{589EFD2C-6F64-A94D-8778-0CFA083A1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panose="020B0604020202020204" pitchFamily="34" charset="0"/>
              </a:rPr>
              <a:t>B’s port</a:t>
            </a:r>
          </a:p>
        </p:txBody>
      </p:sp>
      <p:sp>
        <p:nvSpPr>
          <p:cNvPr id="89093" name="Rectangle 7">
            <a:extLst>
              <a:ext uri="{FF2B5EF4-FFF2-40B4-BE49-F238E27FC236}">
                <a16:creationId xmlns:a16="http://schemas.microsoft.com/office/drawing/2014/main" xmlns="" id="{4FE65367-3F12-354E-BC6E-E54D482BF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094" name="Text Box 8">
            <a:extLst>
              <a:ext uri="{FF2B5EF4-FFF2-40B4-BE49-F238E27FC236}">
                <a16:creationId xmlns:a16="http://schemas.microsoft.com/office/drawing/2014/main" xmlns="" id="{07BD157F-7815-1F4D-A8C9-5499521E6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8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panose="020B0604020202020204" pitchFamily="34" charset="0"/>
              </a:rPr>
              <a:t>A’s port</a:t>
            </a:r>
          </a:p>
        </p:txBody>
      </p:sp>
      <p:sp>
        <p:nvSpPr>
          <p:cNvPr id="89095" name="Rectangle 9">
            <a:extLst>
              <a:ext uri="{FF2B5EF4-FFF2-40B4-BE49-F238E27FC236}">
                <a16:creationId xmlns:a16="http://schemas.microsoft.com/office/drawing/2014/main" xmlns="" id="{4485CF1E-1683-BA4D-A65D-5098D24DB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5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096" name="Text Box 10">
            <a:extLst>
              <a:ext uri="{FF2B5EF4-FFF2-40B4-BE49-F238E27FC236}">
                <a16:creationId xmlns:a16="http://schemas.microsoft.com/office/drawing/2014/main" xmlns="" id="{221F23C1-CE07-BC4F-A490-E4B772D18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2408238"/>
            <a:ext cx="338931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panose="020B0604020202020204" pitchFamily="34" charset="0"/>
              </a:rPr>
              <a:t>B’s Initial Sequence Number</a:t>
            </a:r>
          </a:p>
        </p:txBody>
      </p:sp>
      <p:sp>
        <p:nvSpPr>
          <p:cNvPr id="89097" name="Rectangle 11">
            <a:extLst>
              <a:ext uri="{FF2B5EF4-FFF2-40B4-BE49-F238E27FC236}">
                <a16:creationId xmlns:a16="http://schemas.microsoft.com/office/drawing/2014/main" xmlns="" id="{C3A273D3-A806-C94A-AD53-EA2110637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098" name="Text Box 12">
            <a:extLst>
              <a:ext uri="{FF2B5EF4-FFF2-40B4-BE49-F238E27FC236}">
                <a16:creationId xmlns:a16="http://schemas.microsoft.com/office/drawing/2014/main" xmlns="" id="{679F37D0-05CD-EC4C-AB67-34FB09A18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2865438"/>
            <a:ext cx="177958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panose="020B0604020202020204" pitchFamily="34" charset="0"/>
              </a:rPr>
              <a:t>A’s ISN plus 1</a:t>
            </a:r>
          </a:p>
        </p:txBody>
      </p:sp>
      <p:sp>
        <p:nvSpPr>
          <p:cNvPr id="89099" name="Rectangle 13">
            <a:extLst>
              <a:ext uri="{FF2B5EF4-FFF2-40B4-BE49-F238E27FC236}">
                <a16:creationId xmlns:a16="http://schemas.microsoft.com/office/drawing/2014/main" xmlns="" id="{52E522F2-252A-9449-8A6F-C2C2BDC41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100" name="Rectangle 14">
            <a:extLst>
              <a:ext uri="{FF2B5EF4-FFF2-40B4-BE49-F238E27FC236}">
                <a16:creationId xmlns:a16="http://schemas.microsoft.com/office/drawing/2014/main" xmlns="" id="{BCE089DC-DFCD-754D-B501-6CC62D43A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101" name="Text Box 15">
            <a:extLst>
              <a:ext uri="{FF2B5EF4-FFF2-40B4-BE49-F238E27FC236}">
                <a16:creationId xmlns:a16="http://schemas.microsoft.com/office/drawing/2014/main" xmlns="" id="{CBDFA7E6-6981-3B4E-A00F-E8B2EA720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3349625"/>
            <a:ext cx="230346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Advertised window</a:t>
            </a:r>
          </a:p>
        </p:txBody>
      </p:sp>
      <p:sp>
        <p:nvSpPr>
          <p:cNvPr id="89102" name="Text Box 16">
            <a:extLst>
              <a:ext uri="{FF2B5EF4-FFF2-40B4-BE49-F238E27FC236}">
                <a16:creationId xmlns:a16="http://schemas.microsoft.com/office/drawing/2014/main" xmlns="" id="{2B7821C6-9D6F-5F4E-B28F-FE08508AA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463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9103" name="Line 17">
            <a:extLst>
              <a:ext uri="{FF2B5EF4-FFF2-40B4-BE49-F238E27FC236}">
                <a16:creationId xmlns:a16="http://schemas.microsoft.com/office/drawing/2014/main" xmlns="" id="{B6D46442-D39B-C44F-8550-56FCD5FDE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4" name="Line 18">
            <a:extLst>
              <a:ext uri="{FF2B5EF4-FFF2-40B4-BE49-F238E27FC236}">
                <a16:creationId xmlns:a16="http://schemas.microsoft.com/office/drawing/2014/main" xmlns="" id="{CDFBBC1B-9CF0-B04C-8566-98C460CF3D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5" name="Text Box 19">
            <a:extLst>
              <a:ext uri="{FF2B5EF4-FFF2-40B4-BE49-F238E27FC236}">
                <a16:creationId xmlns:a16="http://schemas.microsoft.com/office/drawing/2014/main" xmlns="" id="{15A2D4EB-791C-834F-B3C9-819F4BC76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3" y="3363913"/>
            <a:ext cx="8064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Flags</a:t>
            </a:r>
          </a:p>
        </p:txBody>
      </p:sp>
      <p:sp>
        <p:nvSpPr>
          <p:cNvPr id="89106" name="Text Box 20">
            <a:extLst>
              <a:ext uri="{FF2B5EF4-FFF2-40B4-BE49-F238E27FC236}">
                <a16:creationId xmlns:a16="http://schemas.microsoft.com/office/drawing/2014/main" xmlns="" id="{07A0BD1F-1086-C84C-A68B-8F9EB859C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9107" name="Rectangle 21">
            <a:extLst>
              <a:ext uri="{FF2B5EF4-FFF2-40B4-BE49-F238E27FC236}">
                <a16:creationId xmlns:a16="http://schemas.microsoft.com/office/drawing/2014/main" xmlns="" id="{333C393D-5557-B347-96CC-C56A546C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108" name="Rectangle 22">
            <a:extLst>
              <a:ext uri="{FF2B5EF4-FFF2-40B4-BE49-F238E27FC236}">
                <a16:creationId xmlns:a16="http://schemas.microsoft.com/office/drawing/2014/main" xmlns="" id="{3320E706-6C46-284B-9CFD-9EAC0FE2E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109" name="Text Box 23">
            <a:extLst>
              <a:ext uri="{FF2B5EF4-FFF2-40B4-BE49-F238E27FC236}">
                <a16:creationId xmlns:a16="http://schemas.microsoft.com/office/drawing/2014/main" xmlns="" id="{39919EEA-C5C3-0448-81F1-0CE08EACF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Checksum</a:t>
            </a:r>
          </a:p>
        </p:txBody>
      </p:sp>
      <p:sp>
        <p:nvSpPr>
          <p:cNvPr id="89110" name="Text Box 24">
            <a:extLst>
              <a:ext uri="{FF2B5EF4-FFF2-40B4-BE49-F238E27FC236}">
                <a16:creationId xmlns:a16="http://schemas.microsoft.com/office/drawing/2014/main" xmlns="" id="{8EE0670E-1B2B-D449-A99D-A123C6AD4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663" y="3897313"/>
            <a:ext cx="179228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Urgent pointer</a:t>
            </a:r>
          </a:p>
        </p:txBody>
      </p:sp>
      <p:sp>
        <p:nvSpPr>
          <p:cNvPr id="89111" name="Rectangle 25">
            <a:extLst>
              <a:ext uri="{FF2B5EF4-FFF2-40B4-BE49-F238E27FC236}">
                <a16:creationId xmlns:a16="http://schemas.microsoft.com/office/drawing/2014/main" xmlns="" id="{E1FEFA7A-F059-974C-8EAE-20AAED549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112" name="Text Box 26">
            <a:extLst>
              <a:ext uri="{FF2B5EF4-FFF2-40B4-BE49-F238E27FC236}">
                <a16:creationId xmlns:a16="http://schemas.microsoft.com/office/drawing/2014/main" xmlns="" id="{A5E1CD2F-EC3B-1240-B2DE-890AE8980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4389438"/>
            <a:ext cx="2187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Options (variable)</a:t>
            </a:r>
          </a:p>
        </p:txBody>
      </p:sp>
      <p:sp>
        <p:nvSpPr>
          <p:cNvPr id="89113" name="Text Box 27">
            <a:extLst>
              <a:ext uri="{FF2B5EF4-FFF2-40B4-BE49-F238E27FC236}">
                <a16:creationId xmlns:a16="http://schemas.microsoft.com/office/drawing/2014/main" xmlns="" id="{94D248B2-3C3A-664D-AD52-756DB4F99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27051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Flags:</a:t>
            </a:r>
          </a:p>
        </p:txBody>
      </p:sp>
      <p:sp>
        <p:nvSpPr>
          <p:cNvPr id="89114" name="Text Box 28">
            <a:extLst>
              <a:ext uri="{FF2B5EF4-FFF2-40B4-BE49-F238E27FC236}">
                <a16:creationId xmlns:a16="http://schemas.microsoft.com/office/drawing/2014/main" xmlns="" id="{82EC3C30-F71F-1945-A6E1-CF69F6EF2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panose="020B0604020202020204" pitchFamily="34" charset="0"/>
              </a:rPr>
              <a:t>SYN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FIN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RST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PSH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URG</a:t>
            </a:r>
          </a:p>
          <a:p>
            <a:pPr algn="l"/>
            <a:r>
              <a:rPr lang="en-US" altLang="en-US" b="0">
                <a:solidFill>
                  <a:srgbClr val="FF3300"/>
                </a:solidFill>
                <a:latin typeface="Arial" panose="020B0604020202020204" pitchFamily="34" charset="0"/>
              </a:rPr>
              <a:t>ACK</a:t>
            </a:r>
          </a:p>
        </p:txBody>
      </p:sp>
      <p:sp>
        <p:nvSpPr>
          <p:cNvPr id="89115" name="Text Box 54">
            <a:extLst>
              <a:ext uri="{FF2B5EF4-FFF2-40B4-BE49-F238E27FC236}">
                <a16:creationId xmlns:a16="http://schemas.microsoft.com/office/drawing/2014/main" xmlns="" id="{4A2BB76A-EA93-AB46-83F4-9D8EEE45F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105400"/>
            <a:ext cx="8270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  <a:latin typeface="Helvetica" pitchFamily="2" charset="0"/>
              </a:rPr>
              <a:t>B tells A it accepts, and is ready to hear the next byte…</a:t>
            </a:r>
          </a:p>
        </p:txBody>
      </p:sp>
      <p:sp>
        <p:nvSpPr>
          <p:cNvPr id="89116" name="Text Box 56">
            <a:extLst>
              <a:ext uri="{FF2B5EF4-FFF2-40B4-BE49-F238E27FC236}">
                <a16:creationId xmlns:a16="http://schemas.microsoft.com/office/drawing/2014/main" xmlns="" id="{51FA743A-E1C6-B542-9863-115547EBE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62600"/>
            <a:ext cx="8183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  <a:latin typeface="Helvetica" pitchFamily="2" charset="0"/>
              </a:rPr>
              <a:t>… upon receiving this packet, A can start sending data</a:t>
            </a:r>
          </a:p>
        </p:txBody>
      </p:sp>
      <p:sp>
        <p:nvSpPr>
          <p:cNvPr id="89117" name="Slide Number Placeholder 3">
            <a:extLst>
              <a:ext uri="{FF2B5EF4-FFF2-40B4-BE49-F238E27FC236}">
                <a16:creationId xmlns:a16="http://schemas.microsoft.com/office/drawing/2014/main" xmlns="" id="{E7F7B65F-3AB2-9649-B699-E50AD38FBE27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5D9FB346-4278-1145-BFDF-BE5700E431CE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43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xmlns="" id="{90727253-2CF7-B943-B067-075233AA9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Step 3: A’s ACK of the SYN-ACK</a:t>
            </a:r>
          </a:p>
        </p:txBody>
      </p:sp>
      <p:sp>
        <p:nvSpPr>
          <p:cNvPr id="91139" name="Rectangle 32">
            <a:extLst>
              <a:ext uri="{FF2B5EF4-FFF2-40B4-BE49-F238E27FC236}">
                <a16:creationId xmlns:a16="http://schemas.microsoft.com/office/drawing/2014/main" xmlns="" id="{743B5834-7135-1449-8D2C-FBB5EA2E4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0" name="Text Box 33">
            <a:extLst>
              <a:ext uri="{FF2B5EF4-FFF2-40B4-BE49-F238E27FC236}">
                <a16:creationId xmlns:a16="http://schemas.microsoft.com/office/drawing/2014/main" xmlns="" id="{8CEF66B3-A759-F44D-8676-528685C3E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panose="020B0604020202020204" pitchFamily="34" charset="0"/>
              </a:rPr>
              <a:t>A’s port</a:t>
            </a:r>
          </a:p>
        </p:txBody>
      </p:sp>
      <p:sp>
        <p:nvSpPr>
          <p:cNvPr id="91141" name="Rectangle 34">
            <a:extLst>
              <a:ext uri="{FF2B5EF4-FFF2-40B4-BE49-F238E27FC236}">
                <a16:creationId xmlns:a16="http://schemas.microsoft.com/office/drawing/2014/main" xmlns="" id="{69EE60E9-E099-9E4D-9C32-B332E0495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2" name="Text Box 35">
            <a:extLst>
              <a:ext uri="{FF2B5EF4-FFF2-40B4-BE49-F238E27FC236}">
                <a16:creationId xmlns:a16="http://schemas.microsoft.com/office/drawing/2014/main" xmlns="" id="{B3DB5A7D-1345-6F44-98DB-2B6482F55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838" y="1874838"/>
            <a:ext cx="1044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panose="020B0604020202020204" pitchFamily="34" charset="0"/>
              </a:rPr>
              <a:t>B’s port</a:t>
            </a:r>
          </a:p>
        </p:txBody>
      </p:sp>
      <p:sp>
        <p:nvSpPr>
          <p:cNvPr id="91143" name="Rectangle 36">
            <a:extLst>
              <a:ext uri="{FF2B5EF4-FFF2-40B4-BE49-F238E27FC236}">
                <a16:creationId xmlns:a16="http://schemas.microsoft.com/office/drawing/2014/main" xmlns="" id="{0146BBAC-ACF3-D249-90D3-929F8856F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5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4" name="Rectangle 38">
            <a:extLst>
              <a:ext uri="{FF2B5EF4-FFF2-40B4-BE49-F238E27FC236}">
                <a16:creationId xmlns:a16="http://schemas.microsoft.com/office/drawing/2014/main" xmlns="" id="{58D9B5EC-90F4-0140-8E8C-3FD2B5C65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5" name="Text Box 39">
            <a:extLst>
              <a:ext uri="{FF2B5EF4-FFF2-40B4-BE49-F238E27FC236}">
                <a16:creationId xmlns:a16="http://schemas.microsoft.com/office/drawing/2014/main" xmlns="" id="{677CDC98-A99C-F74D-9A1B-6F99607FF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2865438"/>
            <a:ext cx="177958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panose="020B0604020202020204" pitchFamily="34" charset="0"/>
              </a:rPr>
              <a:t>B’s ISN plus 1</a:t>
            </a:r>
          </a:p>
        </p:txBody>
      </p:sp>
      <p:sp>
        <p:nvSpPr>
          <p:cNvPr id="91146" name="Rectangle 40">
            <a:extLst>
              <a:ext uri="{FF2B5EF4-FFF2-40B4-BE49-F238E27FC236}">
                <a16:creationId xmlns:a16="http://schemas.microsoft.com/office/drawing/2014/main" xmlns="" id="{80088B4D-2573-484D-A90C-4A1452157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7" name="Rectangle 41">
            <a:extLst>
              <a:ext uri="{FF2B5EF4-FFF2-40B4-BE49-F238E27FC236}">
                <a16:creationId xmlns:a16="http://schemas.microsoft.com/office/drawing/2014/main" xmlns="" id="{06807D7E-3BCD-A948-91C2-F1E435D71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8" name="Text Box 42">
            <a:extLst>
              <a:ext uri="{FF2B5EF4-FFF2-40B4-BE49-F238E27FC236}">
                <a16:creationId xmlns:a16="http://schemas.microsoft.com/office/drawing/2014/main" xmlns="" id="{C075A1EE-8C60-CF4F-82A9-F694110A4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3349625"/>
            <a:ext cx="2303463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Advertised window</a:t>
            </a:r>
          </a:p>
        </p:txBody>
      </p:sp>
      <p:sp>
        <p:nvSpPr>
          <p:cNvPr id="91149" name="Text Box 43">
            <a:extLst>
              <a:ext uri="{FF2B5EF4-FFF2-40B4-BE49-F238E27FC236}">
                <a16:creationId xmlns:a16="http://schemas.microsoft.com/office/drawing/2014/main" xmlns="" id="{E63D82B8-4597-D240-B0C5-FEC946CE9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463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FF33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91150" name="Line 44">
            <a:extLst>
              <a:ext uri="{FF2B5EF4-FFF2-40B4-BE49-F238E27FC236}">
                <a16:creationId xmlns:a16="http://schemas.microsoft.com/office/drawing/2014/main" xmlns="" id="{6788EF3D-DE09-F148-9AA3-593247299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1" name="Line 45">
            <a:extLst>
              <a:ext uri="{FF2B5EF4-FFF2-40B4-BE49-F238E27FC236}">
                <a16:creationId xmlns:a16="http://schemas.microsoft.com/office/drawing/2014/main" xmlns="" id="{06FEF9E4-3066-E143-A941-F371951F5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2" name="Text Box 46">
            <a:extLst>
              <a:ext uri="{FF2B5EF4-FFF2-40B4-BE49-F238E27FC236}">
                <a16:creationId xmlns:a16="http://schemas.microsoft.com/office/drawing/2014/main" xmlns="" id="{F0489C23-42FB-1445-B816-AED1ACBDC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3" y="3363913"/>
            <a:ext cx="8064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Flags</a:t>
            </a:r>
          </a:p>
        </p:txBody>
      </p:sp>
      <p:sp>
        <p:nvSpPr>
          <p:cNvPr id="91153" name="Text Box 47">
            <a:extLst>
              <a:ext uri="{FF2B5EF4-FFF2-40B4-BE49-F238E27FC236}">
                <a16:creationId xmlns:a16="http://schemas.microsoft.com/office/drawing/2014/main" xmlns="" id="{F234F99A-860C-DD48-B290-D15D40105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1154" name="Rectangle 48">
            <a:extLst>
              <a:ext uri="{FF2B5EF4-FFF2-40B4-BE49-F238E27FC236}">
                <a16:creationId xmlns:a16="http://schemas.microsoft.com/office/drawing/2014/main" xmlns="" id="{06827FD2-2CDE-4641-9AE8-961FE9F15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55" name="Rectangle 49">
            <a:extLst>
              <a:ext uri="{FF2B5EF4-FFF2-40B4-BE49-F238E27FC236}">
                <a16:creationId xmlns:a16="http://schemas.microsoft.com/office/drawing/2014/main" xmlns="" id="{BBF84769-7BD5-1D40-980E-BD2EB9E9E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56" name="Text Box 50">
            <a:extLst>
              <a:ext uri="{FF2B5EF4-FFF2-40B4-BE49-F238E27FC236}">
                <a16:creationId xmlns:a16="http://schemas.microsoft.com/office/drawing/2014/main" xmlns="" id="{962603D1-7260-8E40-B410-7C2E2830C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Checksum</a:t>
            </a:r>
          </a:p>
        </p:txBody>
      </p:sp>
      <p:sp>
        <p:nvSpPr>
          <p:cNvPr id="91157" name="Text Box 51">
            <a:extLst>
              <a:ext uri="{FF2B5EF4-FFF2-40B4-BE49-F238E27FC236}">
                <a16:creationId xmlns:a16="http://schemas.microsoft.com/office/drawing/2014/main" xmlns="" id="{1515BB8B-81B0-A440-91C7-73463BFB6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663" y="3897313"/>
            <a:ext cx="1792287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Urgent pointer</a:t>
            </a:r>
          </a:p>
        </p:txBody>
      </p:sp>
      <p:sp>
        <p:nvSpPr>
          <p:cNvPr id="91158" name="Rectangle 52">
            <a:extLst>
              <a:ext uri="{FF2B5EF4-FFF2-40B4-BE49-F238E27FC236}">
                <a16:creationId xmlns:a16="http://schemas.microsoft.com/office/drawing/2014/main" xmlns="" id="{2F87E9F0-2F6E-9942-8C26-2DA0B438E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59" name="Text Box 53">
            <a:extLst>
              <a:ext uri="{FF2B5EF4-FFF2-40B4-BE49-F238E27FC236}">
                <a16:creationId xmlns:a16="http://schemas.microsoft.com/office/drawing/2014/main" xmlns="" id="{C631EE52-1DD4-5F4B-91BC-6655DE0E6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4389438"/>
            <a:ext cx="2187575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Options (variable)</a:t>
            </a:r>
          </a:p>
        </p:txBody>
      </p:sp>
      <p:sp>
        <p:nvSpPr>
          <p:cNvPr id="91160" name="Text Box 54">
            <a:extLst>
              <a:ext uri="{FF2B5EF4-FFF2-40B4-BE49-F238E27FC236}">
                <a16:creationId xmlns:a16="http://schemas.microsoft.com/office/drawing/2014/main" xmlns="" id="{F46AD4CF-8ADC-B943-BE54-DE0602212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270510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Flags:</a:t>
            </a:r>
          </a:p>
        </p:txBody>
      </p:sp>
      <p:sp>
        <p:nvSpPr>
          <p:cNvPr id="91161" name="Text Box 55">
            <a:extLst>
              <a:ext uri="{FF2B5EF4-FFF2-40B4-BE49-F238E27FC236}">
                <a16:creationId xmlns:a16="http://schemas.microsoft.com/office/drawing/2014/main" xmlns="" id="{C7BDAC84-2713-AE4A-91DB-132D02E80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38" y="2740025"/>
            <a:ext cx="7493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latin typeface="Arial" panose="020B0604020202020204" pitchFamily="34" charset="0"/>
              </a:rPr>
              <a:t>SYN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FIN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RST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PSH</a:t>
            </a:r>
          </a:p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URG</a:t>
            </a:r>
          </a:p>
          <a:p>
            <a:pPr algn="l"/>
            <a:r>
              <a:rPr lang="en-US" altLang="en-US" b="0">
                <a:solidFill>
                  <a:srgbClr val="FF3300"/>
                </a:solidFill>
                <a:latin typeface="Arial" panose="020B0604020202020204" pitchFamily="34" charset="0"/>
              </a:rPr>
              <a:t>ACK</a:t>
            </a:r>
          </a:p>
        </p:txBody>
      </p:sp>
      <p:sp>
        <p:nvSpPr>
          <p:cNvPr id="91162" name="Text Box 56">
            <a:extLst>
              <a:ext uri="{FF2B5EF4-FFF2-40B4-BE49-F238E27FC236}">
                <a16:creationId xmlns:a16="http://schemas.microsoft.com/office/drawing/2014/main" xmlns="" id="{0B98C7DF-53BB-0845-AC67-40B937885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5105400"/>
            <a:ext cx="5202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  <a:latin typeface="Helvetica" pitchFamily="2" charset="0"/>
              </a:rPr>
              <a:t>A tells B it is okay to start sending</a:t>
            </a:r>
          </a:p>
        </p:txBody>
      </p:sp>
      <p:sp>
        <p:nvSpPr>
          <p:cNvPr id="91163" name="Text Box 57">
            <a:extLst>
              <a:ext uri="{FF2B5EF4-FFF2-40B4-BE49-F238E27FC236}">
                <a16:creationId xmlns:a16="http://schemas.microsoft.com/office/drawing/2014/main" xmlns="" id="{D355E2C9-A2D8-F547-853A-BEB8EE09D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738" y="2408238"/>
            <a:ext cx="2259012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Sequence number</a:t>
            </a:r>
          </a:p>
        </p:txBody>
      </p:sp>
      <p:sp>
        <p:nvSpPr>
          <p:cNvPr id="91164" name="Text Box 59">
            <a:extLst>
              <a:ext uri="{FF2B5EF4-FFF2-40B4-BE49-F238E27FC236}">
                <a16:creationId xmlns:a16="http://schemas.microsoft.com/office/drawing/2014/main" xmlns="" id="{7A9F1C99-9C83-2C4B-B912-F67B6F08A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5557838"/>
            <a:ext cx="8207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  <a:latin typeface="Helvetica" pitchFamily="2" charset="0"/>
              </a:rPr>
              <a:t>… upon receiving this packet, B can start sending data</a:t>
            </a:r>
          </a:p>
        </p:txBody>
      </p:sp>
      <p:sp>
        <p:nvSpPr>
          <p:cNvPr id="91165" name="Slide Number Placeholder 3">
            <a:extLst>
              <a:ext uri="{FF2B5EF4-FFF2-40B4-BE49-F238E27FC236}">
                <a16:creationId xmlns:a16="http://schemas.microsoft.com/office/drawing/2014/main" xmlns="" id="{2E23F0B1-7C86-CE43-B0CE-1797CD399BD5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D75CD7FD-6131-3C4A-A549-0D0CC9DBB23E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xmlns="" id="{05AC661D-5C30-164C-BDAC-9C45FF7F3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SYN Loss and Web Downloads</a:t>
            </a:r>
          </a:p>
        </p:txBody>
      </p:sp>
      <p:sp>
        <p:nvSpPr>
          <p:cNvPr id="908291" name="Rectangle 3">
            <a:extLst>
              <a:ext uri="{FF2B5EF4-FFF2-40B4-BE49-F238E27FC236}">
                <a16:creationId xmlns:a16="http://schemas.microsoft.com/office/drawing/2014/main" xmlns="" id="{05A4F904-B2D3-B44E-9C5F-7225B67C8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90696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Upon sending SYN, sender sets a timer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SYN lost, timer expires before SYN-ACK received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Sender retransmits SYN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How should the TCP sender set the timer?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 idea how far away the receiver is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Some TCPs use default of 3 or 6 seconds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Implications for web download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User gets impatient and hits reload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 … Users aborts connection, initiates new socket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Essentially, forces a fast send of a new SYN!</a:t>
            </a:r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xmlns="" id="{860B05C8-8F97-8540-BC64-2CCBBC8096EB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558789AD-F4AE-D046-B9CC-97280547CDBD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45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1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xmlns="" id="{4D2B293A-6B5C-9F4D-BDAD-F13F41D3E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Tearing Down the Connection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xmlns="" id="{897961B9-7B3C-AF44-8BB2-8BB6EED68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849688"/>
            <a:ext cx="8458200" cy="194151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Closing (each end of) the connection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Finish (FIN) to close and receive remaining bytes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And other host sends a FIN ACK to acknowledge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Reset (RST) to close and not receive remaining bytes</a:t>
            </a:r>
          </a:p>
        </p:txBody>
      </p:sp>
      <p:sp>
        <p:nvSpPr>
          <p:cNvPr id="95236" name="Line 4">
            <a:extLst>
              <a:ext uri="{FF2B5EF4-FFF2-40B4-BE49-F238E27FC236}">
                <a16:creationId xmlns:a16="http://schemas.microsoft.com/office/drawing/2014/main" xmlns="" id="{379A33A4-ADEB-AF47-88F5-2EC521C8BA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7" name="Line 5">
            <a:extLst>
              <a:ext uri="{FF2B5EF4-FFF2-40B4-BE49-F238E27FC236}">
                <a16:creationId xmlns:a16="http://schemas.microsoft.com/office/drawing/2014/main" xmlns="" id="{F8968FA1-3732-1849-9B9C-CEB5778A9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8" name="Line 6">
            <a:extLst>
              <a:ext uri="{FF2B5EF4-FFF2-40B4-BE49-F238E27FC236}">
                <a16:creationId xmlns:a16="http://schemas.microsoft.com/office/drawing/2014/main" xmlns="" id="{10AA7BEE-D9F4-EF43-B1CE-3C58DC5290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9" name="Line 7">
            <a:extLst>
              <a:ext uri="{FF2B5EF4-FFF2-40B4-BE49-F238E27FC236}">
                <a16:creationId xmlns:a16="http://schemas.microsoft.com/office/drawing/2014/main" xmlns="" id="{2FE0BDDD-BC81-9042-BA67-DCE8620677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Text Box 8">
            <a:extLst>
              <a:ext uri="{FF2B5EF4-FFF2-40B4-BE49-F238E27FC236}">
                <a16:creationId xmlns:a16="http://schemas.microsoft.com/office/drawing/2014/main" xmlns="" id="{858416CC-9CE8-CF47-A37B-954A1382612A}"/>
              </a:ext>
            </a:extLst>
          </p:cNvPr>
          <p:cNvSpPr txBox="1">
            <a:spLocks noChangeArrowheads="1"/>
          </p:cNvSpPr>
          <p:nvPr/>
        </p:nvSpPr>
        <p:spPr bwMode="auto">
          <a:xfrm rot="-4794570">
            <a:off x="1553369" y="2366169"/>
            <a:ext cx="693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latin typeface="Times New Roman" panose="02020603050405020304" pitchFamily="18" charset="0"/>
              </a:rPr>
              <a:t>SYN</a:t>
            </a:r>
          </a:p>
        </p:txBody>
      </p:sp>
      <p:sp>
        <p:nvSpPr>
          <p:cNvPr id="95241" name="Text Box 9">
            <a:extLst>
              <a:ext uri="{FF2B5EF4-FFF2-40B4-BE49-F238E27FC236}">
                <a16:creationId xmlns:a16="http://schemas.microsoft.com/office/drawing/2014/main" xmlns="" id="{F93F70BA-7EE5-6D43-BD6E-EE9A0EA5A6AF}"/>
              </a:ext>
            </a:extLst>
          </p:cNvPr>
          <p:cNvSpPr txBox="1">
            <a:spLocks noChangeArrowheads="1"/>
          </p:cNvSpPr>
          <p:nvPr/>
        </p:nvSpPr>
        <p:spPr bwMode="auto">
          <a:xfrm rot="4712803">
            <a:off x="2276476" y="235902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latin typeface="Times New Roman" panose="02020603050405020304" pitchFamily="18" charset="0"/>
              </a:rPr>
              <a:t>SYN ACK</a:t>
            </a:r>
          </a:p>
        </p:txBody>
      </p:sp>
      <p:sp>
        <p:nvSpPr>
          <p:cNvPr id="95242" name="Text Box 10">
            <a:extLst>
              <a:ext uri="{FF2B5EF4-FFF2-40B4-BE49-F238E27FC236}">
                <a16:creationId xmlns:a16="http://schemas.microsoft.com/office/drawing/2014/main" xmlns="" id="{814DD27E-A9BC-7F46-B666-664EB5FE93DB}"/>
              </a:ext>
            </a:extLst>
          </p:cNvPr>
          <p:cNvSpPr txBox="1">
            <a:spLocks noChangeArrowheads="1"/>
          </p:cNvSpPr>
          <p:nvPr/>
        </p:nvSpPr>
        <p:spPr bwMode="auto">
          <a:xfrm rot="-4355001">
            <a:off x="2947194" y="2137569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latin typeface="Times New Roman" panose="02020603050405020304" pitchFamily="18" charset="0"/>
              </a:rPr>
              <a:t>ACK</a:t>
            </a:r>
          </a:p>
        </p:txBody>
      </p:sp>
      <p:sp>
        <p:nvSpPr>
          <p:cNvPr id="95243" name="Text Box 11">
            <a:extLst>
              <a:ext uri="{FF2B5EF4-FFF2-40B4-BE49-F238E27FC236}">
                <a16:creationId xmlns:a16="http://schemas.microsoft.com/office/drawing/2014/main" xmlns="" id="{77AA4BE6-19E8-8547-8542-FDCE3ABF2697}"/>
              </a:ext>
            </a:extLst>
          </p:cNvPr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95244" name="Line 12">
            <a:extLst>
              <a:ext uri="{FF2B5EF4-FFF2-40B4-BE49-F238E27FC236}">
                <a16:creationId xmlns:a16="http://schemas.microsoft.com/office/drawing/2014/main" xmlns="" id="{8666A7EB-5705-B349-8961-353A363575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7213" y="1770063"/>
            <a:ext cx="234950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Line 13">
            <a:extLst>
              <a:ext uri="{FF2B5EF4-FFF2-40B4-BE49-F238E27FC236}">
                <a16:creationId xmlns:a16="http://schemas.microsoft.com/office/drawing/2014/main" xmlns="" id="{484EA5E0-2DB0-8C42-8C1F-5C3047B9B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9975" y="1768475"/>
            <a:ext cx="277813" cy="157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Text Box 14">
            <a:extLst>
              <a:ext uri="{FF2B5EF4-FFF2-40B4-BE49-F238E27FC236}">
                <a16:creationId xmlns:a16="http://schemas.microsoft.com/office/drawing/2014/main" xmlns="" id="{B6EC47FF-6E8E-E943-943E-C0ED7EEC6B28}"/>
              </a:ext>
            </a:extLst>
          </p:cNvPr>
          <p:cNvSpPr txBox="1">
            <a:spLocks noChangeArrowheads="1"/>
          </p:cNvSpPr>
          <p:nvPr/>
        </p:nvSpPr>
        <p:spPr bwMode="auto">
          <a:xfrm rot="-4702247">
            <a:off x="5308600" y="2336800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latin typeface="Times New Roman" panose="02020603050405020304" pitchFamily="18" charset="0"/>
              </a:rPr>
              <a:t>FIN</a:t>
            </a:r>
          </a:p>
        </p:txBody>
      </p:sp>
      <p:sp>
        <p:nvSpPr>
          <p:cNvPr id="95247" name="Text Box 15">
            <a:extLst>
              <a:ext uri="{FF2B5EF4-FFF2-40B4-BE49-F238E27FC236}">
                <a16:creationId xmlns:a16="http://schemas.microsoft.com/office/drawing/2014/main" xmlns="" id="{09E0BF9E-B70C-044F-BD1F-2BC983041BA7}"/>
              </a:ext>
            </a:extLst>
          </p:cNvPr>
          <p:cNvSpPr txBox="1">
            <a:spLocks noChangeArrowheads="1"/>
          </p:cNvSpPr>
          <p:nvPr/>
        </p:nvSpPr>
        <p:spPr bwMode="auto">
          <a:xfrm rot="4688575">
            <a:off x="6107907" y="2326481"/>
            <a:ext cx="722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latin typeface="Times New Roman" panose="02020603050405020304" pitchFamily="18" charset="0"/>
              </a:rPr>
              <a:t>ACK</a:t>
            </a:r>
          </a:p>
        </p:txBody>
      </p:sp>
      <p:sp>
        <p:nvSpPr>
          <p:cNvPr id="95248" name="Line 16">
            <a:extLst>
              <a:ext uri="{FF2B5EF4-FFF2-40B4-BE49-F238E27FC236}">
                <a16:creationId xmlns:a16="http://schemas.microsoft.com/office/drawing/2014/main" xmlns="" id="{3B333FC7-2A79-A84A-B165-02C112DC63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9" name="Line 17">
            <a:extLst>
              <a:ext uri="{FF2B5EF4-FFF2-40B4-BE49-F238E27FC236}">
                <a16:creationId xmlns:a16="http://schemas.microsoft.com/office/drawing/2014/main" xmlns="" id="{08FFD500-AA89-7C4F-A476-D01BA3205D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738" y="1739900"/>
            <a:ext cx="6421437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0" name="Line 18">
            <a:extLst>
              <a:ext uri="{FF2B5EF4-FFF2-40B4-BE49-F238E27FC236}">
                <a16:creationId xmlns:a16="http://schemas.microsoft.com/office/drawing/2014/main" xmlns="" id="{B8345C33-200A-5A47-8B51-3E49B48F76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1" name="Text Box 19">
            <a:extLst>
              <a:ext uri="{FF2B5EF4-FFF2-40B4-BE49-F238E27FC236}">
                <a16:creationId xmlns:a16="http://schemas.microsoft.com/office/drawing/2014/main" xmlns="" id="{7B3BC74B-75DC-DA48-B929-0E5F83621C0A}"/>
              </a:ext>
            </a:extLst>
          </p:cNvPr>
          <p:cNvSpPr txBox="1">
            <a:spLocks noChangeArrowheads="1"/>
          </p:cNvSpPr>
          <p:nvPr/>
        </p:nvSpPr>
        <p:spPr bwMode="auto">
          <a:xfrm rot="4676639">
            <a:off x="4298157" y="2367756"/>
            <a:ext cx="722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latin typeface="Times New Roman" panose="02020603050405020304" pitchFamily="18" charset="0"/>
              </a:rPr>
              <a:t>ACK</a:t>
            </a:r>
          </a:p>
        </p:txBody>
      </p:sp>
      <p:sp>
        <p:nvSpPr>
          <p:cNvPr id="95252" name="Line 20">
            <a:extLst>
              <a:ext uri="{FF2B5EF4-FFF2-40B4-BE49-F238E27FC236}">
                <a16:creationId xmlns:a16="http://schemas.microsoft.com/office/drawing/2014/main" xmlns="" id="{4296E2CF-D95E-1D41-93A4-21A808AE2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3" name="Text Box 21">
            <a:extLst>
              <a:ext uri="{FF2B5EF4-FFF2-40B4-BE49-F238E27FC236}">
                <a16:creationId xmlns:a16="http://schemas.microsoft.com/office/drawing/2014/main" xmlns="" id="{C7889BF9-271F-5C4C-86AA-2C7726A98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>
                <a:latin typeface="Times New Roman" panose="02020603050405020304" pitchFamily="18" charset="0"/>
              </a:rPr>
              <a:t>time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95254" name="Text Box 22">
            <a:extLst>
              <a:ext uri="{FF2B5EF4-FFF2-40B4-BE49-F238E27FC236}">
                <a16:creationId xmlns:a16="http://schemas.microsoft.com/office/drawing/2014/main" xmlns="" id="{E3C38EA8-A58F-E944-8D33-77F5F0430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5255" name="Text Box 23">
            <a:extLst>
              <a:ext uri="{FF2B5EF4-FFF2-40B4-BE49-F238E27FC236}">
                <a16:creationId xmlns:a16="http://schemas.microsoft.com/office/drawing/2014/main" xmlns="" id="{918F3932-096C-6F46-BD9F-421F61B0C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95256" name="Oval 24">
            <a:extLst>
              <a:ext uri="{FF2B5EF4-FFF2-40B4-BE49-F238E27FC236}">
                <a16:creationId xmlns:a16="http://schemas.microsoft.com/office/drawing/2014/main" xmlns="" id="{385A5D47-2C28-F04B-8558-9EC20BA85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57" name="Oval 25">
            <a:extLst>
              <a:ext uri="{FF2B5EF4-FFF2-40B4-BE49-F238E27FC236}">
                <a16:creationId xmlns:a16="http://schemas.microsoft.com/office/drawing/2014/main" xmlns="" id="{FD6772BE-0316-9743-A51E-3DC2161FE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58" name="Oval 26">
            <a:extLst>
              <a:ext uri="{FF2B5EF4-FFF2-40B4-BE49-F238E27FC236}">
                <a16:creationId xmlns:a16="http://schemas.microsoft.com/office/drawing/2014/main" xmlns="" id="{359BEADC-10E6-C541-97AD-18AE59EA7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59" name="Line 27">
            <a:extLst>
              <a:ext uri="{FF2B5EF4-FFF2-40B4-BE49-F238E27FC236}">
                <a16:creationId xmlns:a16="http://schemas.microsoft.com/office/drawing/2014/main" xmlns="" id="{10ECC4FD-5D87-B942-8462-E32B4426A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9263" y="1778000"/>
            <a:ext cx="277812" cy="157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0" name="Text Box 28">
            <a:extLst>
              <a:ext uri="{FF2B5EF4-FFF2-40B4-BE49-F238E27FC236}">
                <a16:creationId xmlns:a16="http://schemas.microsoft.com/office/drawing/2014/main" xmlns="" id="{79F8C450-A97D-7A49-B5B2-DA3EA777E1BB}"/>
              </a:ext>
            </a:extLst>
          </p:cNvPr>
          <p:cNvSpPr txBox="1">
            <a:spLocks noChangeArrowheads="1"/>
          </p:cNvSpPr>
          <p:nvPr/>
        </p:nvSpPr>
        <p:spPr bwMode="auto">
          <a:xfrm rot="4688575">
            <a:off x="6821488" y="2336800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latin typeface="Times New Roman" panose="02020603050405020304" pitchFamily="18" charset="0"/>
              </a:rPr>
              <a:t>FIN</a:t>
            </a:r>
          </a:p>
        </p:txBody>
      </p:sp>
      <p:sp>
        <p:nvSpPr>
          <p:cNvPr id="95261" name="Line 29">
            <a:extLst>
              <a:ext uri="{FF2B5EF4-FFF2-40B4-BE49-F238E27FC236}">
                <a16:creationId xmlns:a16="http://schemas.microsoft.com/office/drawing/2014/main" xmlns="" id="{A8B004E3-7261-204D-BFDE-0A0015E8E7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2538" y="1739900"/>
            <a:ext cx="234950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2" name="Text Box 30">
            <a:extLst>
              <a:ext uri="{FF2B5EF4-FFF2-40B4-BE49-F238E27FC236}">
                <a16:creationId xmlns:a16="http://schemas.microsoft.com/office/drawing/2014/main" xmlns="" id="{8B05F557-4B2D-7848-92EA-A68DDB7DB1A0}"/>
              </a:ext>
            </a:extLst>
          </p:cNvPr>
          <p:cNvSpPr txBox="1">
            <a:spLocks noChangeArrowheads="1"/>
          </p:cNvSpPr>
          <p:nvPr/>
        </p:nvSpPr>
        <p:spPr bwMode="auto">
          <a:xfrm rot="-4702247">
            <a:off x="7209632" y="2304256"/>
            <a:ext cx="722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0">
                <a:latin typeface="Times New Roman" panose="02020603050405020304" pitchFamily="18" charset="0"/>
              </a:rPr>
              <a:t>ACK</a:t>
            </a:r>
          </a:p>
        </p:txBody>
      </p:sp>
      <p:sp>
        <p:nvSpPr>
          <p:cNvPr id="95263" name="Slide Number Placeholder 3">
            <a:extLst>
              <a:ext uri="{FF2B5EF4-FFF2-40B4-BE49-F238E27FC236}">
                <a16:creationId xmlns:a16="http://schemas.microsoft.com/office/drawing/2014/main" xmlns="" id="{B1032287-46DF-DD48-A250-C912B00C937C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62FBF990-BDBD-6B4F-8451-4C6218C09D6A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46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BAA9C2FA-948D-634C-B3D0-2C9D6B0F657D}"/>
              </a:ext>
            </a:extLst>
          </p:cNvPr>
          <p:cNvSpPr/>
          <p:nvPr/>
        </p:nvSpPr>
        <p:spPr>
          <a:xfrm>
            <a:off x="5334000" y="1447800"/>
            <a:ext cx="2819400" cy="228600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xmlns="" id="{780D5BB7-04F3-7F4E-953A-3AE6BEBC7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Sending/Receiving the FIN Packet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xmlns="" id="{F04F7232-396D-554E-B8BB-0A95685B541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4495800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3200">
                <a:ea typeface="ＭＳ Ｐゴシック" panose="020B0600070205080204" pitchFamily="34" charset="-128"/>
              </a:rPr>
              <a:t>Sending a FIN: close()</a:t>
            </a:r>
          </a:p>
          <a:p>
            <a:pPr lvl="1">
              <a:spcAft>
                <a:spcPts val="600"/>
              </a:spcAft>
            </a:pPr>
            <a:r>
              <a:rPr lang="en-US" altLang="en-US" sz="2800">
                <a:ea typeface="ＭＳ Ｐゴシック" panose="020B0600070205080204" pitchFamily="34" charset="-128"/>
              </a:rPr>
              <a:t>Process is done sending data via socket</a:t>
            </a:r>
          </a:p>
          <a:p>
            <a:pPr lvl="1">
              <a:spcAft>
                <a:spcPts val="600"/>
              </a:spcAft>
            </a:pPr>
            <a:r>
              <a:rPr lang="en-US" altLang="en-US" sz="2800">
                <a:ea typeface="ＭＳ Ｐゴシック" panose="020B0600070205080204" pitchFamily="34" charset="-128"/>
              </a:rPr>
              <a:t>Process invokes “close()”</a:t>
            </a:r>
          </a:p>
          <a:p>
            <a:pPr lvl="1">
              <a:spcAft>
                <a:spcPts val="600"/>
              </a:spcAft>
            </a:pPr>
            <a:r>
              <a:rPr lang="en-US" altLang="en-US" sz="2800">
                <a:ea typeface="ＭＳ Ｐゴシック" panose="020B0600070205080204" pitchFamily="34" charset="-128"/>
              </a:rPr>
              <a:t>Once TCP has sent all the outstanding bytes…</a:t>
            </a:r>
          </a:p>
          <a:p>
            <a:pPr lvl="1">
              <a:spcAft>
                <a:spcPts val="600"/>
              </a:spcAft>
            </a:pPr>
            <a:r>
              <a:rPr lang="en-US" altLang="en-US" sz="2800">
                <a:ea typeface="ＭＳ Ｐゴシック" panose="020B0600070205080204" pitchFamily="34" charset="-128"/>
              </a:rPr>
              <a:t>… then TCP sends a FIN</a:t>
            </a:r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xmlns="" id="{002346F6-69E9-A74C-BACC-CF3B1015FA0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00200"/>
            <a:ext cx="4038600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3200">
                <a:ea typeface="ＭＳ Ｐゴシック" panose="020B0600070205080204" pitchFamily="34" charset="-128"/>
              </a:rPr>
              <a:t>Receiving a FIN: EOF</a:t>
            </a:r>
          </a:p>
          <a:p>
            <a:pPr lvl="1">
              <a:spcAft>
                <a:spcPts val="600"/>
              </a:spcAft>
            </a:pPr>
            <a:r>
              <a:rPr lang="en-US" altLang="en-US" sz="2800">
                <a:ea typeface="ＭＳ Ｐゴシック" panose="020B0600070205080204" pitchFamily="34" charset="-128"/>
              </a:rPr>
              <a:t>Process is reading data from socket</a:t>
            </a:r>
          </a:p>
          <a:p>
            <a:pPr lvl="1">
              <a:spcAft>
                <a:spcPts val="600"/>
              </a:spcAft>
            </a:pPr>
            <a:r>
              <a:rPr lang="en-US" altLang="en-US" sz="2800">
                <a:ea typeface="ＭＳ Ｐゴシック" panose="020B0600070205080204" pitchFamily="34" charset="-128"/>
              </a:rPr>
              <a:t>Eventually, read call returns an EOF</a:t>
            </a:r>
          </a:p>
        </p:txBody>
      </p:sp>
      <p:sp>
        <p:nvSpPr>
          <p:cNvPr id="97285" name="Slide Number Placeholder 3">
            <a:extLst>
              <a:ext uri="{FF2B5EF4-FFF2-40B4-BE49-F238E27FC236}">
                <a16:creationId xmlns:a16="http://schemas.microsoft.com/office/drawing/2014/main" xmlns="" id="{17B8FC5C-2988-6342-A300-D4CCA62C4BAF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FAF2AE65-96E9-D543-9613-B0C2BF674FB6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47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xmlns="" id="{7FBCA2EC-C8DB-7241-A67E-42DE17479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Conclusions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xmlns="" id="{6E815308-FA9C-9843-AAD0-9FFA4993B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17638"/>
            <a:ext cx="8534400" cy="4144962"/>
          </a:xfrm>
        </p:spPr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Transport protocols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Multiplexing and demultiplexing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Checksum-based error detection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Sequence numbers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Retransmission</a:t>
            </a:r>
          </a:p>
          <a:p>
            <a:pPr lvl="1">
              <a:spcAft>
                <a:spcPts val="1800"/>
              </a:spcAft>
            </a:pPr>
            <a:r>
              <a:rPr lang="en-US" altLang="en-US" sz="3200" dirty="0">
                <a:ea typeface="ＭＳ Ｐゴシック" panose="020B0600070205080204" pitchFamily="34" charset="-128"/>
              </a:rPr>
              <a:t>Window-based flow control</a:t>
            </a:r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xmlns="" id="{936C8354-0015-D34D-B89C-AEBE687854C9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2D866178-CA8B-AF42-B12C-DA4509C1D702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0E1FB033-FACC-8D44-A29E-508FCF3AD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Advantages of UDP</a:t>
            </a:r>
          </a:p>
        </p:txBody>
      </p:sp>
      <p:sp>
        <p:nvSpPr>
          <p:cNvPr id="912387" name="Rectangle 3">
            <a:extLst>
              <a:ext uri="{FF2B5EF4-FFF2-40B4-BE49-F238E27FC236}">
                <a16:creationId xmlns:a16="http://schemas.microsoft.com/office/drawing/2014/main" xmlns="" id="{20BCCF07-A022-AC46-BCDA-50C8C340C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Fine-grain control</a:t>
            </a:r>
          </a:p>
          <a:p>
            <a:pPr lvl="1">
              <a:spcAft>
                <a:spcPts val="12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UDP sends as soon as the application writes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No connection set-up delay</a:t>
            </a:r>
          </a:p>
          <a:p>
            <a:pPr lvl="1">
              <a:spcAft>
                <a:spcPts val="12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UDP sends without establishing a connection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No connection state in host OS</a:t>
            </a:r>
          </a:p>
          <a:p>
            <a:pPr lvl="1">
              <a:spcAft>
                <a:spcPts val="12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No buffers, parameters, sequence #s, etc.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Small header overhead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UDP header is only eight-bytes long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xmlns="" id="{EA826877-FBF2-D242-8FB5-1A6C2342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9A58D42-83AD-C043-A93A-3B82D5925EC0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83168D6E-2BF4-A449-AD9C-3F0023BC0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Two Basic Transport Features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419E3739-3DDF-A445-9E90-5F7E5324C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Demultiplexing:</a:t>
            </a:r>
            <a:r>
              <a:rPr lang="en-US" altLang="en-US">
                <a:ea typeface="ＭＳ Ｐゴシック" panose="020B0600070205080204" pitchFamily="34" charset="-128"/>
              </a:rPr>
              <a:t> port numbers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b="1">
                <a:ea typeface="ＭＳ Ｐゴシック" panose="020B0600070205080204" pitchFamily="34" charset="-128"/>
              </a:rPr>
              <a:t>Error detection:</a:t>
            </a:r>
            <a:r>
              <a:rPr lang="en-US" altLang="en-US">
                <a:ea typeface="ＭＳ Ｐゴシック" panose="020B0600070205080204" pitchFamily="34" charset="-128"/>
              </a:rPr>
              <a:t> checksums 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xmlns="" id="{DBD3322B-20CA-274E-B23C-2D70D5440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2627313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xmlns="" id="{01D0431C-EEE4-2F42-B6C2-240C8FA43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2151063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Oval 6">
            <a:extLst>
              <a:ext uri="{FF2B5EF4-FFF2-40B4-BE49-F238E27FC236}">
                <a16:creationId xmlns:a16="http://schemas.microsoft.com/office/drawing/2014/main" xmlns="" id="{66EF8082-4A04-C14C-B286-5012071AF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2270125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Helvetica" pitchFamily="2" charset="0"/>
              </a:rPr>
              <a:t>Web server</a:t>
            </a:r>
          </a:p>
          <a:p>
            <a:r>
              <a:rPr lang="en-US" altLang="en-US" sz="1600">
                <a:latin typeface="Helvetica" pitchFamily="2" charset="0"/>
              </a:rPr>
              <a:t>(</a:t>
            </a:r>
            <a:r>
              <a:rPr lang="en-US" altLang="en-US" sz="1600">
                <a:solidFill>
                  <a:srgbClr val="0000FF"/>
                </a:solidFill>
                <a:latin typeface="Helvetica" pitchFamily="2" charset="0"/>
              </a:rPr>
              <a:t>port 80</a:t>
            </a:r>
            <a:r>
              <a:rPr lang="en-US" altLang="en-US" sz="1600">
                <a:latin typeface="Helvetica" pitchFamily="2" charset="0"/>
              </a:rPr>
              <a:t>)</a:t>
            </a: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xmlns="" id="{F5384865-9438-2F49-9710-E6C7FF7AC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2235200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latin typeface="Helvetica" pitchFamily="2" charset="0"/>
              </a:rPr>
              <a:t>Client host</a:t>
            </a:r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xmlns="" id="{A22A43CC-225C-D048-B40B-FDC0FE055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913" y="1778000"/>
            <a:ext cx="296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800">
                <a:latin typeface="Helvetica" pitchFamily="2" charset="0"/>
              </a:rPr>
              <a:t>Server host </a:t>
            </a:r>
            <a:r>
              <a:rPr lang="en-US" altLang="en-US" sz="1800">
                <a:solidFill>
                  <a:srgbClr val="009900"/>
                </a:solidFill>
                <a:latin typeface="Helvetica" pitchFamily="2" charset="0"/>
              </a:rPr>
              <a:t>128.2.194.242</a:t>
            </a:r>
          </a:p>
        </p:txBody>
      </p:sp>
      <p:sp>
        <p:nvSpPr>
          <p:cNvPr id="23561" name="Line 9">
            <a:extLst>
              <a:ext uri="{FF2B5EF4-FFF2-40B4-BE49-F238E27FC236}">
                <a16:creationId xmlns:a16="http://schemas.microsoft.com/office/drawing/2014/main" xmlns="" id="{89382D4B-9FDC-A64F-A6F1-F7145F9565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0713" y="3141663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Oval 10">
            <a:extLst>
              <a:ext uri="{FF2B5EF4-FFF2-40B4-BE49-F238E27FC236}">
                <a16:creationId xmlns:a16="http://schemas.microsoft.com/office/drawing/2014/main" xmlns="" id="{7F892C2A-BDB0-684D-8F64-86208EA0D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3217863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Helvetica" pitchFamily="2" charset="0"/>
              </a:rPr>
              <a:t>Echo server</a:t>
            </a:r>
          </a:p>
          <a:p>
            <a:r>
              <a:rPr lang="en-US" altLang="en-US" sz="1600">
                <a:latin typeface="Helvetica" pitchFamily="2" charset="0"/>
              </a:rPr>
              <a:t>(port 7)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xmlns="" id="{AC72EF6E-A489-5B4D-884A-18863CF4E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2090738"/>
            <a:ext cx="29352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Service request for</a:t>
            </a:r>
          </a:p>
          <a:p>
            <a:r>
              <a:rPr lang="en-US" altLang="en-US">
                <a:solidFill>
                  <a:srgbClr val="009900"/>
                </a:solidFill>
                <a:latin typeface="Helvetica" pitchFamily="2" charset="0"/>
              </a:rPr>
              <a:t>128.2.194.242</a:t>
            </a:r>
            <a:r>
              <a:rPr lang="en-US" altLang="en-US">
                <a:latin typeface="Helvetica" pitchFamily="2" charset="0"/>
              </a:rPr>
              <a:t>:</a:t>
            </a:r>
            <a:r>
              <a:rPr lang="en-US" altLang="en-US">
                <a:solidFill>
                  <a:srgbClr val="0000FF"/>
                </a:solidFill>
                <a:latin typeface="Helvetica" pitchFamily="2" charset="0"/>
              </a:rPr>
              <a:t>80</a:t>
            </a:r>
          </a:p>
          <a:p>
            <a:r>
              <a:rPr lang="en-US" altLang="en-US">
                <a:latin typeface="Helvetica" pitchFamily="2" charset="0"/>
              </a:rPr>
              <a:t>(i.e., the Web server)</a:t>
            </a:r>
          </a:p>
        </p:txBody>
      </p:sp>
      <p:sp>
        <p:nvSpPr>
          <p:cNvPr id="23564" name="Line 12">
            <a:extLst>
              <a:ext uri="{FF2B5EF4-FFF2-40B4-BE49-F238E27FC236}">
                <a16:creationId xmlns:a16="http://schemas.microsoft.com/office/drawing/2014/main" xmlns="" id="{D0C619DE-8E3C-1243-8ADB-279DCE5A6A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0313" y="2836863"/>
            <a:ext cx="457200" cy="228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Oval 13">
            <a:extLst>
              <a:ext uri="{FF2B5EF4-FFF2-40B4-BE49-F238E27FC236}">
                <a16:creationId xmlns:a16="http://schemas.microsoft.com/office/drawing/2014/main" xmlns="" id="{0FF6A507-6858-C04E-A483-C4C244CD9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2913063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Helvetica" pitchFamily="2" charset="0"/>
              </a:rPr>
              <a:t>OS</a:t>
            </a:r>
          </a:p>
        </p:txBody>
      </p:sp>
      <p:sp>
        <p:nvSpPr>
          <p:cNvPr id="23566" name="Oval 14">
            <a:extLst>
              <a:ext uri="{FF2B5EF4-FFF2-40B4-BE49-F238E27FC236}">
                <a16:creationId xmlns:a16="http://schemas.microsoft.com/office/drawing/2014/main" xmlns="" id="{26082201-356C-374A-80D0-BF327A3B1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8" y="2952750"/>
            <a:ext cx="996950" cy="45085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Helvetica" pitchFamily="2" charset="0"/>
              </a:rPr>
              <a:t>Client</a:t>
            </a:r>
          </a:p>
        </p:txBody>
      </p:sp>
      <p:sp>
        <p:nvSpPr>
          <p:cNvPr id="23567" name="Rectangle 15">
            <a:extLst>
              <a:ext uri="{FF2B5EF4-FFF2-40B4-BE49-F238E27FC236}">
                <a16:creationId xmlns:a16="http://schemas.microsoft.com/office/drawing/2014/main" xmlns="" id="{C1C315B4-6B44-D24B-A948-F59A7B10C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63" y="4800600"/>
            <a:ext cx="4762500" cy="8826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xmlns="" id="{A4F8B880-8726-9B4D-9C38-CD00D48E8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63" y="4800600"/>
            <a:ext cx="730250" cy="88423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9" name="Text Box 17">
            <a:extLst>
              <a:ext uri="{FF2B5EF4-FFF2-40B4-BE49-F238E27FC236}">
                <a16:creationId xmlns:a16="http://schemas.microsoft.com/office/drawing/2014/main" xmlns="" id="{C30273D2-BF68-474B-AFD5-06499ABA2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5030788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IP</a:t>
            </a:r>
          </a:p>
        </p:txBody>
      </p:sp>
      <p:sp>
        <p:nvSpPr>
          <p:cNvPr id="23570" name="Text Box 18">
            <a:extLst>
              <a:ext uri="{FF2B5EF4-FFF2-40B4-BE49-F238E27FC236}">
                <a16:creationId xmlns:a16="http://schemas.microsoft.com/office/drawing/2014/main" xmlns="" id="{7DCF90A6-1DCB-F549-9D22-EA66F7C51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538" y="50307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payload</a:t>
            </a:r>
          </a:p>
        </p:txBody>
      </p:sp>
      <p:sp>
        <p:nvSpPr>
          <p:cNvPr id="23571" name="AutoShape 19">
            <a:extLst>
              <a:ext uri="{FF2B5EF4-FFF2-40B4-BE49-F238E27FC236}">
                <a16:creationId xmlns:a16="http://schemas.microsoft.com/office/drawing/2014/main" xmlns="" id="{0AC5CC1A-C325-414F-BF29-73679F88A55B}"/>
              </a:ext>
            </a:extLst>
          </p:cNvPr>
          <p:cNvSpPr>
            <a:spLocks/>
          </p:cNvSpPr>
          <p:nvPr/>
        </p:nvSpPr>
        <p:spPr bwMode="auto">
          <a:xfrm rot="-5400000">
            <a:off x="4572794" y="3993357"/>
            <a:ext cx="344487" cy="3956050"/>
          </a:xfrm>
          <a:prstGeom prst="leftBrace">
            <a:avLst>
              <a:gd name="adj1" fmla="val 956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2" name="Text Box 20">
            <a:extLst>
              <a:ext uri="{FF2B5EF4-FFF2-40B4-BE49-F238E27FC236}">
                <a16:creationId xmlns:a16="http://schemas.microsoft.com/office/drawing/2014/main" xmlns="" id="{A73B77EE-4624-CC41-A27E-74D423C15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838" y="6094413"/>
            <a:ext cx="277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detect corruption</a:t>
            </a:r>
          </a:p>
        </p:txBody>
      </p:sp>
      <p:sp>
        <p:nvSpPr>
          <p:cNvPr id="23573" name="Slide Number Placeholder 3">
            <a:extLst>
              <a:ext uri="{FF2B5EF4-FFF2-40B4-BE49-F238E27FC236}">
                <a16:creationId xmlns:a16="http://schemas.microsoft.com/office/drawing/2014/main" xmlns="" id="{4D8F38AF-ACB2-7B4D-84F5-7BF6AB042820}"/>
              </a:ext>
            </a:extLst>
          </p:cNvPr>
          <p:cNvSpPr txBox="1">
            <a:spLocks/>
          </p:cNvSpPr>
          <p:nvPr/>
        </p:nvSpPr>
        <p:spPr bwMode="auto"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086A0D31-90E4-5240-91E6-B0A2C426EA19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541874B5-82EE-DE4D-933C-E37FB5EF7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Transmission Control Protocol (TCP)</a:t>
            </a:r>
          </a:p>
        </p:txBody>
      </p:sp>
      <p:sp>
        <p:nvSpPr>
          <p:cNvPr id="903171" name="Rectangle 3">
            <a:extLst>
              <a:ext uri="{FF2B5EF4-FFF2-40B4-BE49-F238E27FC236}">
                <a16:creationId xmlns:a16="http://schemas.microsoft.com/office/drawing/2014/main" xmlns="" id="{7E699B3F-74F7-0842-954B-EFBE8FCFA28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28600" y="1371600"/>
            <a:ext cx="4267200" cy="452596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Stream-of-bytes service</a:t>
            </a:r>
          </a:p>
          <a:p>
            <a:pPr lvl="1">
              <a:spcAft>
                <a:spcPts val="18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Sends and receives a stream of bytes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Reliable, in-order delivery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Corruption: checksums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Detect loss/reordering: sequence numbers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Reliable delivery: acknowledgments and retransmissions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FF00148-6F45-A249-BED5-22C993E5A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4038600" cy="452596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Connection oriented</a:t>
            </a:r>
          </a:p>
          <a:p>
            <a:pPr lvl="1">
              <a:spcAft>
                <a:spcPts val="18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Explicit set-up and tear-down of TCP connection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Flow control</a:t>
            </a:r>
          </a:p>
          <a:p>
            <a:pPr lvl="1">
              <a:spcAft>
                <a:spcPts val="18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Prevent overflow of the receiver’s buffer space</a:t>
            </a:r>
          </a:p>
          <a:p>
            <a:r>
              <a:rPr lang="en-US" altLang="en-US">
                <a:solidFill>
                  <a:srgbClr val="7F7F7F"/>
                </a:solidFill>
                <a:ea typeface="ＭＳ Ｐゴシック" panose="020B0600070205080204" pitchFamily="34" charset="-128"/>
              </a:rPr>
              <a:t>Congestion control</a:t>
            </a:r>
          </a:p>
          <a:p>
            <a:pPr lvl="1"/>
            <a:r>
              <a:rPr lang="en-US" altLang="en-US">
                <a:solidFill>
                  <a:srgbClr val="7F7F7F"/>
                </a:solidFill>
                <a:ea typeface="ＭＳ Ｐゴシック" panose="020B0600070205080204" pitchFamily="34" charset="-128"/>
              </a:rPr>
              <a:t>Adapt to network congestion for the greater good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9701" name="Slide Number Placeholder 3">
            <a:extLst>
              <a:ext uri="{FF2B5EF4-FFF2-40B4-BE49-F238E27FC236}">
                <a16:creationId xmlns:a16="http://schemas.microsoft.com/office/drawing/2014/main" xmlns="" id="{C917AB31-D858-6247-9519-4F5C75BB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68F5F40-DF28-FC40-9992-F69FE2D8BE84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1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xmlns="" id="{959A3EDD-F454-3045-99BE-8ABACB835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00105CA-97BF-9D4D-887E-7A2EC204488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xmlns="" id="{A7ABFFC3-F773-D345-BAC5-FEF038F49A0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Breaking a Stream of Bytes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into TCP Segments </a:t>
            </a:r>
          </a:p>
        </p:txBody>
      </p:sp>
      <p:sp>
        <p:nvSpPr>
          <p:cNvPr id="944133" name="Rectangle 5">
            <a:extLst>
              <a:ext uri="{FF2B5EF4-FFF2-40B4-BE49-F238E27FC236}">
                <a16:creationId xmlns:a16="http://schemas.microsoft.com/office/drawing/2014/main" xmlns="" id="{FB78FAFB-076D-3C4D-9381-EBD0D0745E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1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6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4">
            <a:extLst>
              <a:ext uri="{FF2B5EF4-FFF2-40B4-BE49-F238E27FC236}">
                <a16:creationId xmlns:a16="http://schemas.microsoft.com/office/drawing/2014/main" xmlns="" id="{EFC2BC50-67AB-734B-A36E-0743C404D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TCP “Stream of Bytes” Service</a:t>
            </a:r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xmlns="" id="{16C8E332-0950-B447-96D0-51FB8710A56F}"/>
              </a:ext>
            </a:extLst>
          </p:cNvPr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33893" name="Line 4">
              <a:extLst>
                <a:ext uri="{FF2B5EF4-FFF2-40B4-BE49-F238E27FC236}">
                  <a16:creationId xmlns:a16="http://schemas.microsoft.com/office/drawing/2014/main" xmlns="" id="{B80ED287-EF8B-8048-8479-D7D799B14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4" name="Line 5">
              <a:extLst>
                <a:ext uri="{FF2B5EF4-FFF2-40B4-BE49-F238E27FC236}">
                  <a16:creationId xmlns:a16="http://schemas.microsoft.com/office/drawing/2014/main" xmlns="" id="{AB9A41AF-F8D4-1B49-A6A6-1C31A273A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5" name="Line 6">
              <a:extLst>
                <a:ext uri="{FF2B5EF4-FFF2-40B4-BE49-F238E27FC236}">
                  <a16:creationId xmlns:a16="http://schemas.microsoft.com/office/drawing/2014/main" xmlns="" id="{570573A6-8E5C-DE4C-9D66-766B1E227E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6" name="Line 7">
              <a:extLst>
                <a:ext uri="{FF2B5EF4-FFF2-40B4-BE49-F238E27FC236}">
                  <a16:creationId xmlns:a16="http://schemas.microsoft.com/office/drawing/2014/main" xmlns="" id="{EA125483-4510-5F43-9BBE-0EF08B692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6" name="Line 8">
            <a:extLst>
              <a:ext uri="{FF2B5EF4-FFF2-40B4-BE49-F238E27FC236}">
                <a16:creationId xmlns:a16="http://schemas.microsoft.com/office/drawing/2014/main" xmlns="" id="{D0965657-0D7F-F041-9C74-8F56701AE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Line 9">
            <a:extLst>
              <a:ext uri="{FF2B5EF4-FFF2-40B4-BE49-F238E27FC236}">
                <a16:creationId xmlns:a16="http://schemas.microsoft.com/office/drawing/2014/main" xmlns="" id="{3E56CC53-B9E5-B741-930F-EA8F790B2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10">
            <a:extLst>
              <a:ext uri="{FF2B5EF4-FFF2-40B4-BE49-F238E27FC236}">
                <a16:creationId xmlns:a16="http://schemas.microsoft.com/office/drawing/2014/main" xmlns="" id="{9637853C-1606-7244-A6E2-23197F5C4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Line 11">
            <a:extLst>
              <a:ext uri="{FF2B5EF4-FFF2-40B4-BE49-F238E27FC236}">
                <a16:creationId xmlns:a16="http://schemas.microsoft.com/office/drawing/2014/main" xmlns="" id="{FFB2932D-F629-8E4D-A299-31D93C4B2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Line 12">
            <a:extLst>
              <a:ext uri="{FF2B5EF4-FFF2-40B4-BE49-F238E27FC236}">
                <a16:creationId xmlns:a16="http://schemas.microsoft.com/office/drawing/2014/main" xmlns="" id="{21AD0076-FA41-1541-94B2-07BAE3F4D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13">
            <a:extLst>
              <a:ext uri="{FF2B5EF4-FFF2-40B4-BE49-F238E27FC236}">
                <a16:creationId xmlns:a16="http://schemas.microsoft.com/office/drawing/2014/main" xmlns="" id="{F0428199-B40B-1F47-937C-789C5671A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14">
            <a:extLst>
              <a:ext uri="{FF2B5EF4-FFF2-40B4-BE49-F238E27FC236}">
                <a16:creationId xmlns:a16="http://schemas.microsoft.com/office/drawing/2014/main" xmlns="" id="{974559DA-3E16-1F46-AD70-05211EB95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15">
            <a:extLst>
              <a:ext uri="{FF2B5EF4-FFF2-40B4-BE49-F238E27FC236}">
                <a16:creationId xmlns:a16="http://schemas.microsoft.com/office/drawing/2014/main" xmlns="" id="{22210EF9-AEE6-E84E-A989-6C17B9FB0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16">
            <a:extLst>
              <a:ext uri="{FF2B5EF4-FFF2-40B4-BE49-F238E27FC236}">
                <a16:creationId xmlns:a16="http://schemas.microsoft.com/office/drawing/2014/main" xmlns="" id="{66CE5FAD-CD42-7448-B8D5-3ABBB3B0A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17">
            <a:extLst>
              <a:ext uri="{FF2B5EF4-FFF2-40B4-BE49-F238E27FC236}">
                <a16:creationId xmlns:a16="http://schemas.microsoft.com/office/drawing/2014/main" xmlns="" id="{2F6EE96D-45BF-3C42-96D4-DE51BAA78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18">
            <a:extLst>
              <a:ext uri="{FF2B5EF4-FFF2-40B4-BE49-F238E27FC236}">
                <a16:creationId xmlns:a16="http://schemas.microsoft.com/office/drawing/2014/main" xmlns="" id="{35CA3310-8D5B-3B48-816F-51FFEB980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9">
            <a:extLst>
              <a:ext uri="{FF2B5EF4-FFF2-40B4-BE49-F238E27FC236}">
                <a16:creationId xmlns:a16="http://schemas.microsoft.com/office/drawing/2014/main" xmlns="" id="{80E4E36A-4248-644E-9452-701586608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20">
            <a:extLst>
              <a:ext uri="{FF2B5EF4-FFF2-40B4-BE49-F238E27FC236}">
                <a16:creationId xmlns:a16="http://schemas.microsoft.com/office/drawing/2014/main" xmlns="" id="{A9E3D5C5-5E92-104A-A416-17AE76506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21">
            <a:extLst>
              <a:ext uri="{FF2B5EF4-FFF2-40B4-BE49-F238E27FC236}">
                <a16:creationId xmlns:a16="http://schemas.microsoft.com/office/drawing/2014/main" xmlns="" id="{8ACF27E7-B7BC-9A45-B6FF-1DE66FB91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22">
            <a:extLst>
              <a:ext uri="{FF2B5EF4-FFF2-40B4-BE49-F238E27FC236}">
                <a16:creationId xmlns:a16="http://schemas.microsoft.com/office/drawing/2014/main" xmlns="" id="{23F4D851-FE77-CB41-9FE4-C3C7DC729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Line 23">
            <a:extLst>
              <a:ext uri="{FF2B5EF4-FFF2-40B4-BE49-F238E27FC236}">
                <a16:creationId xmlns:a16="http://schemas.microsoft.com/office/drawing/2014/main" xmlns="" id="{C4303B2F-2787-354B-BE68-47699F64D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Line 24">
            <a:extLst>
              <a:ext uri="{FF2B5EF4-FFF2-40B4-BE49-F238E27FC236}">
                <a16:creationId xmlns:a16="http://schemas.microsoft.com/office/drawing/2014/main" xmlns="" id="{54884E8A-1879-B945-8DBB-996C83CAE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Line 25">
            <a:extLst>
              <a:ext uri="{FF2B5EF4-FFF2-40B4-BE49-F238E27FC236}">
                <a16:creationId xmlns:a16="http://schemas.microsoft.com/office/drawing/2014/main" xmlns="" id="{34AEF35B-FD43-FF49-B36D-1B9CA1C04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Line 26">
            <a:extLst>
              <a:ext uri="{FF2B5EF4-FFF2-40B4-BE49-F238E27FC236}">
                <a16:creationId xmlns:a16="http://schemas.microsoft.com/office/drawing/2014/main" xmlns="" id="{92ABAE6B-D166-5F4C-8587-1A014FDAA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Line 27">
            <a:extLst>
              <a:ext uri="{FF2B5EF4-FFF2-40B4-BE49-F238E27FC236}">
                <a16:creationId xmlns:a16="http://schemas.microsoft.com/office/drawing/2014/main" xmlns="" id="{5EF1D433-8DC4-C643-BB46-AE48A3BDE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Line 28">
            <a:extLst>
              <a:ext uri="{FF2B5EF4-FFF2-40B4-BE49-F238E27FC236}">
                <a16:creationId xmlns:a16="http://schemas.microsoft.com/office/drawing/2014/main" xmlns="" id="{44517D97-E639-8041-AAD2-3AE155A86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Line 29">
            <a:extLst>
              <a:ext uri="{FF2B5EF4-FFF2-40B4-BE49-F238E27FC236}">
                <a16:creationId xmlns:a16="http://schemas.microsoft.com/office/drawing/2014/main" xmlns="" id="{1CF4D92B-673F-7946-967A-05A4A4AA6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Line 30">
            <a:extLst>
              <a:ext uri="{FF2B5EF4-FFF2-40B4-BE49-F238E27FC236}">
                <a16:creationId xmlns:a16="http://schemas.microsoft.com/office/drawing/2014/main" xmlns="" id="{43B790E4-0BA9-0248-A924-C564CB371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9" name="Line 31">
            <a:extLst>
              <a:ext uri="{FF2B5EF4-FFF2-40B4-BE49-F238E27FC236}">
                <a16:creationId xmlns:a16="http://schemas.microsoft.com/office/drawing/2014/main" xmlns="" id="{9001261B-428B-F74C-BFCF-3328015BF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0" name="Line 32">
            <a:extLst>
              <a:ext uri="{FF2B5EF4-FFF2-40B4-BE49-F238E27FC236}">
                <a16:creationId xmlns:a16="http://schemas.microsoft.com/office/drawing/2014/main" xmlns="" id="{37EB81B5-CF06-1943-B6E7-1E8C1FB55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Line 33">
            <a:extLst>
              <a:ext uri="{FF2B5EF4-FFF2-40B4-BE49-F238E27FC236}">
                <a16:creationId xmlns:a16="http://schemas.microsoft.com/office/drawing/2014/main" xmlns="" id="{0A4FCEDE-E256-874E-97A7-5103CC8F4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Line 34">
            <a:extLst>
              <a:ext uri="{FF2B5EF4-FFF2-40B4-BE49-F238E27FC236}">
                <a16:creationId xmlns:a16="http://schemas.microsoft.com/office/drawing/2014/main" xmlns="" id="{EEB8266C-622B-8142-849F-DEACCC24F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Line 35">
            <a:extLst>
              <a:ext uri="{FF2B5EF4-FFF2-40B4-BE49-F238E27FC236}">
                <a16:creationId xmlns:a16="http://schemas.microsoft.com/office/drawing/2014/main" xmlns="" id="{83ECFC8C-7F8E-334B-82D3-452DA5DDE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Line 36">
            <a:extLst>
              <a:ext uri="{FF2B5EF4-FFF2-40B4-BE49-F238E27FC236}">
                <a16:creationId xmlns:a16="http://schemas.microsoft.com/office/drawing/2014/main" xmlns="" id="{92768009-8354-4046-8491-30DA4447C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5" name="Line 37">
            <a:extLst>
              <a:ext uri="{FF2B5EF4-FFF2-40B4-BE49-F238E27FC236}">
                <a16:creationId xmlns:a16="http://schemas.microsoft.com/office/drawing/2014/main" xmlns="" id="{C06B8EBE-F1A4-C74F-987F-C1D2786D5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6" name="Line 38">
            <a:extLst>
              <a:ext uri="{FF2B5EF4-FFF2-40B4-BE49-F238E27FC236}">
                <a16:creationId xmlns:a16="http://schemas.microsoft.com/office/drawing/2014/main" xmlns="" id="{721DC63B-C313-EA41-AB05-7711D6D43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7" name="Line 39">
            <a:extLst>
              <a:ext uri="{FF2B5EF4-FFF2-40B4-BE49-F238E27FC236}">
                <a16:creationId xmlns:a16="http://schemas.microsoft.com/office/drawing/2014/main" xmlns="" id="{1E1C1228-A680-7E41-9E30-BC64591D0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8" name="Line 40">
            <a:extLst>
              <a:ext uri="{FF2B5EF4-FFF2-40B4-BE49-F238E27FC236}">
                <a16:creationId xmlns:a16="http://schemas.microsoft.com/office/drawing/2014/main" xmlns="" id="{3EE3D656-B609-DA4F-A7B8-68D507238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9" name="Text Box 41">
            <a:extLst>
              <a:ext uri="{FF2B5EF4-FFF2-40B4-BE49-F238E27FC236}">
                <a16:creationId xmlns:a16="http://schemas.microsoft.com/office/drawing/2014/main" xmlns="" id="{E045D0FE-E729-3F4F-B169-EE5C636AD553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1243806" y="2283619"/>
            <a:ext cx="587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200" b="0">
                <a:latin typeface="Times New Roman" panose="02020603050405020304" pitchFamily="18" charset="0"/>
              </a:rPr>
              <a:t>Byte 0</a:t>
            </a:r>
          </a:p>
        </p:txBody>
      </p:sp>
      <p:sp>
        <p:nvSpPr>
          <p:cNvPr id="33830" name="Text Box 42">
            <a:extLst>
              <a:ext uri="{FF2B5EF4-FFF2-40B4-BE49-F238E27FC236}">
                <a16:creationId xmlns:a16="http://schemas.microsoft.com/office/drawing/2014/main" xmlns="" id="{54E9EFAE-9E4E-A040-8752-A516E5790278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1396206" y="2283619"/>
            <a:ext cx="587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200" b="0">
                <a:latin typeface="Times New Roman" panose="02020603050405020304" pitchFamily="18" charset="0"/>
              </a:rPr>
              <a:t>Byte 1</a:t>
            </a:r>
          </a:p>
        </p:txBody>
      </p:sp>
      <p:sp>
        <p:nvSpPr>
          <p:cNvPr id="33831" name="Text Box 43">
            <a:extLst>
              <a:ext uri="{FF2B5EF4-FFF2-40B4-BE49-F238E27FC236}">
                <a16:creationId xmlns:a16="http://schemas.microsoft.com/office/drawing/2014/main" xmlns="" id="{22950CF8-2334-3047-89A4-834665B954CF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1550194" y="2285207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200" b="0">
                <a:latin typeface="Times New Roman" panose="02020603050405020304" pitchFamily="18" charset="0"/>
              </a:rPr>
              <a:t>Byte 2</a:t>
            </a:r>
          </a:p>
        </p:txBody>
      </p:sp>
      <p:sp>
        <p:nvSpPr>
          <p:cNvPr id="33832" name="Text Box 44">
            <a:extLst>
              <a:ext uri="{FF2B5EF4-FFF2-40B4-BE49-F238E27FC236}">
                <a16:creationId xmlns:a16="http://schemas.microsoft.com/office/drawing/2014/main" xmlns="" id="{F0D9391D-21BB-7D48-850D-F3E3943EFE96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1702594" y="2285207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200" b="0">
                <a:latin typeface="Times New Roman" panose="02020603050405020304" pitchFamily="18" charset="0"/>
              </a:rPr>
              <a:t>Byte 3</a:t>
            </a:r>
          </a:p>
        </p:txBody>
      </p:sp>
      <p:sp>
        <p:nvSpPr>
          <p:cNvPr id="33833" name="Line 45">
            <a:extLst>
              <a:ext uri="{FF2B5EF4-FFF2-40B4-BE49-F238E27FC236}">
                <a16:creationId xmlns:a16="http://schemas.microsoft.com/office/drawing/2014/main" xmlns="" id="{28C86A6C-B669-1247-A7B3-395D935E3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34" name="Group 46">
            <a:extLst>
              <a:ext uri="{FF2B5EF4-FFF2-40B4-BE49-F238E27FC236}">
                <a16:creationId xmlns:a16="http://schemas.microsoft.com/office/drawing/2014/main" xmlns="" id="{7555655A-87E6-B748-A6B7-4431C724D629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33889" name="Line 47">
              <a:extLst>
                <a:ext uri="{FF2B5EF4-FFF2-40B4-BE49-F238E27FC236}">
                  <a16:creationId xmlns:a16="http://schemas.microsoft.com/office/drawing/2014/main" xmlns="" id="{A0C61486-2101-2943-AF88-6A3B7D2F3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0" name="Line 48">
              <a:extLst>
                <a:ext uri="{FF2B5EF4-FFF2-40B4-BE49-F238E27FC236}">
                  <a16:creationId xmlns:a16="http://schemas.microsoft.com/office/drawing/2014/main" xmlns="" id="{418C26A6-04C7-C747-BF40-37E816DC5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1" name="Line 49">
              <a:extLst>
                <a:ext uri="{FF2B5EF4-FFF2-40B4-BE49-F238E27FC236}">
                  <a16:creationId xmlns:a16="http://schemas.microsoft.com/office/drawing/2014/main" xmlns="" id="{AD13DD21-8ABE-1348-A8D4-9E921E2982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2" name="Line 50">
              <a:extLst>
                <a:ext uri="{FF2B5EF4-FFF2-40B4-BE49-F238E27FC236}">
                  <a16:creationId xmlns:a16="http://schemas.microsoft.com/office/drawing/2014/main" xmlns="" id="{8D5039E9-03F3-FC4A-BD73-19B7F7056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35" name="Line 51">
            <a:extLst>
              <a:ext uri="{FF2B5EF4-FFF2-40B4-BE49-F238E27FC236}">
                <a16:creationId xmlns:a16="http://schemas.microsoft.com/office/drawing/2014/main" xmlns="" id="{5DFF4A99-52E5-E14E-8874-3AF5806B5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6" name="Line 52">
            <a:extLst>
              <a:ext uri="{FF2B5EF4-FFF2-40B4-BE49-F238E27FC236}">
                <a16:creationId xmlns:a16="http://schemas.microsoft.com/office/drawing/2014/main" xmlns="" id="{2A3D0796-6C49-C649-9DF5-83178776D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7" name="Line 53">
            <a:extLst>
              <a:ext uri="{FF2B5EF4-FFF2-40B4-BE49-F238E27FC236}">
                <a16:creationId xmlns:a16="http://schemas.microsoft.com/office/drawing/2014/main" xmlns="" id="{D1F68F0F-12EE-D342-9FA9-EAC28EC53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8" name="Line 54">
            <a:extLst>
              <a:ext uri="{FF2B5EF4-FFF2-40B4-BE49-F238E27FC236}">
                <a16:creationId xmlns:a16="http://schemas.microsoft.com/office/drawing/2014/main" xmlns="" id="{D7909A88-AAE1-1E44-B838-85470743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9" name="Line 55">
            <a:extLst>
              <a:ext uri="{FF2B5EF4-FFF2-40B4-BE49-F238E27FC236}">
                <a16:creationId xmlns:a16="http://schemas.microsoft.com/office/drawing/2014/main" xmlns="" id="{B3A929CD-152E-4742-94D8-9075CCE64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0" name="Line 56">
            <a:extLst>
              <a:ext uri="{FF2B5EF4-FFF2-40B4-BE49-F238E27FC236}">
                <a16:creationId xmlns:a16="http://schemas.microsoft.com/office/drawing/2014/main" xmlns="" id="{044CCAB2-8800-0644-9B84-6C3C22ECE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1" name="Line 57">
            <a:extLst>
              <a:ext uri="{FF2B5EF4-FFF2-40B4-BE49-F238E27FC236}">
                <a16:creationId xmlns:a16="http://schemas.microsoft.com/office/drawing/2014/main" xmlns="" id="{9B7BCA33-0D3F-6040-9383-E22D401FB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2" name="Line 58">
            <a:extLst>
              <a:ext uri="{FF2B5EF4-FFF2-40B4-BE49-F238E27FC236}">
                <a16:creationId xmlns:a16="http://schemas.microsoft.com/office/drawing/2014/main" xmlns="" id="{82922DAD-E96F-F84F-8F76-63FC6FDDD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3" name="Line 59">
            <a:extLst>
              <a:ext uri="{FF2B5EF4-FFF2-40B4-BE49-F238E27FC236}">
                <a16:creationId xmlns:a16="http://schemas.microsoft.com/office/drawing/2014/main" xmlns="" id="{A16D199A-E51D-4446-92A6-22C85DC05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4" name="Line 60">
            <a:extLst>
              <a:ext uri="{FF2B5EF4-FFF2-40B4-BE49-F238E27FC236}">
                <a16:creationId xmlns:a16="http://schemas.microsoft.com/office/drawing/2014/main" xmlns="" id="{D3C78C15-B194-8B46-8911-6752F814B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5" name="Line 61">
            <a:extLst>
              <a:ext uri="{FF2B5EF4-FFF2-40B4-BE49-F238E27FC236}">
                <a16:creationId xmlns:a16="http://schemas.microsoft.com/office/drawing/2014/main" xmlns="" id="{F6A3568F-3989-3D4E-B17A-29B6A82D1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6" name="Line 62">
            <a:extLst>
              <a:ext uri="{FF2B5EF4-FFF2-40B4-BE49-F238E27FC236}">
                <a16:creationId xmlns:a16="http://schemas.microsoft.com/office/drawing/2014/main" xmlns="" id="{247D2AC0-D12A-C940-B30F-07F4995A5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7" name="Line 63">
            <a:extLst>
              <a:ext uri="{FF2B5EF4-FFF2-40B4-BE49-F238E27FC236}">
                <a16:creationId xmlns:a16="http://schemas.microsoft.com/office/drawing/2014/main" xmlns="" id="{75C5F1D0-3C50-D84A-9457-B60AD0479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8" name="Line 64">
            <a:extLst>
              <a:ext uri="{FF2B5EF4-FFF2-40B4-BE49-F238E27FC236}">
                <a16:creationId xmlns:a16="http://schemas.microsoft.com/office/drawing/2014/main" xmlns="" id="{78B908C0-24DB-5540-8010-7D817AE2D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9" name="Line 65">
            <a:extLst>
              <a:ext uri="{FF2B5EF4-FFF2-40B4-BE49-F238E27FC236}">
                <a16:creationId xmlns:a16="http://schemas.microsoft.com/office/drawing/2014/main" xmlns="" id="{066B2777-C04E-5348-A67B-37969A588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0" name="Line 66">
            <a:extLst>
              <a:ext uri="{FF2B5EF4-FFF2-40B4-BE49-F238E27FC236}">
                <a16:creationId xmlns:a16="http://schemas.microsoft.com/office/drawing/2014/main" xmlns="" id="{B1293BC3-F2C3-5843-8E56-C04A323E9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1" name="Line 67">
            <a:extLst>
              <a:ext uri="{FF2B5EF4-FFF2-40B4-BE49-F238E27FC236}">
                <a16:creationId xmlns:a16="http://schemas.microsoft.com/office/drawing/2014/main" xmlns="" id="{C33E0CA8-E96B-2C4C-A430-F2DD411E4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2" name="Line 68">
            <a:extLst>
              <a:ext uri="{FF2B5EF4-FFF2-40B4-BE49-F238E27FC236}">
                <a16:creationId xmlns:a16="http://schemas.microsoft.com/office/drawing/2014/main" xmlns="" id="{B17D9FEE-A047-FC49-BAB5-DA9E2DEE0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3" name="Line 69">
            <a:extLst>
              <a:ext uri="{FF2B5EF4-FFF2-40B4-BE49-F238E27FC236}">
                <a16:creationId xmlns:a16="http://schemas.microsoft.com/office/drawing/2014/main" xmlns="" id="{24F21176-D20B-EA42-A36F-FCA37B267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4" name="Line 70">
            <a:extLst>
              <a:ext uri="{FF2B5EF4-FFF2-40B4-BE49-F238E27FC236}">
                <a16:creationId xmlns:a16="http://schemas.microsoft.com/office/drawing/2014/main" xmlns="" id="{05E7735D-6AFF-1441-AFCB-6ABDF4E193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5" name="Line 71">
            <a:extLst>
              <a:ext uri="{FF2B5EF4-FFF2-40B4-BE49-F238E27FC236}">
                <a16:creationId xmlns:a16="http://schemas.microsoft.com/office/drawing/2014/main" xmlns="" id="{6909520C-5FCE-D446-A715-976D7B8C7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6" name="Line 72">
            <a:extLst>
              <a:ext uri="{FF2B5EF4-FFF2-40B4-BE49-F238E27FC236}">
                <a16:creationId xmlns:a16="http://schemas.microsoft.com/office/drawing/2014/main" xmlns="" id="{59AADA63-ABEF-9D40-A0C6-ED0102218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7" name="Line 73">
            <a:extLst>
              <a:ext uri="{FF2B5EF4-FFF2-40B4-BE49-F238E27FC236}">
                <a16:creationId xmlns:a16="http://schemas.microsoft.com/office/drawing/2014/main" xmlns="" id="{351D116D-C8F9-B649-A4BB-B64BF59D8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8" name="Line 74">
            <a:extLst>
              <a:ext uri="{FF2B5EF4-FFF2-40B4-BE49-F238E27FC236}">
                <a16:creationId xmlns:a16="http://schemas.microsoft.com/office/drawing/2014/main" xmlns="" id="{90B1CDAA-D0BB-614B-BF5E-FD738C1B4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9" name="Line 75">
            <a:extLst>
              <a:ext uri="{FF2B5EF4-FFF2-40B4-BE49-F238E27FC236}">
                <a16:creationId xmlns:a16="http://schemas.microsoft.com/office/drawing/2014/main" xmlns="" id="{B3BB317D-044A-6447-A40E-10668BF42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0" name="Line 76">
            <a:extLst>
              <a:ext uri="{FF2B5EF4-FFF2-40B4-BE49-F238E27FC236}">
                <a16:creationId xmlns:a16="http://schemas.microsoft.com/office/drawing/2014/main" xmlns="" id="{6EB696E0-C2C4-AB4D-8ADD-D8653CAFC1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1" name="Line 77">
            <a:extLst>
              <a:ext uri="{FF2B5EF4-FFF2-40B4-BE49-F238E27FC236}">
                <a16:creationId xmlns:a16="http://schemas.microsoft.com/office/drawing/2014/main" xmlns="" id="{AB07B22A-057D-DB49-A2A1-DC4F89B4A1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2" name="Line 78">
            <a:extLst>
              <a:ext uri="{FF2B5EF4-FFF2-40B4-BE49-F238E27FC236}">
                <a16:creationId xmlns:a16="http://schemas.microsoft.com/office/drawing/2014/main" xmlns="" id="{3A6BC7EA-A750-ED4D-9B08-6427D014D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3" name="Line 79">
            <a:extLst>
              <a:ext uri="{FF2B5EF4-FFF2-40B4-BE49-F238E27FC236}">
                <a16:creationId xmlns:a16="http://schemas.microsoft.com/office/drawing/2014/main" xmlns="" id="{B3D19505-C554-F74D-AC5C-EA9BDE1D0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4" name="Line 80">
            <a:extLst>
              <a:ext uri="{FF2B5EF4-FFF2-40B4-BE49-F238E27FC236}">
                <a16:creationId xmlns:a16="http://schemas.microsoft.com/office/drawing/2014/main" xmlns="" id="{41A14A5F-A4CA-C146-9080-E75A4E9F3D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5" name="Line 81">
            <a:extLst>
              <a:ext uri="{FF2B5EF4-FFF2-40B4-BE49-F238E27FC236}">
                <a16:creationId xmlns:a16="http://schemas.microsoft.com/office/drawing/2014/main" xmlns="" id="{0E6894D5-DE87-0647-9936-AB0524D3A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6" name="Line 82">
            <a:extLst>
              <a:ext uri="{FF2B5EF4-FFF2-40B4-BE49-F238E27FC236}">
                <a16:creationId xmlns:a16="http://schemas.microsoft.com/office/drawing/2014/main" xmlns="" id="{B68CB0A1-39C0-2A4B-B52D-425756D53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7" name="Line 83">
            <a:extLst>
              <a:ext uri="{FF2B5EF4-FFF2-40B4-BE49-F238E27FC236}">
                <a16:creationId xmlns:a16="http://schemas.microsoft.com/office/drawing/2014/main" xmlns="" id="{FA174A81-09D3-5B4D-923C-9DB9A1F64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8" name="Text Box 84">
            <a:extLst>
              <a:ext uri="{FF2B5EF4-FFF2-40B4-BE49-F238E27FC236}">
                <a16:creationId xmlns:a16="http://schemas.microsoft.com/office/drawing/2014/main" xmlns="" id="{C283FDB5-2CA2-7242-96B2-4FF44D1DA743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25407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200" b="0">
                <a:latin typeface="Times New Roman" panose="02020603050405020304" pitchFamily="18" charset="0"/>
              </a:rPr>
              <a:t>Byte 0</a:t>
            </a:r>
          </a:p>
        </p:txBody>
      </p:sp>
      <p:sp>
        <p:nvSpPr>
          <p:cNvPr id="33869" name="Text Box 85">
            <a:extLst>
              <a:ext uri="{FF2B5EF4-FFF2-40B4-BE49-F238E27FC236}">
                <a16:creationId xmlns:a16="http://schemas.microsoft.com/office/drawing/2014/main" xmlns="" id="{A0603567-FE52-4F44-8688-90A4336C67F4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26931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200" b="0">
                <a:latin typeface="Times New Roman" panose="02020603050405020304" pitchFamily="18" charset="0"/>
              </a:rPr>
              <a:t>Byte 1</a:t>
            </a:r>
          </a:p>
        </p:txBody>
      </p:sp>
      <p:sp>
        <p:nvSpPr>
          <p:cNvPr id="33870" name="Text Box 86">
            <a:extLst>
              <a:ext uri="{FF2B5EF4-FFF2-40B4-BE49-F238E27FC236}">
                <a16:creationId xmlns:a16="http://schemas.microsoft.com/office/drawing/2014/main" xmlns="" id="{CD2CAB20-D638-F644-BD52-0625C3D8C056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28455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200" b="0">
                <a:latin typeface="Times New Roman" panose="02020603050405020304" pitchFamily="18" charset="0"/>
              </a:rPr>
              <a:t>Byte 2</a:t>
            </a:r>
          </a:p>
        </p:txBody>
      </p:sp>
      <p:sp>
        <p:nvSpPr>
          <p:cNvPr id="33871" name="Text Box 87">
            <a:extLst>
              <a:ext uri="{FF2B5EF4-FFF2-40B4-BE49-F238E27FC236}">
                <a16:creationId xmlns:a16="http://schemas.microsoft.com/office/drawing/2014/main" xmlns="" id="{28A8FBD5-C98C-D442-A9B5-B4AB954FBD20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2997994" y="5490369"/>
            <a:ext cx="587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200" b="0">
                <a:latin typeface="Times New Roman" panose="02020603050405020304" pitchFamily="18" charset="0"/>
              </a:rPr>
              <a:t>Byte 3</a:t>
            </a:r>
          </a:p>
        </p:txBody>
      </p:sp>
      <p:sp>
        <p:nvSpPr>
          <p:cNvPr id="33872" name="Line 88">
            <a:extLst>
              <a:ext uri="{FF2B5EF4-FFF2-40B4-BE49-F238E27FC236}">
                <a16:creationId xmlns:a16="http://schemas.microsoft.com/office/drawing/2014/main" xmlns="" id="{AA9B118C-786E-3E4C-AF90-7EE6C7671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3" name="Line 89">
            <a:extLst>
              <a:ext uri="{FF2B5EF4-FFF2-40B4-BE49-F238E27FC236}">
                <a16:creationId xmlns:a16="http://schemas.microsoft.com/office/drawing/2014/main" xmlns="" id="{43B34BA1-BD98-8C4A-B74F-88925CEE2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4" name="Text Box 90">
            <a:extLst>
              <a:ext uri="{FF2B5EF4-FFF2-40B4-BE49-F238E27FC236}">
                <a16:creationId xmlns:a16="http://schemas.microsoft.com/office/drawing/2014/main" xmlns="" id="{85D670F7-F67F-3D44-9B42-6FC72D203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400" b="0">
                <a:latin typeface="Comic Sans MS" panose="030F0902030302020204" pitchFamily="66" charset="0"/>
              </a:rPr>
              <a:t>Host A</a:t>
            </a:r>
          </a:p>
        </p:txBody>
      </p:sp>
      <p:sp>
        <p:nvSpPr>
          <p:cNvPr id="33875" name="Text Box 91">
            <a:extLst>
              <a:ext uri="{FF2B5EF4-FFF2-40B4-BE49-F238E27FC236}">
                <a16:creationId xmlns:a16="http://schemas.microsoft.com/office/drawing/2014/main" xmlns="" id="{5E41DB5D-AAA6-5043-83CC-B866B8DCC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05363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400" b="0">
                <a:latin typeface="Comic Sans MS" panose="030F0902030302020204" pitchFamily="66" charset="0"/>
              </a:rPr>
              <a:t>Host B</a:t>
            </a:r>
          </a:p>
        </p:txBody>
      </p:sp>
      <p:sp>
        <p:nvSpPr>
          <p:cNvPr id="33876" name="Text Box 92">
            <a:extLst>
              <a:ext uri="{FF2B5EF4-FFF2-40B4-BE49-F238E27FC236}">
                <a16:creationId xmlns:a16="http://schemas.microsoft.com/office/drawing/2014/main" xmlns="" id="{9ADC185E-821B-1E4D-8179-04CDF91953F4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2272506" y="2348707"/>
            <a:ext cx="663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200" b="0">
                <a:latin typeface="Times New Roman" panose="02020603050405020304" pitchFamily="18" charset="0"/>
              </a:rPr>
              <a:t>Byte 80</a:t>
            </a:r>
          </a:p>
        </p:txBody>
      </p:sp>
      <p:sp>
        <p:nvSpPr>
          <p:cNvPr id="33877" name="Line 93">
            <a:extLst>
              <a:ext uri="{FF2B5EF4-FFF2-40B4-BE49-F238E27FC236}">
                <a16:creationId xmlns:a16="http://schemas.microsoft.com/office/drawing/2014/main" xmlns="" id="{6B11F726-427C-FE4C-8711-C8F005B88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8" name="Text Box 94">
            <a:extLst>
              <a:ext uri="{FF2B5EF4-FFF2-40B4-BE49-F238E27FC236}">
                <a16:creationId xmlns:a16="http://schemas.microsoft.com/office/drawing/2014/main" xmlns="" id="{9463E4B1-CFEE-7D4B-A10E-191705762120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3569494" y="5550694"/>
            <a:ext cx="663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200" b="0">
                <a:latin typeface="Times New Roman" panose="02020603050405020304" pitchFamily="18" charset="0"/>
              </a:rPr>
              <a:t>Byte 80</a:t>
            </a:r>
          </a:p>
        </p:txBody>
      </p:sp>
      <p:sp>
        <p:nvSpPr>
          <p:cNvPr id="33879" name="Line 95">
            <a:extLst>
              <a:ext uri="{FF2B5EF4-FFF2-40B4-BE49-F238E27FC236}">
                <a16:creationId xmlns:a16="http://schemas.microsoft.com/office/drawing/2014/main" xmlns="" id="{05E74325-F480-EC46-B8C6-7F5D7DAF8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0" name="Line 96">
            <a:extLst>
              <a:ext uri="{FF2B5EF4-FFF2-40B4-BE49-F238E27FC236}">
                <a16:creationId xmlns:a16="http://schemas.microsoft.com/office/drawing/2014/main" xmlns="" id="{60BEDADC-7720-4443-936C-1262469FF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1" name="Line 97">
            <a:extLst>
              <a:ext uri="{FF2B5EF4-FFF2-40B4-BE49-F238E27FC236}">
                <a16:creationId xmlns:a16="http://schemas.microsoft.com/office/drawing/2014/main" xmlns="" id="{CA3691CA-2A35-8A44-813E-97C49C2D2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2" name="Line 98">
            <a:extLst>
              <a:ext uri="{FF2B5EF4-FFF2-40B4-BE49-F238E27FC236}">
                <a16:creationId xmlns:a16="http://schemas.microsoft.com/office/drawing/2014/main" xmlns="" id="{FB8B973C-9937-6345-A170-93BECC01E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3" name="Line 99">
            <a:extLst>
              <a:ext uri="{FF2B5EF4-FFF2-40B4-BE49-F238E27FC236}">
                <a16:creationId xmlns:a16="http://schemas.microsoft.com/office/drawing/2014/main" xmlns="" id="{54A739CB-1BB9-4049-8E36-4ED4AF6FE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4" name="Line 100">
            <a:extLst>
              <a:ext uri="{FF2B5EF4-FFF2-40B4-BE49-F238E27FC236}">
                <a16:creationId xmlns:a16="http://schemas.microsoft.com/office/drawing/2014/main" xmlns="" id="{7B85DDD5-8CB3-0642-A6D9-20D6E8122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5" name="Line 101">
            <a:extLst>
              <a:ext uri="{FF2B5EF4-FFF2-40B4-BE49-F238E27FC236}">
                <a16:creationId xmlns:a16="http://schemas.microsoft.com/office/drawing/2014/main" xmlns="" id="{3D0915AE-0EE6-4F4F-AACC-5C445FD7C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6" name="Line 102">
            <a:extLst>
              <a:ext uri="{FF2B5EF4-FFF2-40B4-BE49-F238E27FC236}">
                <a16:creationId xmlns:a16="http://schemas.microsoft.com/office/drawing/2014/main" xmlns="" id="{B99C93CB-2A57-1745-AFF8-2439DD31A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7" name="Line 103">
            <a:extLst>
              <a:ext uri="{FF2B5EF4-FFF2-40B4-BE49-F238E27FC236}">
                <a16:creationId xmlns:a16="http://schemas.microsoft.com/office/drawing/2014/main" xmlns="" id="{AA1EAE7C-2AA8-284D-A3C2-3AD945CA9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8" name="Slide Number Placeholder 3">
            <a:extLst>
              <a:ext uri="{FF2B5EF4-FFF2-40B4-BE49-F238E27FC236}">
                <a16:creationId xmlns:a16="http://schemas.microsoft.com/office/drawing/2014/main" xmlns="" id="{A301A73A-FD20-734D-AB84-4B5532D88E15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0AEFBB54-8805-F244-88F2-B4869B607ECD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15379</TotalTime>
  <Words>2237</Words>
  <Application>Microsoft Office PowerPoint</Application>
  <PresentationFormat>On-screen Show (4:3)</PresentationFormat>
  <Paragraphs>605</Paragraphs>
  <Slides>48</Slides>
  <Notes>39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Transport Layer</vt:lpstr>
      <vt:lpstr>IP Protocol Stack: Key Abstractions</vt:lpstr>
      <vt:lpstr>Transport Protocols</vt:lpstr>
      <vt:lpstr>User Datagram Protocol (UDP)</vt:lpstr>
      <vt:lpstr>Advantages of UDP</vt:lpstr>
      <vt:lpstr>Two Basic Transport Features</vt:lpstr>
      <vt:lpstr>Transmission Control Protocol (TCP)</vt:lpstr>
      <vt:lpstr>Breaking a Stream of Bytes  into TCP Segments </vt:lpstr>
      <vt:lpstr>TCP “Stream of Bytes” Service</vt:lpstr>
      <vt:lpstr>…Emulated Using TCP “Segments”</vt:lpstr>
      <vt:lpstr>TCP Segment</vt:lpstr>
      <vt:lpstr>Sequence Number</vt:lpstr>
      <vt:lpstr>Reliable Delivery on a Lossy Channel With Bit Errors</vt:lpstr>
      <vt:lpstr>TCP Segment Structure</vt:lpstr>
      <vt:lpstr>Challenges of Reliable Data Transfer</vt:lpstr>
      <vt:lpstr>An Analogy</vt:lpstr>
      <vt:lpstr>Take-Aways from the Example</vt:lpstr>
      <vt:lpstr>TCP Support for Reliable Delivery</vt:lpstr>
      <vt:lpstr>TCP Acknowledgments</vt:lpstr>
      <vt:lpstr>Automatic Repeat reQuest (ARQ)</vt:lpstr>
      <vt:lpstr>Initial Sequence Number (ISN)</vt:lpstr>
      <vt:lpstr>Quick TCP Math</vt:lpstr>
      <vt:lpstr>Quick TCP Math</vt:lpstr>
      <vt:lpstr>Flow Control: TCP Stop-wait and Sliding Window</vt:lpstr>
      <vt:lpstr>Introduction to Flow Control</vt:lpstr>
      <vt:lpstr>Flow Control - 1</vt:lpstr>
      <vt:lpstr>Example of SW protocol</vt:lpstr>
      <vt:lpstr>Motivation for Sliding Window</vt:lpstr>
      <vt:lpstr>Sliding Window</vt:lpstr>
      <vt:lpstr>Sliding Window</vt:lpstr>
      <vt:lpstr>Optimizing Retransmissions</vt:lpstr>
      <vt:lpstr>Reasons for Retransmission</vt:lpstr>
      <vt:lpstr>How Long Should Sender Wait?</vt:lpstr>
      <vt:lpstr>Example RTT Estimation</vt:lpstr>
      <vt:lpstr>Still, timeouts are slow (≈RTT)</vt:lpstr>
      <vt:lpstr>Effectiveness of Fast Retransmit</vt:lpstr>
      <vt:lpstr>Effectiveness of Fast Retransmit</vt:lpstr>
      <vt:lpstr>Effectiveness of Fast Retransmit</vt:lpstr>
      <vt:lpstr>Starting and Ending a Connection: TCP Handshakes</vt:lpstr>
      <vt:lpstr>Establishing a TCP Connection</vt:lpstr>
      <vt:lpstr>TCP Header</vt:lpstr>
      <vt:lpstr>Step 1: A’s Initial SYN Packet</vt:lpstr>
      <vt:lpstr>Step 2: B’s SYN-ACK Packet</vt:lpstr>
      <vt:lpstr>Step 3: A’s ACK of the SYN-ACK</vt:lpstr>
      <vt:lpstr>SYN Loss and Web Downloads</vt:lpstr>
      <vt:lpstr>Tearing Down the Connection</vt:lpstr>
      <vt:lpstr>Sending/Receiving the FIN Packet</vt:lpstr>
      <vt:lpstr>Conclusions</vt:lpstr>
    </vt:vector>
  </TitlesOfParts>
  <Company>Princeton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Ramesh Babu Battula</cp:lastModifiedBy>
  <cp:revision>1120</cp:revision>
  <cp:lastPrinted>2020-02-16T15:52:55Z</cp:lastPrinted>
  <dcterms:created xsi:type="dcterms:W3CDTF">2014-02-17T03:01:37Z</dcterms:created>
  <dcterms:modified xsi:type="dcterms:W3CDTF">2020-11-03T01:51:26Z</dcterms:modified>
</cp:coreProperties>
</file>