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81111-FA9A-49A0-9500-B6F9D493E447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7930-5846-4270-96C4-35EF8A4C0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4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7ECF09-9F6B-4117-AE93-B7DA82D0B7D9}" type="slidenum">
              <a:rPr lang="en-AU"/>
              <a:pPr/>
              <a:t>2</a:t>
            </a:fld>
            <a:endParaRPr lang="en-AU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D5C447-66F9-415C-897C-F525E93BCF30}" type="slidenum">
              <a:rPr lang="en-AU"/>
              <a:pPr/>
              <a:t>15</a:t>
            </a:fld>
            <a:endParaRPr lang="en-AU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B60687-F824-4A5B-B059-1964F94FE8FE}" type="slidenum">
              <a:rPr lang="en-AU"/>
              <a:pPr/>
              <a:t>17</a:t>
            </a:fld>
            <a:endParaRPr lang="en-AU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0EFAB2-9148-43E6-BDC0-8718DC5C3D89}" type="slidenum">
              <a:rPr lang="en-AU"/>
              <a:pPr/>
              <a:t>19</a:t>
            </a:fld>
            <a:endParaRPr lang="en-AU"/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16A6D4-5FAF-4FF9-B372-CA046AC1C7DB}" type="slidenum">
              <a:rPr lang="en-AU"/>
              <a:pPr/>
              <a:t>20</a:t>
            </a:fld>
            <a:endParaRPr lang="en-AU"/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6DAFA6-BCAB-4A11-BFD8-3565A4F930C6}" type="slidenum">
              <a:rPr lang="en-AU"/>
              <a:pPr/>
              <a:t>21</a:t>
            </a:fld>
            <a:endParaRPr lang="en-AU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C17B96-F697-4323-A726-60462CE89031}" type="slidenum">
              <a:rPr lang="en-AU"/>
              <a:pPr/>
              <a:t>28</a:t>
            </a:fld>
            <a:endParaRPr lang="en-AU"/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29534C-B81E-439A-A80C-9232677196E0}" type="slidenum">
              <a:rPr lang="en-AU"/>
              <a:pPr/>
              <a:t>30</a:t>
            </a:fld>
            <a:endParaRPr lang="en-AU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53D25C-D92E-4FD1-8BAA-52079CD10A7E}" type="slidenum">
              <a:rPr lang="en-AU"/>
              <a:pPr/>
              <a:t>3</a:t>
            </a:fld>
            <a:endParaRPr lang="en-AU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C28F1C-EBCA-4033-8806-BC6F2987F7D0}" type="slidenum">
              <a:rPr lang="en-AU"/>
              <a:pPr/>
              <a:t>4</a:t>
            </a:fld>
            <a:endParaRPr lang="en-AU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B3308-A758-413D-B770-4A500B504CCB}" type="slidenum">
              <a:rPr lang="en-AU"/>
              <a:pPr/>
              <a:t>5</a:t>
            </a:fld>
            <a:endParaRPr lang="en-AU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1C257B-1809-47AA-8535-696B8A292C07}" type="slidenum">
              <a:rPr lang="en-AU"/>
              <a:pPr/>
              <a:t>6</a:t>
            </a:fld>
            <a:endParaRPr lang="en-AU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2EC7EB-723E-4931-8195-150353551C16}" type="slidenum">
              <a:rPr lang="en-AU"/>
              <a:pPr/>
              <a:t>7</a:t>
            </a:fld>
            <a:endParaRPr lang="en-AU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87D808-DE51-4DEA-8D2B-17B93150D2EB}" type="slidenum">
              <a:rPr lang="en-AU"/>
              <a:pPr/>
              <a:t>8</a:t>
            </a:fld>
            <a:endParaRPr lang="en-AU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BEBEB4-62FA-49B0-9085-47A7BEAA0260}" type="slidenum">
              <a:rPr lang="en-AU"/>
              <a:pPr/>
              <a:t>11</a:t>
            </a:fld>
            <a:endParaRPr lang="en-AU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E582C3-293F-4C2D-B6E1-703B5963ACB0}" type="slidenum">
              <a:rPr lang="en-AU"/>
              <a:pPr/>
              <a:t>13</a:t>
            </a:fld>
            <a:endParaRPr lang="en-AU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7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3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7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4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3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7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E7A1-66B8-4866-8F62-7335BD91500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ED5F-076A-4C7C-B0BD-419B3E86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C2F1571-BF55-4C23-A9D9-DF79528BE4D2}" type="slidenum">
              <a:rPr lang="en-US" sz="1400"/>
              <a:pPr algn="r" eaLnBrk="1" hangingPunct="1"/>
              <a:t>10</a:t>
            </a:fld>
            <a:endParaRPr lang="en-US" sz="140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800" y="177800"/>
            <a:ext cx="8759825" cy="64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2900" b="1" smtClean="0"/>
              <a:t>Shared/Exclusive </a:t>
            </a:r>
            <a:r>
              <a:rPr lang="en-US" sz="2900" b="1" smtClean="0"/>
              <a:t>Locking </a:t>
            </a:r>
            <a:r>
              <a:rPr lang="en-AU" sz="2900" b="1" smtClean="0"/>
              <a:t>Scheme: Example</a:t>
            </a:r>
            <a:endParaRPr lang="en-US" sz="2900" b="1" smtClean="0"/>
          </a:p>
        </p:txBody>
      </p:sp>
      <p:sp>
        <p:nvSpPr>
          <p:cNvPr id="125956" name="Text Box 3"/>
          <p:cNvSpPr txBox="1">
            <a:spLocks noChangeArrowheads="1"/>
          </p:cNvSpPr>
          <p:nvPr/>
        </p:nvSpPr>
        <p:spPr bwMode="auto">
          <a:xfrm>
            <a:off x="685800" y="4572000"/>
            <a:ext cx="79248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Two serial schedules using locks: 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A: T</a:t>
            </a:r>
            <a:r>
              <a:rPr lang="en-GB" sz="2400" b="1" baseline="-25000">
                <a:latin typeface="Times New Roman" pitchFamily="18" charset="0"/>
              </a:rPr>
              <a:t>1</a:t>
            </a:r>
            <a:r>
              <a:rPr lang="en-GB" sz="2400" b="1">
                <a:latin typeface="Times New Roman" pitchFamily="18" charset="0"/>
              </a:rPr>
              <a:t> followed by T</a:t>
            </a:r>
            <a:r>
              <a:rPr lang="en-GB" sz="2400" b="1" baseline="-25000">
                <a:latin typeface="Times New Roman" pitchFamily="18" charset="0"/>
              </a:rPr>
              <a:t>2</a:t>
            </a:r>
            <a:r>
              <a:rPr lang="en-GB" sz="2400" b="1">
                <a:latin typeface="Times New Roman" pitchFamily="18" charset="0"/>
              </a:rPr>
              <a:t>: X = 50, Y = 80.</a:t>
            </a:r>
            <a:r>
              <a:rPr lang="en-GB" sz="2400" b="1" baseline="-25000">
                <a:latin typeface="Times New Roman" pitchFamily="18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B: T</a:t>
            </a:r>
            <a:r>
              <a:rPr lang="en-GB" sz="2400" b="1" baseline="-25000">
                <a:latin typeface="Times New Roman" pitchFamily="18" charset="0"/>
              </a:rPr>
              <a:t>2</a:t>
            </a:r>
            <a:r>
              <a:rPr lang="en-GB" sz="2400" b="1">
                <a:latin typeface="Times New Roman" pitchFamily="18" charset="0"/>
              </a:rPr>
              <a:t> followed by T</a:t>
            </a:r>
            <a:r>
              <a:rPr lang="en-GB" sz="2400" b="1" baseline="-25000">
                <a:latin typeface="Times New Roman" pitchFamily="18" charset="0"/>
              </a:rPr>
              <a:t>1</a:t>
            </a:r>
            <a:r>
              <a:rPr lang="en-GB" sz="2400" b="1">
                <a:latin typeface="Times New Roman" pitchFamily="18" charset="0"/>
              </a:rPr>
              <a:t>: X = 70, Y = 50.</a:t>
            </a:r>
            <a:endParaRPr lang="en-GB" sz="2400" b="1" baseline="-250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400" b="1" baseline="-25000">
              <a:latin typeface="Times New Roman" pitchFamily="18" charset="0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903288" y="1257300"/>
            <a:ext cx="48006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000" b="1">
                <a:latin typeface="Times New Roman" pitchFamily="18" charset="0"/>
              </a:rPr>
              <a:t>T1			</a:t>
            </a:r>
            <a:endParaRPr lang="en-GB" sz="2000">
              <a:latin typeface="Times New Roman" pitchFamily="18" charset="0"/>
            </a:endParaRPr>
          </a:p>
          <a:p>
            <a:endParaRPr lang="en-GB" sz="2000">
              <a:latin typeface="Times New Roman" pitchFamily="18" charset="0"/>
            </a:endParaRPr>
          </a:p>
          <a:p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read_lock[y]</a:t>
            </a:r>
            <a:r>
              <a:rPr lang="en-GB" sz="2000">
                <a:latin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r[y]			</a:t>
            </a: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unlock[y]</a:t>
            </a:r>
            <a:r>
              <a:rPr lang="en-GB" sz="2000">
                <a:latin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00"/>
                </a:solidFill>
                <a:latin typeface="Times New Roman" pitchFamily="18" charset="0"/>
              </a:rPr>
              <a:t>write_lock[x]</a:t>
            </a:r>
            <a:r>
              <a:rPr lang="en-GB" sz="2000">
                <a:latin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r[x]			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x:=x + y		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w[x]			</a:t>
            </a: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00"/>
                </a:solidFill>
                <a:latin typeface="Times New Roman" pitchFamily="18" charset="0"/>
              </a:rPr>
              <a:t>unlock[x]</a:t>
            </a:r>
            <a:r>
              <a:rPr lang="en-GB" sz="2400">
                <a:latin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		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5958" name="Text Box 9"/>
          <p:cNvSpPr txBox="1">
            <a:spLocks noChangeArrowheads="1"/>
          </p:cNvSpPr>
          <p:nvPr/>
        </p:nvSpPr>
        <p:spPr bwMode="auto">
          <a:xfrm>
            <a:off x="3679825" y="1216025"/>
            <a:ext cx="48006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000" b="1">
                <a:latin typeface="Times New Roman" pitchFamily="18" charset="0"/>
              </a:rPr>
              <a:t>T2</a:t>
            </a:r>
          </a:p>
          <a:p>
            <a:endParaRPr lang="en-GB" sz="2000">
              <a:latin typeface="Times New Roman" pitchFamily="18" charset="0"/>
            </a:endParaRPr>
          </a:p>
          <a:p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read_lock[x]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r[x]</a:t>
            </a: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unlock[x]</a:t>
            </a: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00"/>
                </a:solidFill>
                <a:latin typeface="Times New Roman" pitchFamily="18" charset="0"/>
              </a:rPr>
              <a:t>write_lock[y]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r[y]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y := x + y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w[y]</a:t>
            </a: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00"/>
                </a:solidFill>
                <a:latin typeface="Times New Roman" pitchFamily="18" charset="0"/>
              </a:rPr>
              <a:t>unlock[y]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		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5959" name="Rectangle 13"/>
          <p:cNvSpPr>
            <a:spLocks noChangeArrowheads="1"/>
          </p:cNvSpPr>
          <p:nvPr/>
        </p:nvSpPr>
        <p:spPr bwMode="auto">
          <a:xfrm>
            <a:off x="784225" y="1204913"/>
            <a:ext cx="1798638" cy="3265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5960" name="Rectangle 14"/>
          <p:cNvSpPr>
            <a:spLocks noChangeArrowheads="1"/>
          </p:cNvSpPr>
          <p:nvPr/>
        </p:nvSpPr>
        <p:spPr bwMode="auto">
          <a:xfrm>
            <a:off x="3643313" y="1204913"/>
            <a:ext cx="1654175" cy="322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5961" name="Text Box 15"/>
          <p:cNvSpPr txBox="1">
            <a:spLocks noChangeArrowheads="1"/>
          </p:cNvSpPr>
          <p:nvPr/>
        </p:nvSpPr>
        <p:spPr bwMode="auto">
          <a:xfrm>
            <a:off x="6067425" y="1901825"/>
            <a:ext cx="24082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sz="2400">
                <a:latin typeface="Times New Roman" pitchFamily="18" charset="0"/>
              </a:rPr>
              <a:t>Initial Values: </a:t>
            </a:r>
          </a:p>
          <a:p>
            <a:pPr algn="ctr">
              <a:spcBef>
                <a:spcPct val="50000"/>
              </a:spcBef>
            </a:pPr>
            <a:r>
              <a:rPr lang="en-AU" sz="2400">
                <a:latin typeface="Times New Roman" pitchFamily="18" charset="0"/>
              </a:rPr>
              <a:t>X = 20, Y = 30</a:t>
            </a:r>
          </a:p>
        </p:txBody>
      </p:sp>
    </p:spTree>
    <p:extLst>
      <p:ext uri="{BB962C8B-B14F-4D97-AF65-F5344CB8AC3E}">
        <p14:creationId xmlns:p14="http://schemas.microsoft.com/office/powerpoint/2010/main" val="23537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014913" y="52006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AF8ED65-BE3F-467E-9185-929CFF21F7A1}" type="slidenum">
              <a:rPr lang="en-US" sz="1400"/>
              <a:pPr algn="r" eaLnBrk="1" hangingPunct="1"/>
              <a:t>11</a:t>
            </a:fld>
            <a:endParaRPr lang="en-US" sz="140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A nonserial schedule using locks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7300" y="1441450"/>
            <a:ext cx="1671638" cy="541655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smtClean="0"/>
              <a:t>T1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2"/>
                </a:solidFill>
              </a:rPr>
              <a:t>read-lock (Y);</a:t>
            </a:r>
          </a:p>
          <a:p>
            <a:pPr eaLnBrk="1" hangingPunct="1">
              <a:buFontTx/>
              <a:buNone/>
            </a:pPr>
            <a:r>
              <a:rPr lang="en-US" sz="2000" b="1" smtClean="0"/>
              <a:t>read-item (Y);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2"/>
                </a:solidFill>
              </a:rPr>
              <a:t>unlock (Y);</a:t>
            </a:r>
          </a:p>
          <a:p>
            <a:pPr eaLnBrk="1" hangingPunct="1">
              <a:buFontTx/>
              <a:buNone/>
            </a:pPr>
            <a:endParaRPr lang="en-US" sz="2000" b="1" smtClean="0"/>
          </a:p>
          <a:p>
            <a:pPr eaLnBrk="1" hangingPunct="1">
              <a:buFontTx/>
              <a:buNone/>
            </a:pPr>
            <a:endParaRPr lang="en-US" sz="2000" b="1" smtClean="0"/>
          </a:p>
          <a:p>
            <a:pPr eaLnBrk="1" hangingPunct="1">
              <a:buFontTx/>
              <a:buNone/>
            </a:pPr>
            <a:endParaRPr lang="en-US" sz="2000" b="1" smtClean="0"/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FF0000"/>
                </a:solidFill>
              </a:rPr>
              <a:t>write-lock (X);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FF0000"/>
                </a:solidFill>
              </a:rPr>
              <a:t>read-item (X);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FF0000"/>
                </a:solidFill>
              </a:rPr>
              <a:t>X:=X+Y;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FF0000"/>
                </a:solidFill>
              </a:rPr>
              <a:t>write-item (X);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FF0000"/>
                </a:solidFill>
              </a:rPr>
              <a:t>unlock (X);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3116263" y="1403350"/>
            <a:ext cx="17637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600">
                <a:latin typeface="Times New Roman" pitchFamily="18" charset="0"/>
              </a:rPr>
              <a:t>T2</a:t>
            </a:r>
          </a:p>
          <a:p>
            <a:endParaRPr lang="en-US" sz="1600">
              <a:latin typeface="Times New Roman" pitchFamily="18" charset="0"/>
            </a:endParaRPr>
          </a:p>
          <a:p>
            <a:endParaRPr lang="en-US" sz="1600">
              <a:latin typeface="Times New Roman" pitchFamily="18" charset="0"/>
            </a:endParaRPr>
          </a:p>
          <a:p>
            <a:endParaRPr lang="en-US" sz="1600">
              <a:latin typeface="Times New Roman" pitchFamily="18" charset="0"/>
            </a:endParaRPr>
          </a:p>
          <a:p>
            <a:endParaRPr lang="en-US" sz="1600">
              <a:latin typeface="Times New Roman" pitchFamily="18" charset="0"/>
            </a:endParaRPr>
          </a:p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read-lock (X);</a:t>
            </a:r>
          </a:p>
          <a:p>
            <a:r>
              <a:rPr lang="en-US" b="1">
                <a:latin typeface="Times New Roman" pitchFamily="18" charset="0"/>
              </a:rPr>
              <a:t>read-item (X);</a:t>
            </a:r>
          </a:p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unlock (X);</a:t>
            </a:r>
          </a:p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write-lock (Y);</a:t>
            </a:r>
          </a:p>
          <a:p>
            <a:r>
              <a:rPr lang="en-US" b="1">
                <a:latin typeface="Times New Roman" pitchFamily="18" charset="0"/>
              </a:rPr>
              <a:t>read-item (Y);</a:t>
            </a:r>
          </a:p>
          <a:p>
            <a:r>
              <a:rPr lang="en-US" b="1">
                <a:latin typeface="Times New Roman" pitchFamily="18" charset="0"/>
              </a:rPr>
              <a:t>Y:=X+Y;</a:t>
            </a:r>
          </a:p>
          <a:p>
            <a:r>
              <a:rPr lang="en-US" b="1">
                <a:latin typeface="Times New Roman" pitchFamily="18" charset="0"/>
              </a:rPr>
              <a:t>write-item (Y);</a:t>
            </a:r>
          </a:p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unlock (Y);</a:t>
            </a:r>
          </a:p>
          <a:p>
            <a:endParaRPr lang="en-US" b="1">
              <a:latin typeface="Times New Roman" pitchFamily="18" charset="0"/>
            </a:endParaRPr>
          </a:p>
        </p:txBody>
      </p:sp>
      <p:grpSp>
        <p:nvGrpSpPr>
          <p:cNvPr id="126982" name="Group 14"/>
          <p:cNvGrpSpPr>
            <a:grpSpLocks/>
          </p:cNvGrpSpPr>
          <p:nvPr/>
        </p:nvGrpSpPr>
        <p:grpSpPr bwMode="auto">
          <a:xfrm>
            <a:off x="766763" y="1571625"/>
            <a:ext cx="5095875" cy="4724400"/>
            <a:chOff x="1395" y="966"/>
            <a:chExt cx="3210" cy="2976"/>
          </a:xfrm>
        </p:grpSpPr>
        <p:sp>
          <p:nvSpPr>
            <p:cNvPr id="126987" name="Line 6"/>
            <p:cNvSpPr>
              <a:spLocks noChangeShapeType="1"/>
            </p:cNvSpPr>
            <p:nvPr/>
          </p:nvSpPr>
          <p:spPr bwMode="auto">
            <a:xfrm>
              <a:off x="1395" y="1072"/>
              <a:ext cx="3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988" name="Line 7"/>
            <p:cNvSpPr>
              <a:spLocks noChangeShapeType="1"/>
            </p:cNvSpPr>
            <p:nvPr/>
          </p:nvSpPr>
          <p:spPr bwMode="auto">
            <a:xfrm>
              <a:off x="2863" y="966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85064" name="AutoShape 8"/>
          <p:cNvSpPr>
            <a:spLocks noChangeArrowheads="1"/>
          </p:cNvSpPr>
          <p:nvPr/>
        </p:nvSpPr>
        <p:spPr bwMode="auto">
          <a:xfrm>
            <a:off x="4914900" y="2511425"/>
            <a:ext cx="1104900" cy="990600"/>
          </a:xfrm>
          <a:prstGeom prst="wedgeEllipseCallout">
            <a:avLst>
              <a:gd name="adj1" fmla="val -103019"/>
              <a:gd name="adj2" fmla="val 31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400">
                <a:solidFill>
                  <a:schemeClr val="bg1"/>
                </a:solidFill>
                <a:latin typeface="Times New Roman" pitchFamily="18" charset="0"/>
              </a:rPr>
              <a:t>X unlocked </a:t>
            </a:r>
          </a:p>
          <a:p>
            <a:pPr algn="ctr"/>
            <a:r>
              <a:rPr lang="en-AU" sz="1400">
                <a:solidFill>
                  <a:schemeClr val="bg1"/>
                </a:solidFill>
                <a:latin typeface="Times New Roman" pitchFamily="18" charset="0"/>
              </a:rPr>
              <a:t>too early</a:t>
            </a:r>
          </a:p>
        </p:txBody>
      </p:sp>
      <p:sp>
        <p:nvSpPr>
          <p:cNvPr id="685065" name="AutoShape 9"/>
          <p:cNvSpPr>
            <a:spLocks noChangeArrowheads="1"/>
          </p:cNvSpPr>
          <p:nvPr/>
        </p:nvSpPr>
        <p:spPr bwMode="auto">
          <a:xfrm>
            <a:off x="285750" y="2908300"/>
            <a:ext cx="1143000" cy="990600"/>
          </a:xfrm>
          <a:prstGeom prst="wedgeEllipseCallout">
            <a:avLst>
              <a:gd name="adj1" fmla="val 95000"/>
              <a:gd name="adj2" fmla="val -59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400">
                <a:solidFill>
                  <a:schemeClr val="bg1"/>
                </a:solidFill>
                <a:latin typeface="Times New Roman" pitchFamily="18" charset="0"/>
              </a:rPr>
              <a:t>Y unlocked </a:t>
            </a:r>
          </a:p>
          <a:p>
            <a:pPr algn="ctr"/>
            <a:r>
              <a:rPr lang="en-AU" sz="1400">
                <a:solidFill>
                  <a:schemeClr val="bg1"/>
                </a:solidFill>
                <a:latin typeface="Times New Roman" pitchFamily="18" charset="0"/>
              </a:rPr>
              <a:t>too early</a:t>
            </a:r>
          </a:p>
        </p:txBody>
      </p:sp>
      <p:sp>
        <p:nvSpPr>
          <p:cNvPr id="126985" name="Text Box 12"/>
          <p:cNvSpPr txBox="1">
            <a:spLocks noChangeArrowheads="1"/>
          </p:cNvSpPr>
          <p:nvPr/>
        </p:nvSpPr>
        <p:spPr bwMode="auto">
          <a:xfrm>
            <a:off x="5048250" y="4365625"/>
            <a:ext cx="40957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Problem: Transactions release locks too soon,</a:t>
            </a:r>
          </a:p>
          <a:p>
            <a:pPr algn="ctr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resulting in the loss of total isolation and atomicity.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  <a:p>
            <a:pPr algn="ctr">
              <a:spcBef>
                <a:spcPct val="50000"/>
              </a:spcBef>
            </a:pPr>
            <a:endParaRPr lang="en-AU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26986" name="Text Box 15"/>
          <p:cNvSpPr txBox="1">
            <a:spLocks noChangeArrowheads="1"/>
          </p:cNvSpPr>
          <p:nvPr/>
        </p:nvSpPr>
        <p:spPr bwMode="auto">
          <a:xfrm>
            <a:off x="6067425" y="2495550"/>
            <a:ext cx="3076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2000">
                <a:solidFill>
                  <a:schemeClr val="tx2"/>
                </a:solidFill>
                <a:latin typeface="Times New Roman" pitchFamily="18" charset="0"/>
              </a:rPr>
              <a:t>Final state:</a:t>
            </a:r>
          </a:p>
          <a:p>
            <a:pPr algn="ctr">
              <a:lnSpc>
                <a:spcPct val="90000"/>
              </a:lnSpc>
            </a:pPr>
            <a:r>
              <a:rPr lang="en-AU" sz="2000">
                <a:solidFill>
                  <a:schemeClr val="tx2"/>
                </a:solidFill>
                <a:latin typeface="Times New Roman" pitchFamily="18" charset="0"/>
              </a:rPr>
              <a:t>X = 50, Y = 50</a:t>
            </a:r>
          </a:p>
          <a:p>
            <a:pPr algn="ctr">
              <a:lnSpc>
                <a:spcPct val="90000"/>
              </a:lnSpc>
            </a:pPr>
            <a:r>
              <a:rPr lang="en-AU" sz="2000">
                <a:solidFill>
                  <a:schemeClr val="tx2"/>
                </a:solidFill>
                <a:latin typeface="Times New Roman" pitchFamily="18" charset="0"/>
              </a:rPr>
              <a:t>A Nonserializable schedule</a:t>
            </a:r>
          </a:p>
        </p:txBody>
      </p:sp>
    </p:spTree>
    <p:extLst>
      <p:ext uri="{BB962C8B-B14F-4D97-AF65-F5344CB8AC3E}">
        <p14:creationId xmlns:p14="http://schemas.microsoft.com/office/powerpoint/2010/main" val="154159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utoUpdateAnimBg="0"/>
      <p:bldP spid="685064" grpId="0" animBg="1" autoUpdateAnimBg="0"/>
      <p:bldP spid="68506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909E99F-ACA7-4B46-A1D0-70DEF961E629}" type="slidenum">
              <a:rPr lang="en-US" sz="1400"/>
              <a:pPr algn="r" eaLnBrk="1" hangingPunct="1"/>
              <a:t>12</a:t>
            </a:fld>
            <a:endParaRPr lang="en-US" sz="140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AU" sz="3600" smtClean="0"/>
              <a:t>Guaranteeing Serializability: Two-Phase Locking Protocol</a:t>
            </a:r>
            <a:endParaRPr lang="en-US" sz="3600" smtClean="0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8575"/>
            <a:ext cx="8610600" cy="5559425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50000"/>
              </a:spcBef>
            </a:pPr>
            <a:r>
              <a:rPr lang="en-AU" b="1" smtClean="0"/>
              <a:t>Locking alone does not ensure serializability !</a:t>
            </a:r>
          </a:p>
          <a:p>
            <a:pPr lvl="1" eaLnBrk="1" hangingPunct="1">
              <a:spcBef>
                <a:spcPct val="50000"/>
              </a:spcBef>
            </a:pPr>
            <a:r>
              <a:rPr lang="en-AU" b="1" smtClean="0"/>
              <a:t>Positioning the locking and unlocking operations in interleaved transactions is the key task.</a:t>
            </a:r>
          </a:p>
          <a:p>
            <a:pPr algn="just" eaLnBrk="1" hangingPunct="1"/>
            <a:r>
              <a:rPr lang="en-US" b="1" smtClean="0"/>
              <a:t>To guarantee serializability, an additional protocol concerning the positioning of lock and unlock operations in every transaction is needed.</a:t>
            </a:r>
          </a:p>
          <a:p>
            <a:pPr lvl="1" eaLnBrk="1" hangingPunct="1">
              <a:spcBef>
                <a:spcPct val="50000"/>
              </a:spcBef>
            </a:pPr>
            <a:r>
              <a:rPr lang="en-AU" sz="3200" smtClean="0">
                <a:solidFill>
                  <a:srgbClr val="00CC99"/>
                </a:solidFill>
              </a:rPr>
              <a:t>Two-Phase Locking Protocol</a:t>
            </a:r>
            <a:r>
              <a:rPr lang="en-AU" sz="3200" b="1" smtClean="0">
                <a:solidFill>
                  <a:srgbClr val="00CC99"/>
                </a:solidFill>
              </a:rPr>
              <a:t> (2PL)</a:t>
            </a:r>
            <a:endParaRPr lang="en-US" sz="2400" b="1" smtClean="0"/>
          </a:p>
        </p:txBody>
      </p:sp>
    </p:spTree>
    <p:extLst>
      <p:ext uri="{BB962C8B-B14F-4D97-AF65-F5344CB8AC3E}">
        <p14:creationId xmlns:p14="http://schemas.microsoft.com/office/powerpoint/2010/main" val="250158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1AA4096-11CC-462A-B986-79A665AD5909}" type="slidenum">
              <a:rPr lang="en-US" sz="1400"/>
              <a:pPr algn="r" eaLnBrk="1" hangingPunct="1"/>
              <a:t>13</a:t>
            </a:fld>
            <a:endParaRPr lang="en-US" sz="140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dirty="0" smtClean="0"/>
              <a:t>Two-Phase </a:t>
            </a:r>
            <a:r>
              <a:rPr lang="en-AU" dirty="0" smtClean="0"/>
              <a:t>lock Protocol</a:t>
            </a:r>
            <a:endParaRPr lang="en-AU" dirty="0" smtClean="0"/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7838"/>
            <a:ext cx="8229600" cy="1736725"/>
          </a:xfrm>
        </p:spPr>
        <p:txBody>
          <a:bodyPr/>
          <a:lstStyle/>
          <a:p>
            <a:pPr eaLnBrk="1" hangingPunct="1"/>
            <a:r>
              <a:rPr lang="en-AU" smtClean="0"/>
              <a:t>A transaction follows the two-phase protocol if all locking operations precede the first unlocking operation.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4888" y="3500438"/>
            <a:ext cx="3438525" cy="2101850"/>
            <a:chOff x="3033" y="2205"/>
            <a:chExt cx="2166" cy="1324"/>
          </a:xfrm>
          <a:noFill/>
        </p:grpSpPr>
        <p:sp>
          <p:nvSpPr>
            <p:cNvPr id="130058" name="AutoShape 5"/>
            <p:cNvSpPr>
              <a:spLocks noChangeArrowheads="1"/>
            </p:cNvSpPr>
            <p:nvPr/>
          </p:nvSpPr>
          <p:spPr bwMode="auto">
            <a:xfrm rot="5400000" flipV="1">
              <a:off x="3568" y="1670"/>
              <a:ext cx="1095" cy="2166"/>
            </a:xfrm>
            <a:prstGeom prst="flowChartManualOperation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sz="1800" smtClean="0"/>
            </a:p>
          </p:txBody>
        </p:sp>
        <p:sp>
          <p:nvSpPr>
            <p:cNvPr id="130059" name="Text Box 6"/>
            <p:cNvSpPr txBox="1">
              <a:spLocks noChangeArrowheads="1"/>
            </p:cNvSpPr>
            <p:nvPr/>
          </p:nvSpPr>
          <p:spPr bwMode="auto">
            <a:xfrm>
              <a:off x="3431" y="3241"/>
              <a:ext cx="156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AU" sz="2400" smtClean="0">
                  <a:solidFill>
                    <a:schemeClr val="tx2"/>
                  </a:solidFill>
                  <a:latin typeface="Times New Roman" panose="02020603050405020304" pitchFamily="18" charset="0"/>
                </a:rPr>
                <a:t>Phase 2</a:t>
              </a:r>
              <a:r>
                <a:rPr lang="en-AU" sz="2400" smtClean="0">
                  <a:latin typeface="Times New Roman" panose="02020603050405020304" pitchFamily="18" charset="0"/>
                </a:rPr>
                <a:t>: Shrinking</a:t>
              </a:r>
            </a:p>
          </p:txBody>
        </p:sp>
        <p:sp>
          <p:nvSpPr>
            <p:cNvPr id="130060" name="Text Box 7"/>
            <p:cNvSpPr txBox="1">
              <a:spLocks noChangeArrowheads="1"/>
            </p:cNvSpPr>
            <p:nvPr/>
          </p:nvSpPr>
          <p:spPr bwMode="auto">
            <a:xfrm>
              <a:off x="4455" y="2466"/>
              <a:ext cx="744" cy="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  <a:defRPr/>
              </a:pPr>
              <a:r>
                <a:rPr lang="en-AU" sz="1800" smtClean="0">
                  <a:latin typeface="Times New Roman" panose="02020603050405020304" pitchFamily="18" charset="0"/>
                </a:rPr>
                <a:t>unlock (X)</a:t>
              </a:r>
            </a:p>
            <a:p>
              <a:pPr algn="r">
                <a:spcBef>
                  <a:spcPct val="0"/>
                </a:spcBef>
                <a:buFontTx/>
                <a:buNone/>
                <a:defRPr/>
              </a:pPr>
              <a:r>
                <a:rPr lang="en-AU" sz="1800" smtClean="0">
                  <a:latin typeface="Times New Roman" panose="02020603050405020304" pitchFamily="18" charset="0"/>
                </a:rPr>
                <a:t>unlock (Y)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79538" y="3502025"/>
            <a:ext cx="3438525" cy="2100263"/>
            <a:chOff x="869" y="2206"/>
            <a:chExt cx="2166" cy="1323"/>
          </a:xfrm>
          <a:noFill/>
        </p:grpSpPr>
        <p:sp>
          <p:nvSpPr>
            <p:cNvPr id="130055" name="AutoShape 9"/>
            <p:cNvSpPr>
              <a:spLocks noChangeArrowheads="1"/>
            </p:cNvSpPr>
            <p:nvPr/>
          </p:nvSpPr>
          <p:spPr bwMode="auto">
            <a:xfrm rot="-5400000" flipH="1" flipV="1">
              <a:off x="1404" y="1671"/>
              <a:ext cx="1095" cy="2166"/>
            </a:xfrm>
            <a:prstGeom prst="flowChartManualOperation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sz="1800" smtClean="0"/>
            </a:p>
          </p:txBody>
        </p:sp>
        <p:sp>
          <p:nvSpPr>
            <p:cNvPr id="130056" name="Text Box 10"/>
            <p:cNvSpPr txBox="1">
              <a:spLocks noChangeArrowheads="1"/>
            </p:cNvSpPr>
            <p:nvPr/>
          </p:nvSpPr>
          <p:spPr bwMode="auto">
            <a:xfrm>
              <a:off x="1298" y="3241"/>
              <a:ext cx="149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AU" sz="2400" smtClean="0">
                  <a:solidFill>
                    <a:schemeClr val="tx2"/>
                  </a:solidFill>
                  <a:latin typeface="Times New Roman" panose="02020603050405020304" pitchFamily="18" charset="0"/>
                </a:rPr>
                <a:t>Phase 1</a:t>
              </a:r>
              <a:r>
                <a:rPr lang="en-AU" sz="2400" smtClean="0">
                  <a:latin typeface="Times New Roman" panose="02020603050405020304" pitchFamily="18" charset="0"/>
                </a:rPr>
                <a:t>: Growing</a:t>
              </a:r>
            </a:p>
          </p:txBody>
        </p:sp>
        <p:sp>
          <p:nvSpPr>
            <p:cNvPr id="130057" name="Text Box 11"/>
            <p:cNvSpPr txBox="1">
              <a:spLocks noChangeArrowheads="1"/>
            </p:cNvSpPr>
            <p:nvPr/>
          </p:nvSpPr>
          <p:spPr bwMode="auto">
            <a:xfrm>
              <a:off x="893" y="2466"/>
              <a:ext cx="944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AU" sz="1800" smtClean="0">
                  <a:latin typeface="Times New Roman" panose="02020603050405020304" pitchFamily="18" charset="0"/>
                </a:rPr>
                <a:t>read-lock (X)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AU" sz="1800" smtClean="0">
                  <a:latin typeface="Times New Roman" panose="02020603050405020304" pitchFamily="18" charset="0"/>
                </a:rPr>
                <a:t>write-lock (X)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AU" sz="1800" smtClean="0">
                  <a:latin typeface="Times New Roman" panose="02020603050405020304" pitchFamily="18" charset="0"/>
                </a:rPr>
                <a:t>write-lock (Y)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350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834F6C9-656B-4AF7-920D-133EAD597E77}" type="slidenum">
              <a:rPr lang="en-US" sz="1400"/>
              <a:pPr algn="r" eaLnBrk="1" hangingPunct="1"/>
              <a:t>14</a:t>
            </a:fld>
            <a:endParaRPr lang="en-US" sz="140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3300" b="1" smtClean="0"/>
              <a:t>Shared/Exclusive </a:t>
            </a:r>
            <a:r>
              <a:rPr lang="en-US" sz="3300" b="1" smtClean="0"/>
              <a:t>Locking </a:t>
            </a:r>
            <a:r>
              <a:rPr lang="en-AU" sz="3300" b="1" smtClean="0"/>
              <a:t>Scheme: Example</a:t>
            </a:r>
            <a:endParaRPr lang="en-US" sz="3300" b="1" smtClean="0"/>
          </a:p>
        </p:txBody>
      </p:sp>
      <p:sp>
        <p:nvSpPr>
          <p:cNvPr id="132100" name="Text Box 3"/>
          <p:cNvSpPr txBox="1">
            <a:spLocks noChangeArrowheads="1"/>
          </p:cNvSpPr>
          <p:nvPr/>
        </p:nvSpPr>
        <p:spPr bwMode="auto">
          <a:xfrm>
            <a:off x="685800" y="5486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Two transactions obeying two-phase locking </a:t>
            </a:r>
          </a:p>
        </p:txBody>
      </p:sp>
      <p:grpSp>
        <p:nvGrpSpPr>
          <p:cNvPr id="132101" name="Group 10"/>
          <p:cNvGrpSpPr>
            <a:grpSpLocks/>
          </p:cNvGrpSpPr>
          <p:nvPr/>
        </p:nvGrpSpPr>
        <p:grpSpPr bwMode="auto">
          <a:xfrm>
            <a:off x="762000" y="1371600"/>
            <a:ext cx="5086350" cy="3968750"/>
            <a:chOff x="480" y="864"/>
            <a:chExt cx="3204" cy="2500"/>
          </a:xfrm>
        </p:grpSpPr>
        <p:sp>
          <p:nvSpPr>
            <p:cNvPr id="132106" name="Text Box 11"/>
            <p:cNvSpPr txBox="1">
              <a:spLocks noChangeArrowheads="1"/>
            </p:cNvSpPr>
            <p:nvPr/>
          </p:nvSpPr>
          <p:spPr bwMode="auto">
            <a:xfrm>
              <a:off x="660" y="864"/>
              <a:ext cx="3024" cy="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GB" sz="2400" b="1">
                  <a:latin typeface="Times New Roman" pitchFamily="18" charset="0"/>
                </a:rPr>
                <a:t>T1			</a:t>
              </a:r>
              <a:endParaRPr lang="en-GB" sz="2400">
                <a:latin typeface="Times New Roman" pitchFamily="18" charset="0"/>
              </a:endParaRPr>
            </a:p>
            <a:p>
              <a:endParaRPr lang="en-GB" sz="2400">
                <a:latin typeface="Times New Roman" pitchFamily="18" charset="0"/>
              </a:endParaRPr>
            </a:p>
            <a:p>
              <a:r>
                <a:rPr lang="en-GB" sz="2400">
                  <a:latin typeface="Times New Roman" pitchFamily="18" charset="0"/>
                </a:rPr>
                <a:t>read_lock[y]		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r[y]					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write_lock[x]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unlock[y] 		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r[x]			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x:=x + y		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w[x]			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unlock[x]		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		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2107" name="Rectangle 12"/>
            <p:cNvSpPr>
              <a:spLocks noChangeArrowheads="1"/>
            </p:cNvSpPr>
            <p:nvPr/>
          </p:nvSpPr>
          <p:spPr bwMode="auto">
            <a:xfrm>
              <a:off x="480" y="864"/>
              <a:ext cx="1557" cy="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132102" name="Group 13"/>
          <p:cNvGrpSpPr>
            <a:grpSpLocks/>
          </p:cNvGrpSpPr>
          <p:nvPr/>
        </p:nvGrpSpPr>
        <p:grpSpPr bwMode="auto">
          <a:xfrm>
            <a:off x="4057650" y="1371600"/>
            <a:ext cx="3379788" cy="4146550"/>
            <a:chOff x="2556" y="928"/>
            <a:chExt cx="3060" cy="2548"/>
          </a:xfrm>
        </p:grpSpPr>
        <p:sp>
          <p:nvSpPr>
            <p:cNvPr id="132103" name="Text Box 14"/>
            <p:cNvSpPr txBox="1">
              <a:spLocks noChangeArrowheads="1"/>
            </p:cNvSpPr>
            <p:nvPr/>
          </p:nvSpPr>
          <p:spPr bwMode="auto">
            <a:xfrm>
              <a:off x="2592" y="976"/>
              <a:ext cx="3024" cy="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GB" sz="2400" b="1">
                  <a:latin typeface="Times New Roman" pitchFamily="18" charset="0"/>
                </a:rPr>
                <a:t>T2</a:t>
              </a:r>
            </a:p>
            <a:p>
              <a:endParaRPr lang="en-GB" sz="2400">
                <a:latin typeface="Times New Roman" pitchFamily="18" charset="0"/>
              </a:endParaRPr>
            </a:p>
            <a:p>
              <a:r>
                <a:rPr lang="en-GB" sz="2400">
                  <a:latin typeface="Times New Roman" pitchFamily="18" charset="0"/>
                </a:rPr>
                <a:t>read_lock[x]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r[x]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write_lock[y]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unlock[x]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r[y]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y := x + y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w[y]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unlock[y]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		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2104" name="Rectangle 15"/>
            <p:cNvSpPr>
              <a:spLocks noChangeArrowheads="1"/>
            </p:cNvSpPr>
            <p:nvPr/>
          </p:nvSpPr>
          <p:spPr bwMode="auto">
            <a:xfrm>
              <a:off x="2568" y="928"/>
              <a:ext cx="2391" cy="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2105" name="Line 16"/>
            <p:cNvSpPr>
              <a:spLocks noChangeShapeType="1"/>
            </p:cNvSpPr>
            <p:nvPr/>
          </p:nvSpPr>
          <p:spPr bwMode="auto">
            <a:xfrm flipV="1">
              <a:off x="2556" y="1302"/>
              <a:ext cx="1581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063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34427D5-E7D0-486F-94A5-FC1AB2965576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GB" smtClean="0"/>
              <a:t>The Lost update problem</a:t>
            </a:r>
            <a:endParaRPr lang="en-US" smtClean="0"/>
          </a:p>
        </p:txBody>
      </p:sp>
      <p:sp>
        <p:nvSpPr>
          <p:cNvPr id="1003523" name="Text Box 3"/>
          <p:cNvSpPr txBox="1">
            <a:spLocks noChangeArrowheads="1"/>
          </p:cNvSpPr>
          <p:nvPr/>
        </p:nvSpPr>
        <p:spPr bwMode="auto">
          <a:xfrm>
            <a:off x="1676400" y="1627188"/>
            <a:ext cx="4191000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400" b="1">
                <a:latin typeface="Times New Roman" pitchFamily="18" charset="0"/>
              </a:rPr>
              <a:t>T1			T2</a:t>
            </a:r>
          </a:p>
          <a:p>
            <a:endParaRPr lang="en-GB" sz="240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r[x]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          			 r[x]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x:=x+1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			x:=x-1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w[x]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			w[x]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r[y]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y:=y-1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w[y]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47788" y="1474788"/>
            <a:ext cx="7032625" cy="4260850"/>
            <a:chOff x="849" y="929"/>
            <a:chExt cx="4430" cy="2684"/>
          </a:xfrm>
        </p:grpSpPr>
        <p:grpSp>
          <p:nvGrpSpPr>
            <p:cNvPr id="133129" name="Group 5"/>
            <p:cNvGrpSpPr>
              <a:grpSpLocks/>
            </p:cNvGrpSpPr>
            <p:nvPr/>
          </p:nvGrpSpPr>
          <p:grpSpPr bwMode="auto">
            <a:xfrm>
              <a:off x="849" y="929"/>
              <a:ext cx="4113" cy="2684"/>
              <a:chOff x="849" y="929"/>
              <a:chExt cx="4113" cy="2684"/>
            </a:xfrm>
          </p:grpSpPr>
          <p:grpSp>
            <p:nvGrpSpPr>
              <p:cNvPr id="133131" name="Group 6"/>
              <p:cNvGrpSpPr>
                <a:grpSpLocks/>
              </p:cNvGrpSpPr>
              <p:nvPr/>
            </p:nvGrpSpPr>
            <p:grpSpPr bwMode="auto">
              <a:xfrm>
                <a:off x="849" y="929"/>
                <a:ext cx="3168" cy="2684"/>
                <a:chOff x="768" y="1440"/>
                <a:chExt cx="3168" cy="2640"/>
              </a:xfrm>
            </p:grpSpPr>
            <p:sp>
              <p:nvSpPr>
                <p:cNvPr id="133133" name="Rectangle 7"/>
                <p:cNvSpPr>
                  <a:spLocks noChangeArrowheads="1"/>
                </p:cNvSpPr>
                <p:nvPr/>
              </p:nvSpPr>
              <p:spPr bwMode="auto">
                <a:xfrm>
                  <a:off x="768" y="1440"/>
                  <a:ext cx="3168" cy="26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33134" name="Line 8"/>
                <p:cNvSpPr>
                  <a:spLocks noChangeShapeType="1"/>
                </p:cNvSpPr>
                <p:nvPr/>
              </p:nvSpPr>
              <p:spPr bwMode="auto">
                <a:xfrm>
                  <a:off x="2352" y="1440"/>
                  <a:ext cx="0" cy="26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135" name="Line 9"/>
                <p:cNvSpPr>
                  <a:spLocks noChangeShapeType="1"/>
                </p:cNvSpPr>
                <p:nvPr/>
              </p:nvSpPr>
              <p:spPr bwMode="auto">
                <a:xfrm>
                  <a:off x="768" y="1872"/>
                  <a:ext cx="31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33132" name="Line 10"/>
              <p:cNvSpPr>
                <a:spLocks noChangeShapeType="1"/>
              </p:cNvSpPr>
              <p:nvPr/>
            </p:nvSpPr>
            <p:spPr bwMode="auto">
              <a:xfrm>
                <a:off x="4962" y="1611"/>
                <a:ext cx="0" cy="17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3130" name="Text Box 11"/>
            <p:cNvSpPr txBox="1">
              <a:spLocks noChangeArrowheads="1"/>
            </p:cNvSpPr>
            <p:nvPr/>
          </p:nvSpPr>
          <p:spPr bwMode="auto">
            <a:xfrm rot="5400000">
              <a:off x="4732" y="227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b="1" i="1">
                  <a:latin typeface="Times New Roman" pitchFamily="18" charset="0"/>
                </a:rPr>
                <a:t>T i m e</a:t>
              </a:r>
              <a:endParaRPr lang="en-US" sz="2400" b="1">
                <a:latin typeface="Times New Roman" pitchFamily="18" charset="0"/>
              </a:endParaRPr>
            </a:p>
          </p:txBody>
        </p:sp>
      </p:grpSp>
      <p:sp>
        <p:nvSpPr>
          <p:cNvPr id="1003532" name="Text Box 12"/>
          <p:cNvSpPr txBox="1">
            <a:spLocks noChangeArrowheads="1"/>
          </p:cNvSpPr>
          <p:nvPr/>
        </p:nvSpPr>
        <p:spPr bwMode="auto">
          <a:xfrm>
            <a:off x="2971800" y="2357438"/>
            <a:ext cx="4191000" cy="323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GB" sz="24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GB" sz="2400">
                <a:latin typeface="Times New Roman" pitchFamily="18" charset="0"/>
              </a:rPr>
              <a:t>x=5</a:t>
            </a:r>
          </a:p>
          <a:p>
            <a:pPr>
              <a:lnSpc>
                <a:spcPct val="95000"/>
              </a:lnSpc>
            </a:pPr>
            <a:r>
              <a:rPr lang="en-GB" sz="2400">
                <a:solidFill>
                  <a:srgbClr val="FFFF00"/>
                </a:solidFill>
                <a:latin typeface="Times New Roman" pitchFamily="18" charset="0"/>
              </a:rPr>
              <a:t>          		          </a:t>
            </a:r>
            <a:r>
              <a:rPr lang="en-GB" sz="2400">
                <a:latin typeface="Times New Roman" pitchFamily="18" charset="0"/>
              </a:rPr>
              <a:t>x=5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x:=6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		         x:=4</a:t>
            </a:r>
          </a:p>
          <a:p>
            <a:pPr>
              <a:lnSpc>
                <a:spcPct val="95000"/>
              </a:lnSpc>
            </a:pPr>
            <a:r>
              <a:rPr lang="en-GB" sz="24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GB" sz="2400">
                <a:latin typeface="Times New Roman" pitchFamily="18" charset="0"/>
              </a:rPr>
              <a:t>x=6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		          x=4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 y=2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y:=1</a:t>
            </a:r>
          </a:p>
          <a:p>
            <a:pPr>
              <a:lnSpc>
                <a:spcPct val="95000"/>
              </a:lnSpc>
            </a:pPr>
            <a:r>
              <a:rPr lang="en-GB" sz="2400">
                <a:latin typeface="Times New Roman" pitchFamily="18" charset="0"/>
              </a:rPr>
              <a:t> y=1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03533" name="Text Box 13"/>
          <p:cNvSpPr txBox="1">
            <a:spLocks noChangeArrowheads="1"/>
          </p:cNvSpPr>
          <p:nvPr/>
        </p:nvSpPr>
        <p:spPr bwMode="auto">
          <a:xfrm>
            <a:off x="1073150" y="5840413"/>
            <a:ext cx="507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The update of the item x by T1  is lost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133128" name="Text Box 14"/>
          <p:cNvSpPr txBox="1">
            <a:spLocks noChangeArrowheads="1"/>
          </p:cNvSpPr>
          <p:nvPr/>
        </p:nvSpPr>
        <p:spPr bwMode="auto">
          <a:xfrm>
            <a:off x="2208213" y="800100"/>
            <a:ext cx="184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GB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22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3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3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3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3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3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03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03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03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03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3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03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03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autoUpdateAnimBg="0"/>
      <p:bldP spid="1003532" grpId="0" build="p" autoUpdateAnimBg="0"/>
      <p:bldP spid="100353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6AEC054-3268-490E-AD78-318EA88C17A6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9388"/>
            <a:ext cx="7772400" cy="627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800" b="1" smtClean="0">
                <a:solidFill>
                  <a:schemeClr val="tx2"/>
                </a:solidFill>
              </a:rPr>
              <a:t>Preventing</a:t>
            </a:r>
            <a:r>
              <a:rPr lang="en-GB" sz="2800" b="1" smtClean="0"/>
              <a:t> Lost Update problem using 2PL</a:t>
            </a:r>
            <a:endParaRPr lang="en-GB" sz="2800" smtClean="0"/>
          </a:p>
          <a:p>
            <a:pPr eaLnBrk="1" hangingPunct="1"/>
            <a:endParaRPr lang="en-US" sz="2800" smtClean="0"/>
          </a:p>
        </p:txBody>
      </p:sp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762000" y="6278563"/>
            <a:ext cx="838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>
                <a:latin typeface="Times New Roman" pitchFamily="18" charset="0"/>
              </a:rPr>
              <a:t>The update of the item x by T1  is not lost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173" name="Text Box 4"/>
          <p:cNvSpPr txBox="1">
            <a:spLocks noChangeArrowheads="1"/>
          </p:cNvSpPr>
          <p:nvPr/>
        </p:nvSpPr>
        <p:spPr bwMode="auto">
          <a:xfrm>
            <a:off x="1776413" y="990600"/>
            <a:ext cx="5157787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400" b="1">
                <a:latin typeface="Times New Roman" pitchFamily="18" charset="0"/>
              </a:rPr>
              <a:t>T1			T2</a:t>
            </a:r>
          </a:p>
          <a:p>
            <a:endParaRPr lang="en-GB" sz="240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write_lock[x]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r[x]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		 	</a:t>
            </a:r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write_lock[x]</a:t>
            </a:r>
            <a:r>
              <a:rPr lang="en-GB" sz="2000">
                <a:latin typeface="Times New Roman" pitchFamily="18" charset="0"/>
              </a:rPr>
              <a:t> 	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x:=x+1 			</a:t>
            </a:r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wait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w[x] 			</a:t>
            </a:r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wait</a:t>
            </a: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00"/>
                </a:solidFill>
                <a:latin typeface="Times New Roman" pitchFamily="18" charset="0"/>
              </a:rPr>
              <a:t>write-lock[y]</a:t>
            </a:r>
            <a:r>
              <a:rPr lang="en-GB" sz="2000">
                <a:latin typeface="Times New Roman" pitchFamily="18" charset="0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unlock[x]</a:t>
            </a:r>
            <a:r>
              <a:rPr lang="en-GB" sz="2000">
                <a:latin typeface="Times New Roman" pitchFamily="18" charset="0"/>
              </a:rPr>
              <a:t>		</a:t>
            </a:r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wait</a:t>
            </a:r>
            <a:r>
              <a:rPr lang="en-GB" sz="2000">
                <a:latin typeface="Times New Roman" pitchFamily="18" charset="0"/>
              </a:rPr>
              <a:t>	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			r[x]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			x:=x-1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			w[x]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			</a:t>
            </a:r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unlock[x]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r[y]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y:=y-1</a:t>
            </a:r>
          </a:p>
          <a:p>
            <a:pPr>
              <a:lnSpc>
                <a:spcPct val="95000"/>
              </a:lnSpc>
            </a:pPr>
            <a:r>
              <a:rPr lang="en-GB" sz="2000">
                <a:latin typeface="Times New Roman" pitchFamily="18" charset="0"/>
              </a:rPr>
              <a:t>w[y]</a:t>
            </a:r>
          </a:p>
          <a:p>
            <a:pPr>
              <a:lnSpc>
                <a:spcPct val="95000"/>
              </a:lnSpc>
            </a:pPr>
            <a:r>
              <a:rPr lang="en-GB" sz="2000">
                <a:solidFill>
                  <a:srgbClr val="00CC00"/>
                </a:solidFill>
                <a:latin typeface="Times New Roman" pitchFamily="18" charset="0"/>
              </a:rPr>
              <a:t>unlock[y]</a:t>
            </a:r>
            <a:endParaRPr lang="en-US" sz="2000">
              <a:solidFill>
                <a:srgbClr val="00CC00"/>
              </a:solidFill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838200"/>
            <a:ext cx="5029200" cy="5257800"/>
            <a:chOff x="768" y="1440"/>
            <a:chExt cx="3168" cy="2640"/>
          </a:xfrm>
        </p:grpSpPr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768" y="1440"/>
              <a:ext cx="3168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5176" name="Line 7"/>
            <p:cNvSpPr>
              <a:spLocks noChangeShapeType="1"/>
            </p:cNvSpPr>
            <p:nvPr/>
          </p:nvSpPr>
          <p:spPr bwMode="auto">
            <a:xfrm>
              <a:off x="2352" y="1440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177" name="Line 8"/>
            <p:cNvSpPr>
              <a:spLocks noChangeShapeType="1"/>
            </p:cNvSpPr>
            <p:nvPr/>
          </p:nvSpPr>
          <p:spPr bwMode="auto">
            <a:xfrm>
              <a:off x="768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155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5C83848-8B24-4DBF-83B4-D344314FCA0A}" type="slidenum">
              <a:rPr lang="en-US" sz="1400"/>
              <a:pPr algn="r" eaLnBrk="1" hangingPunct="1"/>
              <a:t>17</a:t>
            </a:fld>
            <a:endParaRPr lang="en-US" sz="140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US" sz="4000" smtClean="0"/>
              <a:t>The Dirty read (temporary update) Problem</a:t>
            </a:r>
          </a:p>
        </p:txBody>
      </p:sp>
      <p:sp>
        <p:nvSpPr>
          <p:cNvPr id="1005571" name="Text Box 3"/>
          <p:cNvSpPr txBox="1">
            <a:spLocks noChangeArrowheads="1"/>
          </p:cNvSpPr>
          <p:nvPr/>
        </p:nvSpPr>
        <p:spPr bwMode="auto">
          <a:xfrm>
            <a:off x="1514475" y="1627188"/>
            <a:ext cx="4191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400" b="1">
                <a:latin typeface="Times New Roman" pitchFamily="18" charset="0"/>
              </a:rPr>
              <a:t>T1		          T2</a:t>
            </a:r>
          </a:p>
          <a:p>
            <a:endParaRPr lang="en-GB" sz="2400">
              <a:latin typeface="Times New Roman" pitchFamily="18" charset="0"/>
            </a:endParaRPr>
          </a:p>
          <a:p>
            <a:r>
              <a:rPr lang="en-GB" sz="2400">
                <a:latin typeface="Times New Roman" pitchFamily="18" charset="0"/>
              </a:rPr>
              <a:t>r[x]	</a:t>
            </a:r>
          </a:p>
          <a:p>
            <a:r>
              <a:rPr lang="en-GB" sz="2400">
                <a:latin typeface="Times New Roman" pitchFamily="18" charset="0"/>
              </a:rPr>
              <a:t>x:=x+1</a:t>
            </a:r>
          </a:p>
          <a:p>
            <a:r>
              <a:rPr lang="en-GB" sz="2400">
                <a:latin typeface="Times New Roman" pitchFamily="18" charset="0"/>
              </a:rPr>
              <a:t>w[x]</a:t>
            </a:r>
          </a:p>
          <a:p>
            <a:r>
              <a:rPr lang="en-GB" sz="2400">
                <a:latin typeface="Times New Roman" pitchFamily="18" charset="0"/>
              </a:rPr>
              <a:t>		          r[x]</a:t>
            </a:r>
          </a:p>
          <a:p>
            <a:r>
              <a:rPr lang="en-GB" sz="2400">
                <a:latin typeface="Times New Roman" pitchFamily="18" charset="0"/>
              </a:rPr>
              <a:t>		          x:=x+2</a:t>
            </a:r>
          </a:p>
          <a:p>
            <a:r>
              <a:rPr lang="en-GB" sz="2400">
                <a:latin typeface="Times New Roman" pitchFamily="18" charset="0"/>
              </a:rPr>
              <a:t>		          w[x]</a:t>
            </a:r>
          </a:p>
          <a:p>
            <a:r>
              <a:rPr lang="en-GB" sz="2400">
                <a:latin typeface="Times New Roman" pitchFamily="18" charset="0"/>
              </a:rPr>
              <a:t>r[y]</a:t>
            </a:r>
          </a:p>
          <a:p>
            <a:r>
              <a:rPr lang="en-GB" sz="2400" b="1">
                <a:solidFill>
                  <a:srgbClr val="00CC00"/>
                </a:solidFill>
                <a:latin typeface="Times New Roman" pitchFamily="18" charset="0"/>
              </a:rPr>
              <a:t>Abort T1</a:t>
            </a: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09663" y="1474788"/>
            <a:ext cx="6529387" cy="3895725"/>
            <a:chOff x="849" y="929"/>
            <a:chExt cx="4113" cy="2684"/>
          </a:xfrm>
        </p:grpSpPr>
        <p:grpSp>
          <p:nvGrpSpPr>
            <p:cNvPr id="136200" name="Group 5"/>
            <p:cNvGrpSpPr>
              <a:grpSpLocks/>
            </p:cNvGrpSpPr>
            <p:nvPr/>
          </p:nvGrpSpPr>
          <p:grpSpPr bwMode="auto">
            <a:xfrm>
              <a:off x="849" y="929"/>
              <a:ext cx="3168" cy="2684"/>
              <a:chOff x="768" y="1440"/>
              <a:chExt cx="3168" cy="2640"/>
            </a:xfrm>
          </p:grpSpPr>
          <p:sp>
            <p:nvSpPr>
              <p:cNvPr id="136202" name="Rectangle 6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3168" cy="26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6203" name="Line 7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6204" name="Line 8"/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3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6201" name="Line 9"/>
            <p:cNvSpPr>
              <a:spLocks noChangeShapeType="1"/>
            </p:cNvSpPr>
            <p:nvPr/>
          </p:nvSpPr>
          <p:spPr bwMode="auto">
            <a:xfrm>
              <a:off x="4962" y="1611"/>
              <a:ext cx="0" cy="17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05578" name="Text Box 10"/>
          <p:cNvSpPr txBox="1">
            <a:spLocks noChangeArrowheads="1"/>
          </p:cNvSpPr>
          <p:nvPr/>
        </p:nvSpPr>
        <p:spPr bwMode="auto">
          <a:xfrm>
            <a:off x="2657475" y="2357438"/>
            <a:ext cx="4191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  x=5	</a:t>
            </a:r>
          </a:p>
          <a:p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  x:=6</a:t>
            </a:r>
          </a:p>
          <a:p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  x=6</a:t>
            </a:r>
          </a:p>
          <a:p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			x=6</a:t>
            </a:r>
          </a:p>
          <a:p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			x:=8</a:t>
            </a:r>
          </a:p>
          <a:p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			x=8</a:t>
            </a:r>
          </a:p>
          <a:p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  r[y]</a:t>
            </a:r>
          </a:p>
          <a:p>
            <a:endParaRPr lang="en-US" sz="24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005579" name="Text Box 11"/>
          <p:cNvSpPr txBox="1">
            <a:spLocks noChangeArrowheads="1"/>
          </p:cNvSpPr>
          <p:nvPr/>
        </p:nvSpPr>
        <p:spPr bwMode="auto">
          <a:xfrm>
            <a:off x="460375" y="5513388"/>
            <a:ext cx="841533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GB" sz="2400" b="1">
                <a:latin typeface="Times New Roman" pitchFamily="18" charset="0"/>
              </a:rPr>
              <a:t>The value of x written to the database is equal to: 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GB" sz="2400" b="1">
                <a:latin typeface="Times New Roman" pitchFamily="18" charset="0"/>
              </a:rPr>
              <a:t>	initial value of x + 3,  while it should be x+2</a:t>
            </a: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29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0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5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5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05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0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1" grpId="0" autoUpdateAnimBg="0"/>
      <p:bldP spid="1005578" grpId="0" build="p" autoUpdateAnimBg="0"/>
      <p:bldP spid="100557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BFA7DE5-7333-441B-9488-5A8FACEE823C}" type="slidenum">
              <a:rPr lang="en-US" sz="1400"/>
              <a:pPr algn="r" eaLnBrk="1" hangingPunct="1"/>
              <a:t>18</a:t>
            </a:fld>
            <a:endParaRPr lang="en-US" sz="14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206375"/>
            <a:ext cx="8597900" cy="887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b="1" smtClean="0">
                <a:solidFill>
                  <a:schemeClr val="tx2"/>
                </a:solidFill>
              </a:rPr>
              <a:t>Preventing</a:t>
            </a:r>
            <a:r>
              <a:rPr lang="en-GB" b="1" smtClean="0"/>
              <a:t> Temporary Update problem using 2PL</a:t>
            </a:r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1911350" y="1255713"/>
            <a:ext cx="57848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400" b="1">
                <a:latin typeface="Times New Roman" pitchFamily="18" charset="0"/>
              </a:rPr>
              <a:t>T1		          T2</a:t>
            </a:r>
          </a:p>
          <a:p>
            <a:endParaRPr lang="en-GB" sz="2400">
              <a:latin typeface="Times New Roman" pitchFamily="18" charset="0"/>
            </a:endParaRPr>
          </a:p>
          <a:p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write_lock[x]</a:t>
            </a:r>
          </a:p>
          <a:p>
            <a:r>
              <a:rPr lang="en-GB" sz="2000">
                <a:latin typeface="Times New Roman" pitchFamily="18" charset="0"/>
              </a:rPr>
              <a:t>r[x]	</a:t>
            </a:r>
          </a:p>
          <a:p>
            <a:r>
              <a:rPr lang="en-GB" sz="2000">
                <a:latin typeface="Times New Roman" pitchFamily="18" charset="0"/>
              </a:rPr>
              <a:t>x:=x+1</a:t>
            </a:r>
          </a:p>
          <a:p>
            <a:r>
              <a:rPr lang="en-GB" sz="2000">
                <a:latin typeface="Times New Roman" pitchFamily="18" charset="0"/>
              </a:rPr>
              <a:t>w[x]</a:t>
            </a:r>
          </a:p>
          <a:p>
            <a:r>
              <a:rPr lang="en-GB" sz="2000">
                <a:latin typeface="Times New Roman" pitchFamily="18" charset="0"/>
              </a:rPr>
              <a:t>			</a:t>
            </a:r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write_lock[x]</a:t>
            </a:r>
            <a:r>
              <a:rPr lang="en-GB" sz="2000">
                <a:latin typeface="Times New Roman" pitchFamily="18" charset="0"/>
              </a:rPr>
              <a:t>	</a:t>
            </a:r>
          </a:p>
          <a:p>
            <a:r>
              <a:rPr lang="en-GB" sz="2000">
                <a:latin typeface="Times New Roman" pitchFamily="18" charset="0"/>
              </a:rPr>
              <a:t>			</a:t>
            </a:r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wait</a:t>
            </a:r>
          </a:p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Abort T1</a:t>
            </a:r>
            <a:r>
              <a:rPr lang="en-GB" sz="2000">
                <a:latin typeface="Times New Roman" pitchFamily="18" charset="0"/>
              </a:rPr>
              <a:t>		          </a:t>
            </a:r>
          </a:p>
          <a:p>
            <a:r>
              <a:rPr lang="en-GB" sz="2000">
                <a:latin typeface="Times New Roman" pitchFamily="18" charset="0"/>
              </a:rPr>
              <a:t>			r[x]</a:t>
            </a:r>
          </a:p>
          <a:p>
            <a:r>
              <a:rPr lang="en-GB" sz="2000">
                <a:latin typeface="Times New Roman" pitchFamily="18" charset="0"/>
              </a:rPr>
              <a:t>		          	x:=x+2</a:t>
            </a:r>
          </a:p>
          <a:p>
            <a:r>
              <a:rPr lang="en-GB" sz="2000">
                <a:latin typeface="Times New Roman" pitchFamily="18" charset="0"/>
              </a:rPr>
              <a:t>		          	w[x]</a:t>
            </a:r>
          </a:p>
          <a:p>
            <a:r>
              <a:rPr lang="en-GB" sz="2000">
                <a:latin typeface="Times New Roman" pitchFamily="18" charset="0"/>
              </a:rPr>
              <a:t>			</a:t>
            </a:r>
            <a:r>
              <a:rPr lang="en-GB" sz="2000">
                <a:solidFill>
                  <a:srgbClr val="00CC99"/>
                </a:solidFill>
                <a:latin typeface="Times New Roman" pitchFamily="18" charset="0"/>
              </a:rPr>
              <a:t>unlock[x]</a:t>
            </a:r>
            <a:endParaRPr lang="en-US" sz="2000">
              <a:solidFill>
                <a:srgbClr val="00CC99"/>
              </a:solidFill>
              <a:latin typeface="Times New Roman" pitchFamily="18" charset="0"/>
            </a:endParaRPr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711200" y="5521325"/>
            <a:ext cx="843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 b="1">
                <a:latin typeface="Times New Roman" pitchFamily="18" charset="0"/>
              </a:rPr>
              <a:t>The value of x written to the database is equal to: initial value of x plus 2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38246" name="Group 5"/>
          <p:cNvGrpSpPr>
            <a:grpSpLocks/>
          </p:cNvGrpSpPr>
          <p:nvPr/>
        </p:nvGrpSpPr>
        <p:grpSpPr bwMode="auto">
          <a:xfrm>
            <a:off x="968375" y="990600"/>
            <a:ext cx="5584825" cy="4572000"/>
            <a:chOff x="849" y="929"/>
            <a:chExt cx="3168" cy="2454"/>
          </a:xfrm>
        </p:grpSpPr>
        <p:sp>
          <p:nvSpPr>
            <p:cNvPr id="138247" name="Rectangle 6"/>
            <p:cNvSpPr>
              <a:spLocks noChangeArrowheads="1"/>
            </p:cNvSpPr>
            <p:nvPr/>
          </p:nvSpPr>
          <p:spPr bwMode="auto">
            <a:xfrm>
              <a:off x="849" y="929"/>
              <a:ext cx="3168" cy="2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8248" name="Line 7"/>
            <p:cNvSpPr>
              <a:spLocks noChangeShapeType="1"/>
            </p:cNvSpPr>
            <p:nvPr/>
          </p:nvSpPr>
          <p:spPr bwMode="auto">
            <a:xfrm>
              <a:off x="2433" y="929"/>
              <a:ext cx="0" cy="2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249" name="Line 8"/>
            <p:cNvSpPr>
              <a:spLocks noChangeShapeType="1"/>
            </p:cNvSpPr>
            <p:nvPr/>
          </p:nvSpPr>
          <p:spPr bwMode="auto">
            <a:xfrm>
              <a:off x="849" y="1331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219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310DEA6-F582-4B81-A1DC-2EF3B0C524E2}" type="slidenum">
              <a:rPr lang="en-US" sz="1400"/>
              <a:pPr algn="r" eaLnBrk="1" hangingPunct="1"/>
              <a:t>19</a:t>
            </a:fld>
            <a:endParaRPr lang="en-US" sz="1400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Variants of Two-Phase Protocol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463675"/>
            <a:ext cx="8651875" cy="5029200"/>
          </a:xfrm>
        </p:spPr>
        <p:txBody>
          <a:bodyPr/>
          <a:lstStyle/>
          <a:p>
            <a:pPr eaLnBrk="1" hangingPunct="1"/>
            <a:r>
              <a:rPr lang="en-AU" smtClean="0">
                <a:solidFill>
                  <a:srgbClr val="00CC00"/>
                </a:solidFill>
              </a:rPr>
              <a:t>Basic</a:t>
            </a:r>
          </a:p>
          <a:p>
            <a:pPr lvl="1" eaLnBrk="1" hangingPunct="1">
              <a:buFontTx/>
              <a:buNone/>
            </a:pPr>
            <a:r>
              <a:rPr lang="en-AU" smtClean="0"/>
              <a:t>Locking operations precede the first unlocking operation.</a:t>
            </a:r>
          </a:p>
          <a:p>
            <a:pPr eaLnBrk="1" hangingPunct="1"/>
            <a:r>
              <a:rPr lang="en-AU" smtClean="0">
                <a:solidFill>
                  <a:srgbClr val="00CC00"/>
                </a:solidFill>
              </a:rPr>
              <a:t>Conservative</a:t>
            </a:r>
          </a:p>
          <a:p>
            <a:pPr lvl="1" eaLnBrk="1" hangingPunct="1"/>
            <a:r>
              <a:rPr lang="en-AU" smtClean="0"/>
              <a:t>Locking operations precede transaction execution.</a:t>
            </a:r>
          </a:p>
          <a:p>
            <a:pPr eaLnBrk="1" hangingPunct="1"/>
            <a:r>
              <a:rPr lang="en-AU" smtClean="0">
                <a:solidFill>
                  <a:srgbClr val="00CC00"/>
                </a:solidFill>
              </a:rPr>
              <a:t>Strict</a:t>
            </a:r>
          </a:p>
          <a:p>
            <a:pPr lvl="1" eaLnBrk="1" hangingPunct="1"/>
            <a:r>
              <a:rPr lang="en-AU" smtClean="0"/>
              <a:t>Unlocking of write-locks after commit (or abort).</a:t>
            </a:r>
          </a:p>
          <a:p>
            <a:pPr eaLnBrk="1" hangingPunct="1"/>
            <a:r>
              <a:rPr lang="en-AU" smtClean="0">
                <a:solidFill>
                  <a:srgbClr val="00CC00"/>
                </a:solidFill>
              </a:rPr>
              <a:t>Rigorous</a:t>
            </a:r>
          </a:p>
          <a:p>
            <a:pPr lvl="1" eaLnBrk="1" hangingPunct="1"/>
            <a:r>
              <a:rPr lang="en-AU" smtClean="0"/>
              <a:t>Unlocking of all locks after commit (or abort).</a:t>
            </a:r>
          </a:p>
          <a:p>
            <a:pPr lvl="1" eaLnBrk="1" hangingPunct="1"/>
            <a:endParaRPr lang="en-AU" smtClean="0"/>
          </a:p>
          <a:p>
            <a:pPr lvl="1" eaLnBrk="1" hangingPunct="1"/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892781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8BC02FB-7201-47CE-9B12-579A1C4BA65A}" type="slidenum">
              <a:rPr lang="en-US" sz="1400"/>
              <a:pPr algn="r" eaLnBrk="1" hangingPunct="1"/>
              <a:t>2</a:t>
            </a:fld>
            <a:endParaRPr lang="en-US" sz="140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Locking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616075"/>
            <a:ext cx="8229600" cy="34369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AU" sz="2800" b="1" smtClean="0"/>
              <a:t>Locking is used to synchronize access by concurrent transactions on data items.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b="1" smtClean="0"/>
              <a:t>Transaction uses locks to deny access to other transactions and so prevent incorrect updates.</a:t>
            </a:r>
            <a:endParaRPr lang="en-AU" sz="2800" b="1" smtClean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AU" sz="2800" b="1" smtClean="0">
                <a:solidFill>
                  <a:srgbClr val="00CC00"/>
                </a:solidFill>
              </a:rPr>
              <a:t>A lock</a:t>
            </a:r>
            <a:r>
              <a:rPr lang="en-AU" sz="2800" b="1" smtClean="0"/>
              <a:t> is a variable for a data item, that describes the status of the item with respect to allowable operations.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AU" sz="2800" b="1" smtClean="0">
                <a:solidFill>
                  <a:schemeClr val="tx2"/>
                </a:solidFill>
              </a:rPr>
              <a:t>Example:</a:t>
            </a:r>
            <a:r>
              <a:rPr lang="en-AU" sz="2800" b="1" smtClean="0"/>
              <a:t> Locking an item X for writing, prohibits other transactions from issuing a write-item (X).</a:t>
            </a:r>
          </a:p>
        </p:txBody>
      </p:sp>
    </p:spTree>
    <p:extLst>
      <p:ext uri="{BB962C8B-B14F-4D97-AF65-F5344CB8AC3E}">
        <p14:creationId xmlns:p14="http://schemas.microsoft.com/office/powerpoint/2010/main" val="1920014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E786435-DD43-46AD-82F2-C233D73192DD}" type="slidenum">
              <a:rPr lang="en-US" sz="1400"/>
              <a:pPr algn="r" eaLnBrk="1" hangingPunct="1"/>
              <a:t>20</a:t>
            </a:fld>
            <a:endParaRPr lang="en-US" sz="140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Limitations of two-phase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828800"/>
            <a:ext cx="8235950" cy="50292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AU" smtClean="0"/>
              <a:t>Some serializable schedules may not be permitted.</a:t>
            </a:r>
          </a:p>
          <a:p>
            <a:pPr eaLnBrk="1" hangingPunct="1">
              <a:spcBef>
                <a:spcPct val="75000"/>
              </a:spcBef>
            </a:pPr>
            <a:r>
              <a:rPr lang="en-AU" smtClean="0"/>
              <a:t>Locking in general, may cause </a:t>
            </a:r>
            <a:r>
              <a:rPr lang="en-AU" i="1" smtClean="0">
                <a:solidFill>
                  <a:srgbClr val="00CC00"/>
                </a:solidFill>
              </a:rPr>
              <a:t>Deadlocks</a:t>
            </a:r>
            <a:r>
              <a:rPr lang="en-AU" smtClean="0">
                <a:solidFill>
                  <a:srgbClr val="00CC00"/>
                </a:solidFill>
              </a:rPr>
              <a:t> </a:t>
            </a:r>
            <a:r>
              <a:rPr lang="en-AU" smtClean="0"/>
              <a:t>and </a:t>
            </a:r>
            <a:r>
              <a:rPr lang="en-AU" i="1" smtClean="0">
                <a:solidFill>
                  <a:srgbClr val="00CC00"/>
                </a:solidFill>
              </a:rPr>
              <a:t>Starvation.</a:t>
            </a:r>
            <a:endParaRPr lang="en-AU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61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D49E8E8-AFE0-482A-AB98-CC62831606A5}" type="slidenum">
              <a:rPr lang="en-US" sz="1400"/>
              <a:pPr algn="r" eaLnBrk="1" hangingPunct="1"/>
              <a:t>21</a:t>
            </a:fld>
            <a:endParaRPr lang="en-US" sz="1400"/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Deadlocks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4975"/>
            <a:ext cx="8229600" cy="1736725"/>
          </a:xfrm>
        </p:spPr>
        <p:txBody>
          <a:bodyPr/>
          <a:lstStyle/>
          <a:p>
            <a:pPr eaLnBrk="1" hangingPunct="1"/>
            <a:r>
              <a:rPr lang="en-AU" smtClean="0"/>
              <a:t>Each transaction in a set (of &gt;=2 transactions) is waiting for an item which has locked another transaction in the set.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05375" y="4178300"/>
            <a:ext cx="3384550" cy="611188"/>
            <a:chOff x="3130" y="2737"/>
            <a:chExt cx="2132" cy="385"/>
          </a:xfrm>
        </p:grpSpPr>
        <p:sp>
          <p:nvSpPr>
            <p:cNvPr id="143375" name="Oval 5"/>
            <p:cNvSpPr>
              <a:spLocks noChangeArrowheads="1"/>
            </p:cNvSpPr>
            <p:nvPr/>
          </p:nvSpPr>
          <p:spPr bwMode="auto">
            <a:xfrm>
              <a:off x="3130" y="2764"/>
              <a:ext cx="438" cy="349"/>
            </a:xfrm>
            <a:prstGeom prst="ellipse">
              <a:avLst/>
            </a:prstGeom>
            <a:solidFill>
              <a:srgbClr val="99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Times New Roman" pitchFamily="18" charset="0"/>
                </a:rPr>
                <a:t>T1</a:t>
              </a:r>
            </a:p>
          </p:txBody>
        </p:sp>
        <p:sp>
          <p:nvSpPr>
            <p:cNvPr id="143376" name="Oval 6"/>
            <p:cNvSpPr>
              <a:spLocks noChangeArrowheads="1"/>
            </p:cNvSpPr>
            <p:nvPr/>
          </p:nvSpPr>
          <p:spPr bwMode="auto">
            <a:xfrm>
              <a:off x="4824" y="2746"/>
              <a:ext cx="438" cy="349"/>
            </a:xfrm>
            <a:prstGeom prst="ellipse">
              <a:avLst/>
            </a:prstGeom>
            <a:solidFill>
              <a:srgbClr val="99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Times New Roman" pitchFamily="18" charset="0"/>
                </a:rPr>
                <a:t>T2</a:t>
              </a:r>
            </a:p>
          </p:txBody>
        </p:sp>
        <p:cxnSp>
          <p:nvCxnSpPr>
            <p:cNvPr id="143377" name="AutoShape 7"/>
            <p:cNvCxnSpPr>
              <a:cxnSpLocks noChangeShapeType="1"/>
              <a:stCxn id="143375" idx="4"/>
              <a:endCxn id="143376" idx="4"/>
            </p:cNvCxnSpPr>
            <p:nvPr/>
          </p:nvCxnSpPr>
          <p:spPr bwMode="auto">
            <a:xfrm rot="5400000" flipH="1" flipV="1">
              <a:off x="4187" y="2266"/>
              <a:ext cx="18" cy="1694"/>
            </a:xfrm>
            <a:prstGeom prst="curvedConnector3">
              <a:avLst>
                <a:gd name="adj1" fmla="val -263888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78" name="AutoShape 8"/>
            <p:cNvCxnSpPr>
              <a:cxnSpLocks noChangeShapeType="1"/>
              <a:stCxn id="143376" idx="0"/>
              <a:endCxn id="143375" idx="0"/>
            </p:cNvCxnSpPr>
            <p:nvPr/>
          </p:nvCxnSpPr>
          <p:spPr bwMode="auto">
            <a:xfrm rot="-5400000" flipH="1" flipV="1">
              <a:off x="4187" y="1899"/>
              <a:ext cx="18" cy="1694"/>
            </a:xfrm>
            <a:prstGeom prst="curvedConnector3">
              <a:avLst>
                <a:gd name="adj1" fmla="val -296111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4930775" y="5565775"/>
            <a:ext cx="332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sz="1800">
                <a:latin typeface="Times New Roman" pitchFamily="18" charset="0"/>
              </a:rPr>
              <a:t>Wait-for Graph for S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74775" y="3327400"/>
            <a:ext cx="3200400" cy="2605088"/>
            <a:chOff x="866" y="1997"/>
            <a:chExt cx="2016" cy="1641"/>
          </a:xfrm>
        </p:grpSpPr>
        <p:grpSp>
          <p:nvGrpSpPr>
            <p:cNvPr id="143368" name="Group 11"/>
            <p:cNvGrpSpPr>
              <a:grpSpLocks/>
            </p:cNvGrpSpPr>
            <p:nvPr/>
          </p:nvGrpSpPr>
          <p:grpSpPr bwMode="auto">
            <a:xfrm>
              <a:off x="866" y="2201"/>
              <a:ext cx="2016" cy="1437"/>
              <a:chOff x="898" y="2137"/>
              <a:chExt cx="2016" cy="1437"/>
            </a:xfrm>
          </p:grpSpPr>
          <p:sp>
            <p:nvSpPr>
              <p:cNvPr id="143370" name="Rectangle 12"/>
              <p:cNvSpPr>
                <a:spLocks noChangeArrowheads="1"/>
              </p:cNvSpPr>
              <p:nvPr/>
            </p:nvSpPr>
            <p:spPr bwMode="auto">
              <a:xfrm>
                <a:off x="928" y="2144"/>
                <a:ext cx="904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000">
                    <a:latin typeface="Times New Roman" pitchFamily="18" charset="0"/>
                  </a:rPr>
                  <a:t>T1</a:t>
                </a:r>
                <a:endParaRPr lang="en-US" sz="1400">
                  <a:latin typeface="Times New Roman" pitchFamily="18" charset="0"/>
                </a:endParaRPr>
              </a:p>
              <a:p>
                <a:r>
                  <a:rPr lang="en-US" sz="1600">
                    <a:latin typeface="Times New Roman" pitchFamily="18" charset="0"/>
                  </a:rPr>
                  <a:t>read-lock (Y);</a:t>
                </a:r>
              </a:p>
              <a:p>
                <a:r>
                  <a:rPr lang="en-US" sz="1600">
                    <a:latin typeface="Times New Roman" pitchFamily="18" charset="0"/>
                  </a:rPr>
                  <a:t>read-item (Y);</a:t>
                </a:r>
              </a:p>
              <a:p>
                <a:endParaRPr lang="en-US" sz="1600">
                  <a:latin typeface="Times New Roman" pitchFamily="18" charset="0"/>
                </a:endParaRPr>
              </a:p>
              <a:p>
                <a:endParaRPr lang="en-US" sz="1600">
                  <a:latin typeface="Times New Roman" pitchFamily="18" charset="0"/>
                </a:endParaRPr>
              </a:p>
              <a:p>
                <a:r>
                  <a:rPr lang="en-US" sz="1600">
                    <a:latin typeface="Times New Roman" pitchFamily="18" charset="0"/>
                  </a:rPr>
                  <a:t>write-lock (X);</a:t>
                </a:r>
              </a:p>
            </p:txBody>
          </p:sp>
          <p:sp>
            <p:nvSpPr>
              <p:cNvPr id="143371" name="Rectangle 13"/>
              <p:cNvSpPr>
                <a:spLocks noChangeArrowheads="1"/>
              </p:cNvSpPr>
              <p:nvPr/>
            </p:nvSpPr>
            <p:spPr bwMode="auto">
              <a:xfrm>
                <a:off x="1950" y="2144"/>
                <a:ext cx="964" cy="1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000">
                    <a:latin typeface="Times New Roman" pitchFamily="18" charset="0"/>
                  </a:rPr>
                  <a:t>T2</a:t>
                </a:r>
                <a:endParaRPr lang="en-US" sz="1400">
                  <a:latin typeface="Times New Roman" pitchFamily="18" charset="0"/>
                </a:endParaRPr>
              </a:p>
              <a:p>
                <a:endParaRPr lang="en-US" sz="1400">
                  <a:latin typeface="Times New Roman" pitchFamily="18" charset="0"/>
                </a:endParaRPr>
              </a:p>
              <a:p>
                <a:endParaRPr lang="en-US" sz="1400">
                  <a:latin typeface="Times New Roman" pitchFamily="18" charset="0"/>
                </a:endParaRPr>
              </a:p>
              <a:p>
                <a:r>
                  <a:rPr lang="en-US" sz="1600">
                    <a:latin typeface="Times New Roman" pitchFamily="18" charset="0"/>
                  </a:rPr>
                  <a:t>read-lock (X);</a:t>
                </a:r>
              </a:p>
              <a:p>
                <a:r>
                  <a:rPr lang="en-US" sz="1600">
                    <a:latin typeface="Times New Roman" pitchFamily="18" charset="0"/>
                  </a:rPr>
                  <a:t>read-item (X);</a:t>
                </a:r>
              </a:p>
              <a:p>
                <a:endParaRPr lang="en-US" sz="1600">
                  <a:latin typeface="Times New Roman" pitchFamily="18" charset="0"/>
                </a:endParaRPr>
              </a:p>
              <a:p>
                <a:r>
                  <a:rPr lang="en-US" sz="1600">
                    <a:latin typeface="Times New Roman" pitchFamily="18" charset="0"/>
                  </a:rPr>
                  <a:t>write-lock (Y);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43372" name="Line 14"/>
              <p:cNvSpPr>
                <a:spLocks noChangeShapeType="1"/>
              </p:cNvSpPr>
              <p:nvPr/>
            </p:nvSpPr>
            <p:spPr bwMode="auto">
              <a:xfrm>
                <a:off x="900" y="2334"/>
                <a:ext cx="19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373" name="Line 15"/>
              <p:cNvSpPr>
                <a:spLocks noChangeShapeType="1"/>
              </p:cNvSpPr>
              <p:nvPr/>
            </p:nvSpPr>
            <p:spPr bwMode="auto">
              <a:xfrm>
                <a:off x="1906" y="2137"/>
                <a:ext cx="0" cy="1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374" name="Rectangle 16"/>
              <p:cNvSpPr>
                <a:spLocks noChangeArrowheads="1"/>
              </p:cNvSpPr>
              <p:nvPr/>
            </p:nvSpPr>
            <p:spPr bwMode="auto">
              <a:xfrm>
                <a:off x="898" y="2139"/>
                <a:ext cx="1978" cy="14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43369" name="Text Box 17"/>
            <p:cNvSpPr txBox="1">
              <a:spLocks noChangeArrowheads="1"/>
            </p:cNvSpPr>
            <p:nvPr/>
          </p:nvSpPr>
          <p:spPr bwMode="auto">
            <a:xfrm>
              <a:off x="866" y="1997"/>
              <a:ext cx="1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AU" sz="1800">
                  <a:solidFill>
                    <a:srgbClr val="00CC00"/>
                  </a:solidFill>
                  <a:latin typeface="Times New Roman" pitchFamily="18" charset="0"/>
                </a:rPr>
                <a:t>Partial Schedule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30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61D3A92-CF95-4136-A557-957C69F99594}" type="slidenum">
              <a:rPr lang="en-US" sz="1400"/>
              <a:pPr algn="r" eaLnBrk="1" hangingPunct="1"/>
              <a:t>22</a:t>
            </a:fld>
            <a:endParaRPr lang="en-US" sz="140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Dead Lock Handling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97088"/>
            <a:ext cx="8343900" cy="4208462"/>
          </a:xfrm>
          <a:noFill/>
        </p:spPr>
        <p:txBody>
          <a:bodyPr lIns="90488" tIns="44450" rIns="90488" bIns="44450"/>
          <a:lstStyle/>
          <a:p>
            <a:pPr algn="just" eaLnBrk="1" hangingPunct="1">
              <a:lnSpc>
                <a:spcPct val="90000"/>
              </a:lnSpc>
            </a:pPr>
            <a:r>
              <a:rPr lang="en-US" b="1" smtClean="0"/>
              <a:t>Only one way to break deadlock: abort one or more of the transactions.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b="1" smtClean="0"/>
              <a:t>Deadlock should be transparent to user, so DBMS should restart the aborted transactions later.</a:t>
            </a:r>
          </a:p>
          <a:p>
            <a:pPr lvl="1" algn="just" eaLnBrk="1" hangingPunct="1">
              <a:lnSpc>
                <a:spcPct val="90000"/>
              </a:lnSpc>
              <a:buSzPct val="75000"/>
            </a:pP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62306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smtClean="0"/>
              <a:t>Dead Lock Handling contd..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Two general techniques for handling deadlock: </a:t>
            </a:r>
          </a:p>
          <a:p>
            <a:pPr lvl="1" algn="just" eaLnBrk="1" hangingPunct="1">
              <a:buSzPct val="75000"/>
            </a:pPr>
            <a:r>
              <a:rPr lang="en-US" b="1" smtClean="0"/>
              <a:t>	Deadlock prevention</a:t>
            </a:r>
          </a:p>
          <a:p>
            <a:pPr lvl="2" algn="just" eaLnBrk="1" hangingPunct="1"/>
            <a:r>
              <a:rPr lang="en-US" b="1" smtClean="0"/>
              <a:t>DBMS looks ahead to see if transaction would cause deadlock, and never allows deadlock to occur. </a:t>
            </a:r>
          </a:p>
          <a:p>
            <a:pPr lvl="1" algn="just" eaLnBrk="1" hangingPunct="1">
              <a:buSzPct val="75000"/>
            </a:pPr>
            <a:r>
              <a:rPr lang="en-US" b="1" smtClean="0"/>
              <a:t>	Deadlock detection and recovery </a:t>
            </a:r>
          </a:p>
          <a:p>
            <a:pPr lvl="2" algn="just" eaLnBrk="1" hangingPunct="1"/>
            <a:r>
              <a:rPr lang="en-US" b="1" smtClean="0"/>
              <a:t>DBMS allows deadlock to occur but recognizes it and breaks it.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4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EAFE98F-737F-44DA-A1A8-458967A2D6CA}" type="slidenum">
              <a:rPr lang="en-US" sz="1400"/>
              <a:pPr algn="r" eaLnBrk="1" hangingPunct="1"/>
              <a:t>24</a:t>
            </a:fld>
            <a:endParaRPr lang="en-US" sz="140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Deadlock Prevention Protocols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290638"/>
            <a:ext cx="8504237" cy="50292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AU" sz="2400" b="1" smtClean="0"/>
          </a:p>
          <a:p>
            <a:pPr marL="533400" indent="-533400" eaLnBrk="1" hangingPunct="1">
              <a:buFontTx/>
              <a:buAutoNum type="arabicPeriod"/>
            </a:pPr>
            <a:r>
              <a:rPr lang="en-AU" smtClean="0"/>
              <a:t>Conservative: Every transaction requires all locks before it starts. 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AU" smtClean="0"/>
              <a:t>This is a serious limitation of the concurrency.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AU" smtClean="0"/>
              <a:t>If one lock is not available, the whole process waits.</a:t>
            </a:r>
          </a:p>
        </p:txBody>
      </p:sp>
    </p:spTree>
    <p:extLst>
      <p:ext uri="{BB962C8B-B14F-4D97-AF65-F5344CB8AC3E}">
        <p14:creationId xmlns:p14="http://schemas.microsoft.com/office/powerpoint/2010/main" val="883565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contd..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AU" smtClean="0"/>
              <a:t>2. Another protocol</a:t>
            </a:r>
          </a:p>
          <a:p>
            <a:pPr lvl="1" eaLnBrk="1" hangingPunct="1"/>
            <a:r>
              <a:rPr lang="en-AU" smtClean="0"/>
              <a:t>Ordering all the items in the database. </a:t>
            </a:r>
          </a:p>
          <a:p>
            <a:pPr lvl="1" eaLnBrk="1" hangingPunct="1"/>
            <a:r>
              <a:rPr lang="en-AU" smtClean="0"/>
              <a:t>Lock the items according to that order if a transaction needs several items.</a:t>
            </a:r>
          </a:p>
          <a:p>
            <a:pPr lvl="1" eaLnBrk="1" hangingPunct="1"/>
            <a:r>
              <a:rPr lang="en-AU" smtClean="0"/>
              <a:t>Also limits the concurrency. </a:t>
            </a:r>
          </a:p>
          <a:p>
            <a:pPr lvl="1" eaLnBrk="1" hangingPunct="1"/>
            <a:r>
              <a:rPr lang="en-AU" smtClean="0">
                <a:solidFill>
                  <a:schemeClr val="tx2"/>
                </a:solidFill>
              </a:rPr>
              <a:t>This also requires that the programmer must be aware about the chosen order of items.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08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F45C4BE-6D37-4D57-A549-DF02FA01B77F}" type="slidenum">
              <a:rPr lang="en-US" sz="1400"/>
              <a:pPr algn="r" eaLnBrk="1" hangingPunct="1"/>
              <a:t>26</a:t>
            </a:fld>
            <a:endParaRPr lang="en-US" sz="140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635000"/>
          </a:xfrm>
        </p:spPr>
        <p:txBody>
          <a:bodyPr/>
          <a:lstStyle/>
          <a:p>
            <a:pPr eaLnBrk="1" hangingPunct="1"/>
            <a:r>
              <a:rPr lang="en-AU" sz="3200" smtClean="0">
                <a:latin typeface="Times New Roman" pitchFamily="18" charset="0"/>
              </a:rPr>
              <a:t>Deadlock Prevention: Using Timestamps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43913" cy="4676775"/>
          </a:xfrm>
        </p:spPr>
        <p:txBody>
          <a:bodyPr/>
          <a:lstStyle/>
          <a:p>
            <a:pPr marL="533400" indent="-533400" eaLnBrk="1" hangingPunct="1">
              <a:spcBef>
                <a:spcPct val="40000"/>
              </a:spcBef>
              <a:buFontTx/>
              <a:buNone/>
            </a:pPr>
            <a:r>
              <a:rPr lang="en-AU" sz="2400" smtClean="0">
                <a:solidFill>
                  <a:srgbClr val="00CC00"/>
                </a:solidFill>
              </a:rPr>
              <a:t>Transaction Timestamps</a:t>
            </a:r>
            <a:r>
              <a:rPr lang="en-AU" sz="2400" smtClean="0"/>
              <a:t> – unique identifier assigned to each transaction. </a:t>
            </a:r>
          </a:p>
          <a:p>
            <a:pPr marL="533400" indent="-533400" eaLnBrk="1" hangingPunct="1">
              <a:spcBef>
                <a:spcPct val="40000"/>
              </a:spcBef>
              <a:buFontTx/>
              <a:buNone/>
            </a:pPr>
            <a:r>
              <a:rPr lang="en-AU" sz="2400" smtClean="0"/>
              <a:t>	Ti wants to lock an item which is currently locked by Tj</a:t>
            </a:r>
          </a:p>
          <a:p>
            <a:pPr marL="914400" lvl="1" indent="-457200" eaLnBrk="1" hangingPunct="1">
              <a:spcBef>
                <a:spcPct val="40000"/>
              </a:spcBef>
            </a:pPr>
            <a:r>
              <a:rPr lang="en-AU" sz="2400" smtClean="0">
                <a:solidFill>
                  <a:srgbClr val="00CC00"/>
                </a:solidFill>
              </a:rPr>
              <a:t>Wait-die</a:t>
            </a:r>
            <a:r>
              <a:rPr lang="en-AU" sz="2400" smtClean="0"/>
              <a:t> – if TS(Ti)&lt;TS(Tj) (Ti is older than Tj), then Ti is allowed to wait; otherwise (Ti younger than Tj) abort Ti and restart it later with the same timestamp</a:t>
            </a:r>
            <a:r>
              <a:rPr lang="en-AU" smtClean="0"/>
              <a:t>.</a:t>
            </a:r>
          </a:p>
          <a:p>
            <a:pPr marL="1371600" lvl="2" indent="-457200" algn="just" eaLnBrk="1" hangingPunct="1">
              <a:buSzPct val="75000"/>
            </a:pPr>
            <a:r>
              <a:rPr lang="en-US" b="1" smtClean="0"/>
              <a:t>only an older transaction can wait for younger one, otherwise transaction is aborted (</a:t>
            </a:r>
            <a:r>
              <a:rPr lang="en-US" b="1" i="1" smtClean="0"/>
              <a:t>dies</a:t>
            </a:r>
            <a:r>
              <a:rPr lang="en-US" b="1" smtClean="0"/>
              <a:t>) and restarted with same timestamp.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073260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A5B338E-99ED-4B8A-9C5A-B93F910E95EF}" type="slidenum">
              <a:rPr lang="en-US" sz="1400"/>
              <a:pPr algn="r" eaLnBrk="1" hangingPunct="1"/>
              <a:t>27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Deadlock Prevention: Using Timestamps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43913" cy="467677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smtClean="0"/>
              <a:t>	</a:t>
            </a:r>
            <a:r>
              <a:rPr lang="en-AU" sz="2800" smtClean="0"/>
              <a:t>Ti wants to lock an item which is currently locked by Tj</a:t>
            </a:r>
          </a:p>
          <a:p>
            <a:pPr lvl="1" eaLnBrk="1" hangingPunct="1">
              <a:spcBef>
                <a:spcPct val="50000"/>
              </a:spcBef>
            </a:pPr>
            <a:r>
              <a:rPr lang="en-AU" smtClean="0">
                <a:solidFill>
                  <a:srgbClr val="00CC00"/>
                </a:solidFill>
              </a:rPr>
              <a:t>Wound-wait – </a:t>
            </a:r>
            <a:r>
              <a:rPr lang="en-AU" smtClean="0"/>
              <a:t>if TS(Ti)&lt;TS(Tj) (Ti is older the Tj), then abort Tj (Ti wounds Tj) and restart it later with the same timestamp; otherwise (Ti younger than Tj) Ti is allowed to wait.</a:t>
            </a:r>
          </a:p>
          <a:p>
            <a:pPr lvl="2" algn="just" eaLnBrk="1" hangingPunct="1">
              <a:buSzPct val="75000"/>
            </a:pPr>
            <a:r>
              <a:rPr lang="en-US" b="1" smtClean="0"/>
              <a:t>only a younger transaction can wait for an older one. If older transaction requests lock held by younger one, younger one is aborted (</a:t>
            </a:r>
            <a:r>
              <a:rPr lang="en-US" b="1" i="1" smtClean="0"/>
              <a:t>wounded</a:t>
            </a:r>
            <a:r>
              <a:rPr lang="en-US" b="1" smtClean="0"/>
              <a:t>).</a:t>
            </a:r>
            <a:endParaRPr lang="en-AU" smtClean="0"/>
          </a:p>
          <a:p>
            <a:pPr eaLnBrk="1" hangingPunct="1"/>
            <a:endParaRPr lang="en-AU" sz="2800" smtClean="0"/>
          </a:p>
        </p:txBody>
      </p:sp>
    </p:spTree>
    <p:extLst>
      <p:ext uri="{BB962C8B-B14F-4D97-AF65-F5344CB8AC3E}">
        <p14:creationId xmlns:p14="http://schemas.microsoft.com/office/powerpoint/2010/main" val="33832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72994CA-0418-4E33-8ED4-8F9A7DEC45CB}" type="slidenum">
              <a:rPr lang="en-US" sz="1400"/>
              <a:pPr algn="r" eaLnBrk="1" hangingPunct="1"/>
              <a:t>28</a:t>
            </a:fld>
            <a:endParaRPr lang="en-US" sz="1400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606425"/>
          </a:xfrm>
        </p:spPr>
        <p:txBody>
          <a:bodyPr/>
          <a:lstStyle/>
          <a:p>
            <a:pPr eaLnBrk="1" hangingPunct="1"/>
            <a:r>
              <a:rPr lang="en-AU" sz="4000" smtClean="0"/>
              <a:t>Deadlock Detection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936625"/>
            <a:ext cx="8945562" cy="5480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smtClean="0">
                <a:solidFill>
                  <a:srgbClr val="00CC00"/>
                </a:solidFill>
              </a:rPr>
              <a:t>Wait-for graphs </a:t>
            </a:r>
            <a:r>
              <a:rPr lang="en-US" sz="2800" smtClean="0">
                <a:solidFill>
                  <a:srgbClr val="00CC00"/>
                </a:solidFill>
              </a:rPr>
              <a:t>showing transaction dependencies</a:t>
            </a:r>
            <a:r>
              <a:rPr lang="en-US" sz="2800" smtClean="0"/>
              <a:t>	</a:t>
            </a:r>
            <a:r>
              <a:rPr lang="en-AU" sz="2800" smtClean="0"/>
              <a:t> </a:t>
            </a:r>
            <a:r>
              <a:rPr lang="en-US" sz="2800" smtClean="0"/>
              <a:t>Create a node for each transaction.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Create an edge T</a:t>
            </a:r>
            <a:r>
              <a:rPr lang="en-US" sz="2400" baseline="-25000" smtClean="0"/>
              <a:t>i</a:t>
            </a:r>
            <a:r>
              <a:rPr lang="en-US" sz="2400" smtClean="0"/>
              <a:t> -&gt; T</a:t>
            </a:r>
            <a:r>
              <a:rPr lang="en-US" sz="2400" baseline="-25000" smtClean="0"/>
              <a:t>j</a:t>
            </a:r>
            <a:r>
              <a:rPr lang="en-US" sz="2400" smtClean="0"/>
              <a:t>, if T</a:t>
            </a:r>
            <a:r>
              <a:rPr lang="en-US" sz="2400" baseline="-25000" smtClean="0"/>
              <a:t>i</a:t>
            </a:r>
            <a:r>
              <a:rPr lang="en-US" sz="2400" smtClean="0"/>
              <a:t> is waiting to lock the item locked by T</a:t>
            </a:r>
            <a:r>
              <a:rPr lang="en-US" sz="2400" baseline="-25000" smtClean="0"/>
              <a:t>j</a:t>
            </a:r>
            <a:r>
              <a:rPr lang="en-US" sz="2400" smtClean="0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smtClean="0"/>
              <a:t> Deadlock exists if and only if WFG contains cycle.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WFG is created at regular intervals.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AU" sz="2800" smtClean="0">
                <a:sym typeface="Wingdings" pitchFamily="2" charset="2"/>
              </a:rPr>
              <a:t>Dynamic process - drop/create links.</a:t>
            </a:r>
            <a:endParaRPr lang="en-AU" sz="2800" smtClean="0"/>
          </a:p>
          <a:p>
            <a:pPr algn="just" eaLnBrk="1" hangingPunct="1">
              <a:lnSpc>
                <a:spcPct val="90000"/>
              </a:lnSpc>
            </a:pPr>
            <a:r>
              <a:rPr lang="en-AU" sz="2800" smtClean="0"/>
              <a:t>Perform system check based on given parameters.</a:t>
            </a:r>
          </a:p>
        </p:txBody>
      </p:sp>
    </p:spTree>
    <p:extLst>
      <p:ext uri="{BB962C8B-B14F-4D97-AF65-F5344CB8AC3E}">
        <p14:creationId xmlns:p14="http://schemas.microsoft.com/office/powerpoint/2010/main" val="526445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Contd..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AU" smtClean="0"/>
              <a:t>Abort deadlock causing transactions through a ‘victim selection’ algorithms.</a:t>
            </a:r>
          </a:p>
          <a:p>
            <a:pPr algn="just" eaLnBrk="1" hangingPunct="1"/>
            <a:r>
              <a:rPr lang="en-AU" smtClean="0">
                <a:solidFill>
                  <a:schemeClr val="tx2"/>
                </a:solidFill>
              </a:rPr>
              <a:t>Problem</a:t>
            </a:r>
            <a:r>
              <a:rPr lang="en-AU" smtClean="0"/>
              <a:t> – when to check for the deadlock?</a:t>
            </a:r>
          </a:p>
          <a:p>
            <a:pPr eaLnBrk="1" hangingPunct="1"/>
            <a:r>
              <a:rPr lang="en-AU" smtClean="0"/>
              <a:t>A practical solution - </a:t>
            </a:r>
            <a:r>
              <a:rPr lang="en-AU" smtClean="0">
                <a:solidFill>
                  <a:srgbClr val="00CC00"/>
                </a:solidFill>
              </a:rPr>
              <a:t>Timeouts</a:t>
            </a:r>
            <a:endParaRPr lang="en-AU" smtClean="0"/>
          </a:p>
          <a:p>
            <a:pPr lvl="1" eaLnBrk="1" hangingPunct="1"/>
            <a:r>
              <a:rPr lang="en-AU" smtClean="0"/>
              <a:t>Abort transactions waiting for a period longer than the system defined ‘time out’ period ( regardless of deadlock!) . </a:t>
            </a:r>
          </a:p>
          <a:p>
            <a:pPr eaLnBrk="1" hangingPunct="1">
              <a:buFontTx/>
              <a:buNone/>
            </a:pPr>
            <a:endParaRPr lang="en-AU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34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2341E04-E6C7-4934-A266-CD24E1C6AD4F}" type="slidenum">
              <a:rPr lang="en-US" sz="1400"/>
              <a:pPr algn="r" eaLnBrk="1" hangingPunct="1"/>
              <a:t>3</a:t>
            </a:fld>
            <a:endParaRPr lang="en-US" sz="140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Types of Locks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616075"/>
            <a:ext cx="8229600" cy="2874963"/>
          </a:xfrm>
        </p:spPr>
        <p:txBody>
          <a:bodyPr/>
          <a:lstStyle/>
          <a:p>
            <a:pPr eaLnBrk="1" hangingPunct="1"/>
            <a:r>
              <a:rPr lang="en-AU" smtClean="0">
                <a:solidFill>
                  <a:srgbClr val="00CC00"/>
                </a:solidFill>
              </a:rPr>
              <a:t>Binary Locks</a:t>
            </a:r>
          </a:p>
          <a:p>
            <a:pPr lvl="1" eaLnBrk="1" hangingPunct="1"/>
            <a:r>
              <a:rPr lang="en-AU" smtClean="0"/>
              <a:t>Simple but too restrictive</a:t>
            </a:r>
          </a:p>
          <a:p>
            <a:pPr eaLnBrk="1" hangingPunct="1"/>
            <a:endParaRPr lang="en-AU" smtClean="0">
              <a:solidFill>
                <a:srgbClr val="00CC00"/>
              </a:solidFill>
            </a:endParaRPr>
          </a:p>
          <a:p>
            <a:pPr eaLnBrk="1" hangingPunct="1"/>
            <a:r>
              <a:rPr lang="en-AU" smtClean="0">
                <a:solidFill>
                  <a:srgbClr val="00CC00"/>
                </a:solidFill>
              </a:rPr>
              <a:t>Read/Write Locks</a:t>
            </a:r>
            <a:r>
              <a:rPr lang="en-AU" smtClean="0"/>
              <a:t> </a:t>
            </a:r>
          </a:p>
          <a:p>
            <a:pPr lvl="1" eaLnBrk="1" hangingPunct="1"/>
            <a:r>
              <a:rPr lang="en-AU" smtClean="0"/>
              <a:t>Used in commercial DBMSs</a:t>
            </a:r>
          </a:p>
        </p:txBody>
      </p:sp>
    </p:spTree>
    <p:extLst>
      <p:ext uri="{BB962C8B-B14F-4D97-AF65-F5344CB8AC3E}">
        <p14:creationId xmlns:p14="http://schemas.microsoft.com/office/powerpoint/2010/main" val="862727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805A372-A8C1-4E0A-A8F3-C39870F199CC}" type="slidenum">
              <a:rPr lang="en-US" sz="1400"/>
              <a:pPr algn="r" eaLnBrk="1" hangingPunct="1"/>
              <a:t>30</a:t>
            </a:fld>
            <a:endParaRPr lang="en-US" sz="1400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Starvation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531938"/>
            <a:ext cx="8235950" cy="5029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smtClean="0"/>
              <a:t>A transaction waits indefinitely, while others continue normally. \</a:t>
            </a:r>
          </a:p>
          <a:p>
            <a:pPr eaLnBrk="1" hangingPunct="1">
              <a:spcBef>
                <a:spcPct val="50000"/>
              </a:spcBef>
            </a:pPr>
            <a:r>
              <a:rPr lang="en-AU" smtClean="0"/>
              <a:t>Usually the result of an unfair waiting scheme</a:t>
            </a:r>
          </a:p>
          <a:p>
            <a:pPr eaLnBrk="1" hangingPunct="1">
              <a:spcBef>
                <a:spcPct val="50000"/>
              </a:spcBef>
            </a:pPr>
            <a:r>
              <a:rPr lang="en-AU" smtClean="0"/>
              <a:t>Prevention Schemes</a:t>
            </a:r>
          </a:p>
          <a:p>
            <a:pPr lvl="1" eaLnBrk="1" hangingPunct="1">
              <a:spcBef>
                <a:spcPct val="50000"/>
              </a:spcBef>
            </a:pPr>
            <a:r>
              <a:rPr lang="en-AU" i="1" smtClean="0">
                <a:solidFill>
                  <a:srgbClr val="00CC00"/>
                </a:solidFill>
              </a:rPr>
              <a:t>First come first served</a:t>
            </a:r>
            <a:r>
              <a:rPr lang="en-AU" smtClean="0"/>
              <a:t> queue for locking requested items</a:t>
            </a:r>
          </a:p>
          <a:p>
            <a:pPr lvl="1" eaLnBrk="1" hangingPunct="1">
              <a:spcBef>
                <a:spcPct val="50000"/>
              </a:spcBef>
            </a:pPr>
            <a:r>
              <a:rPr lang="en-AU" i="1" smtClean="0">
                <a:solidFill>
                  <a:srgbClr val="00CC00"/>
                </a:solidFill>
              </a:rPr>
              <a:t>Dynamic priority increase</a:t>
            </a:r>
            <a:r>
              <a:rPr lang="en-AU" smtClean="0"/>
              <a:t> for waiting transactions or repeated ‘victims’</a:t>
            </a:r>
          </a:p>
        </p:txBody>
      </p:sp>
    </p:spTree>
    <p:extLst>
      <p:ext uri="{BB962C8B-B14F-4D97-AF65-F5344CB8AC3E}">
        <p14:creationId xmlns:p14="http://schemas.microsoft.com/office/powerpoint/2010/main" val="1055403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FF4D81E-545D-4A83-B507-33D07AB716DB}" type="slidenum">
              <a:rPr lang="en-US" sz="1400"/>
              <a:pPr algn="r" eaLnBrk="1" hangingPunct="1"/>
              <a:t>4</a:t>
            </a:fld>
            <a:endParaRPr lang="en-US" sz="140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Binary Locks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139825"/>
            <a:ext cx="8229600" cy="5718175"/>
          </a:xfrm>
        </p:spPr>
        <p:txBody>
          <a:bodyPr/>
          <a:lstStyle/>
          <a:p>
            <a:pPr eaLnBrk="1" hangingPunct="1"/>
            <a:r>
              <a:rPr lang="en-AU" smtClean="0"/>
              <a:t>A binary lock can have 2 states:</a:t>
            </a:r>
          </a:p>
          <a:p>
            <a:pPr lvl="1" eaLnBrk="1" hangingPunct="1"/>
            <a:r>
              <a:rPr lang="en-AU" smtClean="0"/>
              <a:t>Locked (or 1)</a:t>
            </a:r>
          </a:p>
          <a:p>
            <a:pPr lvl="1" eaLnBrk="1" hangingPunct="1"/>
            <a:r>
              <a:rPr lang="en-AU" smtClean="0"/>
              <a:t>Unlocked (or 0)</a:t>
            </a:r>
          </a:p>
          <a:p>
            <a:pPr eaLnBrk="1" hangingPunct="1"/>
            <a:r>
              <a:rPr lang="en-AU" smtClean="0"/>
              <a:t>LOCK (X) has the current value of the binary lock on an item X.</a:t>
            </a:r>
          </a:p>
          <a:p>
            <a:pPr lvl="1" eaLnBrk="1" hangingPunct="1"/>
            <a:r>
              <a:rPr lang="en-AU" smtClean="0"/>
              <a:t>Item X is locked when LOCK (X) = 1</a:t>
            </a:r>
          </a:p>
          <a:p>
            <a:pPr lvl="1" eaLnBrk="1" hangingPunct="1"/>
            <a:r>
              <a:rPr lang="en-AU" smtClean="0"/>
              <a:t>Item X is unlocked when LOCK (X) = 0</a:t>
            </a:r>
          </a:p>
          <a:p>
            <a:pPr eaLnBrk="1" hangingPunct="1"/>
            <a:r>
              <a:rPr lang="en-AU" smtClean="0"/>
              <a:t>When LOCK(X) = 1, other database transactions cannot perform data access operations on X.</a:t>
            </a:r>
          </a:p>
        </p:txBody>
      </p:sp>
    </p:spTree>
    <p:extLst>
      <p:ext uri="{BB962C8B-B14F-4D97-AF65-F5344CB8AC3E}">
        <p14:creationId xmlns:p14="http://schemas.microsoft.com/office/powerpoint/2010/main" val="209267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CBCB702-0FDA-443A-8536-210B51FAF749}" type="slidenum">
              <a:rPr lang="en-US" sz="1400"/>
              <a:pPr algn="r" eaLnBrk="1" hangingPunct="1"/>
              <a:t>5</a:t>
            </a:fld>
            <a:endParaRPr lang="en-US" sz="140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Binary Locking Scheme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31888"/>
            <a:ext cx="8235950" cy="5508625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AU" smtClean="0"/>
              <a:t>1</a:t>
            </a:r>
            <a:r>
              <a:rPr lang="en-AU" b="1" smtClean="0"/>
              <a:t>. </a:t>
            </a:r>
            <a:r>
              <a:rPr lang="en-AU" smtClean="0"/>
              <a:t>A transaction T must issue lock-item (X) before any read-item (X) or write-item (X).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AU" smtClean="0"/>
              <a:t>2. A transaction must issue unlock-item (X) after completing all read-item (X) and write-item (X).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AU" smtClean="0"/>
              <a:t>3. A transaction T will not issue a lock-item (X) if T already holds the lock on X.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AU" smtClean="0"/>
              <a:t>4. A transaction T will not issue unlock-item (X) unless it holds the lock on X.</a:t>
            </a:r>
          </a:p>
        </p:txBody>
      </p:sp>
    </p:spTree>
    <p:extLst>
      <p:ext uri="{BB962C8B-B14F-4D97-AF65-F5344CB8AC3E}">
        <p14:creationId xmlns:p14="http://schemas.microsoft.com/office/powerpoint/2010/main" val="1193627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7593314-D4BC-463A-A7B3-C8E68B53597E}" type="slidenum">
              <a:rPr lang="en-US" sz="1400"/>
              <a:pPr algn="r" eaLnBrk="1" hangingPunct="1"/>
              <a:t>6</a:t>
            </a:fld>
            <a:endParaRPr lang="en-US" sz="1400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Implementing Binary Locks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539875"/>
            <a:ext cx="8235950" cy="4252913"/>
          </a:xfrm>
        </p:spPr>
        <p:txBody>
          <a:bodyPr/>
          <a:lstStyle/>
          <a:p>
            <a:pPr eaLnBrk="1" hangingPunct="1"/>
            <a:r>
              <a:rPr lang="en-AU" smtClean="0"/>
              <a:t>DBMS has a lock manager sub-system that keeps track of locks.</a:t>
            </a:r>
          </a:p>
          <a:p>
            <a:pPr eaLnBrk="1" hangingPunct="1"/>
            <a:r>
              <a:rPr lang="en-AU" smtClean="0"/>
              <a:t>Lock manager maintains:</a:t>
            </a:r>
          </a:p>
          <a:p>
            <a:pPr lvl="1" eaLnBrk="1" hangingPunct="1"/>
            <a:r>
              <a:rPr lang="en-AU" smtClean="0"/>
              <a:t>A record of all locked items; </a:t>
            </a:r>
          </a:p>
          <a:p>
            <a:pPr lvl="2" eaLnBrk="1" hangingPunct="1">
              <a:buFontTx/>
              <a:buNone/>
            </a:pPr>
            <a:r>
              <a:rPr lang="en-AU" b="1" smtClean="0"/>
              <a:t>(Item-name, LOCK, Locking-transaction)</a:t>
            </a:r>
          </a:p>
          <a:p>
            <a:pPr lvl="1" eaLnBrk="1" hangingPunct="1"/>
            <a:r>
              <a:rPr lang="en-AU" smtClean="0"/>
              <a:t>A queue of waiting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74320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9080FFF-AA5F-43A6-A711-2E36B40C1808}" type="slidenum">
              <a:rPr lang="en-US" sz="1400"/>
              <a:pPr algn="r" eaLnBrk="1" hangingPunct="1"/>
              <a:t>7</a:t>
            </a:fld>
            <a:endParaRPr lang="en-US" sz="140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z="3600" smtClean="0"/>
              <a:t>Shared/Exclusive </a:t>
            </a:r>
            <a:r>
              <a:rPr lang="en-US" sz="3600" smtClean="0"/>
              <a:t>Locking</a:t>
            </a:r>
            <a:r>
              <a:rPr lang="en-AU" sz="3600" smtClean="0"/>
              <a:t>Operations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6950"/>
            <a:ext cx="8413750" cy="586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b="1" smtClean="0"/>
              <a:t>Mutual exclusion enforced by binary locks is too restrictive. 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b="1" smtClean="0"/>
              <a:t>Several transactions should be allowed to access X for reading.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b="1" smtClean="0"/>
              <a:t>A read/write lock can have 3 states: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b="1" smtClean="0"/>
              <a:t>read-lock (shared-lock)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b="1" smtClean="0"/>
              <a:t>cannot conflict, so more than one transaction can hold read locks simultaneously on the same item. </a:t>
            </a:r>
            <a:endParaRPr lang="en-AU" sz="2000" b="1" smtClean="0"/>
          </a:p>
          <a:p>
            <a:pPr lvl="1" eaLnBrk="1" hangingPunct="1">
              <a:lnSpc>
                <a:spcPct val="90000"/>
              </a:lnSpc>
            </a:pPr>
            <a:r>
              <a:rPr lang="en-AU" sz="2400" b="1" smtClean="0"/>
              <a:t>write-lock (exclusive-lock)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b="1" smtClean="0"/>
              <a:t>gives  a transaction exclusive access to that item.</a:t>
            </a:r>
            <a:endParaRPr lang="en-AU" sz="2000" b="1" smtClean="0"/>
          </a:p>
          <a:p>
            <a:pPr lvl="1" eaLnBrk="1" hangingPunct="1">
              <a:lnSpc>
                <a:spcPct val="90000"/>
              </a:lnSpc>
            </a:pPr>
            <a:r>
              <a:rPr lang="en-AU" sz="2400" b="1" smtClean="0"/>
              <a:t>unlock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b="1" smtClean="0"/>
              <a:t>A record of locked items is maintained with the following fields: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sz="2400" b="1" smtClean="0"/>
              <a:t>(item-name, LOCK, no-of-reads, locking-transaction(s)).</a:t>
            </a:r>
          </a:p>
        </p:txBody>
      </p:sp>
    </p:spTree>
    <p:extLst>
      <p:ext uri="{BB962C8B-B14F-4D97-AF65-F5344CB8AC3E}">
        <p14:creationId xmlns:p14="http://schemas.microsoft.com/office/powerpoint/2010/main" val="3295440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7838392-32D9-4F02-9C8B-2113BA8A2D3F}" type="slidenum">
              <a:rPr lang="en-US" sz="1400"/>
              <a:pPr algn="r" eaLnBrk="1" hangingPunct="1"/>
              <a:t>8</a:t>
            </a:fld>
            <a:endParaRPr lang="en-US" sz="140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5950" cy="911225"/>
          </a:xfrm>
        </p:spPr>
        <p:txBody>
          <a:bodyPr/>
          <a:lstStyle/>
          <a:p>
            <a:pPr eaLnBrk="1" hangingPunct="1"/>
            <a:r>
              <a:rPr lang="en-AU" smtClean="0"/>
              <a:t>Read/Write Locking Scheme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44650"/>
            <a:ext cx="7766050" cy="4232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AU" sz="2000" b="1" smtClean="0"/>
              <a:t>1. </a:t>
            </a:r>
            <a:r>
              <a:rPr lang="en-AU" sz="2600" b="1" smtClean="0"/>
              <a:t>A transaction T must issue read-lock (X) or write-lock before any read-item (X).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AU" sz="2600" b="1" smtClean="0"/>
              <a:t>2. A transaction T must issue write-lock (X) before any write-item (X).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AU" sz="2600" b="1" smtClean="0"/>
              <a:t>3. A transaction must issue unlock-item (X) after completing all read-item (X) and write-item (X).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AU" sz="2600" b="1" smtClean="0"/>
              <a:t>4. A transaction T will not issue a read-lock (X) if T already holds a read/write lock on X.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AU" sz="2600" b="1" smtClean="0"/>
              <a:t>5. A transaction T will not issue write-lock (X) if T already holds a read/write lock on X.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AU" sz="2600" b="1" smtClean="0"/>
              <a:t>6. A transaction T will not issue unlock (X) unless it already holds a read/write lock on X.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AU" sz="2600" b="1" smtClean="0"/>
          </a:p>
        </p:txBody>
      </p:sp>
    </p:spTree>
    <p:extLst>
      <p:ext uri="{BB962C8B-B14F-4D97-AF65-F5344CB8AC3E}">
        <p14:creationId xmlns:p14="http://schemas.microsoft.com/office/powerpoint/2010/main" val="2019070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B78A83E-3453-4FDA-88B3-6B81DF5FFCC6}" type="slidenum">
              <a:rPr lang="en-US" sz="1400"/>
              <a:pPr algn="r" eaLnBrk="1" hangingPunct="1"/>
              <a:t>9</a:t>
            </a:fld>
            <a:endParaRPr lang="en-US" sz="140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3300" b="1" smtClean="0"/>
              <a:t>Shared/Exclusive </a:t>
            </a:r>
            <a:r>
              <a:rPr lang="en-US" sz="3300" b="1" smtClean="0"/>
              <a:t>Locking </a:t>
            </a:r>
            <a:r>
              <a:rPr lang="en-AU" sz="3300" b="1" smtClean="0"/>
              <a:t>Scheme: Example</a:t>
            </a:r>
            <a:endParaRPr lang="en-US" sz="3300" b="1" smtClean="0"/>
          </a:p>
        </p:txBody>
      </p:sp>
      <p:sp>
        <p:nvSpPr>
          <p:cNvPr id="124932" name="Text Box 18"/>
          <p:cNvSpPr txBox="1">
            <a:spLocks noChangeArrowheads="1"/>
          </p:cNvSpPr>
          <p:nvPr/>
        </p:nvSpPr>
        <p:spPr bwMode="auto">
          <a:xfrm>
            <a:off x="436563" y="1335088"/>
            <a:ext cx="80692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sz="2400">
                <a:latin typeface="Times New Roman" pitchFamily="18" charset="0"/>
              </a:rPr>
              <a:t>T1: r(y); r(x); x:=x+y; w(x).</a:t>
            </a:r>
          </a:p>
          <a:p>
            <a:pPr algn="ctr">
              <a:spcBef>
                <a:spcPct val="50000"/>
              </a:spcBef>
            </a:pPr>
            <a:r>
              <a:rPr lang="en-AU" sz="2400">
                <a:latin typeface="Times New Roman" pitchFamily="18" charset="0"/>
              </a:rPr>
              <a:t>T2: r(x); r(y); y:=y+x; w(y).</a:t>
            </a:r>
          </a:p>
          <a:p>
            <a:pPr algn="ctr">
              <a:spcBef>
                <a:spcPct val="50000"/>
              </a:spcBef>
            </a:pPr>
            <a:endParaRPr lang="en-AU" sz="2400">
              <a:latin typeface="Times New Roman" pitchFamily="18" charset="0"/>
            </a:endParaRPr>
          </a:p>
        </p:txBody>
      </p:sp>
      <p:grpSp>
        <p:nvGrpSpPr>
          <p:cNvPr id="124933" name="Group 19"/>
          <p:cNvGrpSpPr>
            <a:grpSpLocks/>
          </p:cNvGrpSpPr>
          <p:nvPr/>
        </p:nvGrpSpPr>
        <p:grpSpPr bwMode="auto">
          <a:xfrm>
            <a:off x="1084263" y="2620963"/>
            <a:ext cx="5086350" cy="3878262"/>
            <a:chOff x="480" y="864"/>
            <a:chExt cx="3204" cy="2443"/>
          </a:xfrm>
        </p:grpSpPr>
        <p:sp>
          <p:nvSpPr>
            <p:cNvPr id="124938" name="Text Box 20"/>
            <p:cNvSpPr txBox="1">
              <a:spLocks noChangeArrowheads="1"/>
            </p:cNvSpPr>
            <p:nvPr/>
          </p:nvSpPr>
          <p:spPr bwMode="auto">
            <a:xfrm>
              <a:off x="660" y="864"/>
              <a:ext cx="3024" cy="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T1			</a:t>
              </a:r>
              <a:endParaRPr lang="en-GB" sz="2000">
                <a:latin typeface="Times New Roman" pitchFamily="18" charset="0"/>
              </a:endParaRPr>
            </a:p>
            <a:p>
              <a:endParaRPr lang="en-GB" sz="2000">
                <a:latin typeface="Times New Roman" pitchFamily="18" charset="0"/>
              </a:endParaRPr>
            </a:p>
            <a:p>
              <a:r>
                <a:rPr lang="en-GB" sz="2000">
                  <a:solidFill>
                    <a:srgbClr val="00CC00"/>
                  </a:solidFill>
                  <a:latin typeface="Times New Roman" pitchFamily="18" charset="0"/>
                </a:rPr>
                <a:t>read_lock[y]</a:t>
              </a:r>
              <a:r>
                <a:rPr lang="en-GB" sz="2000">
                  <a:latin typeface="Times New Roman" pitchFamily="18" charset="0"/>
                </a:rPr>
                <a:t>		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latin typeface="Times New Roman" pitchFamily="18" charset="0"/>
                </a:rPr>
                <a:t>r[y]			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solidFill>
                    <a:srgbClr val="00CC00"/>
                  </a:solidFill>
                  <a:latin typeface="Times New Roman" pitchFamily="18" charset="0"/>
                </a:rPr>
                <a:t>unlock[y]</a:t>
              </a:r>
              <a:r>
                <a:rPr lang="en-GB" sz="2000">
                  <a:latin typeface="Times New Roman" pitchFamily="18" charset="0"/>
                </a:rPr>
                <a:t>		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solidFill>
                    <a:srgbClr val="00CC99"/>
                  </a:solidFill>
                  <a:latin typeface="Times New Roman" pitchFamily="18" charset="0"/>
                </a:rPr>
                <a:t>write_lock[x]	</a:t>
              </a:r>
              <a:r>
                <a:rPr lang="en-GB" sz="2000">
                  <a:latin typeface="Times New Roman" pitchFamily="18" charset="0"/>
                </a:rPr>
                <a:t>	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latin typeface="Times New Roman" pitchFamily="18" charset="0"/>
                </a:rPr>
                <a:t>r[x]			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latin typeface="Times New Roman" pitchFamily="18" charset="0"/>
                </a:rPr>
                <a:t>x:=x + y		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latin typeface="Times New Roman" pitchFamily="18" charset="0"/>
                </a:rPr>
                <a:t>w[x]			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solidFill>
                    <a:srgbClr val="00CC99"/>
                  </a:solidFill>
                  <a:latin typeface="Times New Roman" pitchFamily="18" charset="0"/>
                </a:rPr>
                <a:t>unlock[x]</a:t>
              </a:r>
              <a:r>
                <a:rPr lang="en-GB" sz="2400">
                  <a:latin typeface="Times New Roman" pitchFamily="18" charset="0"/>
                </a:rPr>
                <a:t>		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		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4939" name="Rectangle 21"/>
            <p:cNvSpPr>
              <a:spLocks noChangeArrowheads="1"/>
            </p:cNvSpPr>
            <p:nvPr/>
          </p:nvSpPr>
          <p:spPr bwMode="auto">
            <a:xfrm>
              <a:off x="480" y="864"/>
              <a:ext cx="1557" cy="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124934" name="Group 22"/>
          <p:cNvGrpSpPr>
            <a:grpSpLocks/>
          </p:cNvGrpSpPr>
          <p:nvPr/>
        </p:nvGrpSpPr>
        <p:grpSpPr bwMode="auto">
          <a:xfrm>
            <a:off x="4579938" y="2578100"/>
            <a:ext cx="4857750" cy="3878263"/>
            <a:chOff x="2556" y="928"/>
            <a:chExt cx="3060" cy="2443"/>
          </a:xfrm>
        </p:grpSpPr>
        <p:sp>
          <p:nvSpPr>
            <p:cNvPr id="124935" name="Text Box 23"/>
            <p:cNvSpPr txBox="1">
              <a:spLocks noChangeArrowheads="1"/>
            </p:cNvSpPr>
            <p:nvPr/>
          </p:nvSpPr>
          <p:spPr bwMode="auto">
            <a:xfrm>
              <a:off x="2592" y="976"/>
              <a:ext cx="3024" cy="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T2</a:t>
              </a:r>
            </a:p>
            <a:p>
              <a:endParaRPr lang="en-GB" sz="2000">
                <a:latin typeface="Times New Roman" pitchFamily="18" charset="0"/>
              </a:endParaRPr>
            </a:p>
            <a:p>
              <a:r>
                <a:rPr lang="en-GB" sz="2000">
                  <a:solidFill>
                    <a:srgbClr val="00CC00"/>
                  </a:solidFill>
                  <a:latin typeface="Times New Roman" pitchFamily="18" charset="0"/>
                </a:rPr>
                <a:t>read_lock[x]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latin typeface="Times New Roman" pitchFamily="18" charset="0"/>
                </a:rPr>
                <a:t>r[x]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solidFill>
                    <a:srgbClr val="00CC00"/>
                  </a:solidFill>
                  <a:latin typeface="Times New Roman" pitchFamily="18" charset="0"/>
                </a:rPr>
                <a:t>unlock[x]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solidFill>
                    <a:srgbClr val="00CC99"/>
                  </a:solidFill>
                  <a:latin typeface="Times New Roman" pitchFamily="18" charset="0"/>
                </a:rPr>
                <a:t>write_lock[y]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latin typeface="Times New Roman" pitchFamily="18" charset="0"/>
                </a:rPr>
                <a:t>r[y]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latin typeface="Times New Roman" pitchFamily="18" charset="0"/>
                </a:rPr>
                <a:t>y := x + y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latin typeface="Times New Roman" pitchFamily="18" charset="0"/>
                </a:rPr>
                <a:t>w[y]</a:t>
              </a:r>
            </a:p>
            <a:p>
              <a:pPr>
                <a:lnSpc>
                  <a:spcPct val="95000"/>
                </a:lnSpc>
              </a:pPr>
              <a:r>
                <a:rPr lang="en-GB" sz="2000">
                  <a:solidFill>
                    <a:srgbClr val="00CC99"/>
                  </a:solidFill>
                  <a:latin typeface="Times New Roman" pitchFamily="18" charset="0"/>
                </a:rPr>
                <a:t>unlock[y]</a:t>
              </a:r>
            </a:p>
            <a:p>
              <a:pPr>
                <a:lnSpc>
                  <a:spcPct val="95000"/>
                </a:lnSpc>
              </a:pPr>
              <a:r>
                <a:rPr lang="en-GB" sz="2400">
                  <a:latin typeface="Times New Roman" pitchFamily="18" charset="0"/>
                </a:rPr>
                <a:t>		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4936" name="Rectangle 24"/>
            <p:cNvSpPr>
              <a:spLocks noChangeArrowheads="1"/>
            </p:cNvSpPr>
            <p:nvPr/>
          </p:nvSpPr>
          <p:spPr bwMode="auto">
            <a:xfrm>
              <a:off x="2568" y="928"/>
              <a:ext cx="1581" cy="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4937" name="Line 25"/>
            <p:cNvSpPr>
              <a:spLocks noChangeShapeType="1"/>
            </p:cNvSpPr>
            <p:nvPr/>
          </p:nvSpPr>
          <p:spPr bwMode="auto">
            <a:xfrm flipV="1">
              <a:off x="2556" y="1302"/>
              <a:ext cx="1581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71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1360</Words>
  <Application>Microsoft Office PowerPoint</Application>
  <PresentationFormat>On-screen Show (4:3)</PresentationFormat>
  <Paragraphs>373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Deadlock</vt:lpstr>
      <vt:lpstr>Locking</vt:lpstr>
      <vt:lpstr>Types of Locks</vt:lpstr>
      <vt:lpstr>Binary Locks</vt:lpstr>
      <vt:lpstr>Binary Locking Scheme</vt:lpstr>
      <vt:lpstr>Implementing Binary Locks</vt:lpstr>
      <vt:lpstr>Shared/Exclusive LockingOperations</vt:lpstr>
      <vt:lpstr>Read/Write Locking Scheme</vt:lpstr>
      <vt:lpstr>PowerPoint Presentation</vt:lpstr>
      <vt:lpstr>PowerPoint Presentation</vt:lpstr>
      <vt:lpstr>A nonserial schedule using locks</vt:lpstr>
      <vt:lpstr>Guaranteeing Serializability: Two-Phase Locking Protocol</vt:lpstr>
      <vt:lpstr>Two-Phase lock Protocol</vt:lpstr>
      <vt:lpstr>PowerPoint Presentation</vt:lpstr>
      <vt:lpstr>The Lost update problem</vt:lpstr>
      <vt:lpstr>PowerPoint Presentation</vt:lpstr>
      <vt:lpstr>The Dirty read (temporary update) Problem</vt:lpstr>
      <vt:lpstr>PowerPoint Presentation</vt:lpstr>
      <vt:lpstr>Variants of Two-Phase Protocol</vt:lpstr>
      <vt:lpstr>Limitations of two-phase</vt:lpstr>
      <vt:lpstr>Deadlocks</vt:lpstr>
      <vt:lpstr>Dead Lock Handling</vt:lpstr>
      <vt:lpstr>Dead Lock Handling contd..</vt:lpstr>
      <vt:lpstr>Deadlock Prevention Protocols</vt:lpstr>
      <vt:lpstr>contd..</vt:lpstr>
      <vt:lpstr>Deadlock Prevention: Using Timestamps</vt:lpstr>
      <vt:lpstr>Deadlock Prevention: Using Timestamps</vt:lpstr>
      <vt:lpstr>Deadlock Detection</vt:lpstr>
      <vt:lpstr>Contd..</vt:lpstr>
      <vt:lpstr>Starvation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CSE Namita</dc:creator>
  <cp:lastModifiedBy>CSE Namita</cp:lastModifiedBy>
  <cp:revision>1</cp:revision>
  <dcterms:created xsi:type="dcterms:W3CDTF">2020-12-13T06:59:27Z</dcterms:created>
  <dcterms:modified xsi:type="dcterms:W3CDTF">2020-12-13T07:03:16Z</dcterms:modified>
</cp:coreProperties>
</file>