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8" r:id="rId2"/>
    <p:sldId id="292" r:id="rId3"/>
    <p:sldId id="293" r:id="rId4"/>
    <p:sldId id="295" r:id="rId5"/>
    <p:sldId id="298" r:id="rId6"/>
    <p:sldId id="300" r:id="rId7"/>
    <p:sldId id="301" r:id="rId8"/>
    <p:sldId id="302" r:id="rId9"/>
    <p:sldId id="297" r:id="rId10"/>
    <p:sldId id="299" r:id="rId11"/>
    <p:sldId id="303" r:id="rId12"/>
    <p:sldId id="304" r:id="rId13"/>
    <p:sldId id="306" r:id="rId14"/>
    <p:sldId id="289" r:id="rId15"/>
    <p:sldId id="290"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4660"/>
  </p:normalViewPr>
  <p:slideViewPr>
    <p:cSldViewPr snapToGrid="0">
      <p:cViewPr varScale="1">
        <p:scale>
          <a:sx n="89" d="100"/>
          <a:sy n="89" d="100"/>
        </p:scale>
        <p:origin x="32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7A4D5-B9BF-4883-A57F-0FB2EC1ED2A7}" type="datetimeFigureOut">
              <a:rPr lang="en-US" smtClean="0"/>
              <a:t>9/26/2020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537E4-4F98-49CF-83F7-B775189612CC}" type="slidenum">
              <a:rPr lang="en-US" smtClean="0"/>
              <a:t>‹#›</a:t>
            </a:fld>
            <a:endParaRPr lang="en-US"/>
          </a:p>
        </p:txBody>
      </p:sp>
    </p:spTree>
    <p:extLst>
      <p:ext uri="{BB962C8B-B14F-4D97-AF65-F5344CB8AC3E}">
        <p14:creationId xmlns:p14="http://schemas.microsoft.com/office/powerpoint/2010/main" val="3075279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BE1232-0870-4389-A63E-2DA7ECAA31F1}" type="slidenum">
              <a:rPr lang="en-US" smtClean="0"/>
              <a:t>1</a:t>
            </a:fld>
            <a:endParaRPr lang="en-US"/>
          </a:p>
        </p:txBody>
      </p:sp>
    </p:spTree>
    <p:extLst>
      <p:ext uri="{BB962C8B-B14F-4D97-AF65-F5344CB8AC3E}">
        <p14:creationId xmlns:p14="http://schemas.microsoft.com/office/powerpoint/2010/main" val="239492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7537E4-4F98-49CF-83F7-B775189612CC}" type="slidenum">
              <a:rPr lang="en-US" smtClean="0"/>
              <a:t>7</a:t>
            </a:fld>
            <a:endParaRPr lang="en-US"/>
          </a:p>
        </p:txBody>
      </p:sp>
    </p:spTree>
    <p:extLst>
      <p:ext uri="{BB962C8B-B14F-4D97-AF65-F5344CB8AC3E}">
        <p14:creationId xmlns:p14="http://schemas.microsoft.com/office/powerpoint/2010/main" val="3648166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31D72B-C8DA-4F91-BC06-008D3A927A61}" type="slidenum">
              <a:rPr lang="en-US" smtClean="0"/>
              <a:t>15</a:t>
            </a:fld>
            <a:endParaRPr lang="en-US"/>
          </a:p>
        </p:txBody>
      </p:sp>
    </p:spTree>
    <p:extLst>
      <p:ext uri="{BB962C8B-B14F-4D97-AF65-F5344CB8AC3E}">
        <p14:creationId xmlns:p14="http://schemas.microsoft.com/office/powerpoint/2010/main" val="1773659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31D72B-C8DA-4F91-BC06-008D3A927A61}" type="slidenum">
              <a:rPr lang="en-US" smtClean="0"/>
              <a:t>16</a:t>
            </a:fld>
            <a:endParaRPr lang="en-US"/>
          </a:p>
        </p:txBody>
      </p:sp>
    </p:spTree>
    <p:extLst>
      <p:ext uri="{BB962C8B-B14F-4D97-AF65-F5344CB8AC3E}">
        <p14:creationId xmlns:p14="http://schemas.microsoft.com/office/powerpoint/2010/main" val="3814809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8522D5-93E5-434B-A3BB-A0F5EBE9AD33}" type="datetime1">
              <a:rPr lang="en-US" smtClean="0"/>
              <a:t>9/26/2020</a:t>
            </a:fld>
            <a:endParaRPr lang="en-US"/>
          </a:p>
        </p:txBody>
      </p:sp>
      <p:sp>
        <p:nvSpPr>
          <p:cNvPr id="5" name="Footer Placeholder 4"/>
          <p:cNvSpPr>
            <a:spLocks noGrp="1"/>
          </p:cNvSpPr>
          <p:nvPr>
            <p:ph type="ftr" sz="quarter" idx="11"/>
          </p:nvPr>
        </p:nvSpPr>
        <p:spPr/>
        <p:txBody>
          <a:bodyPr/>
          <a:lstStyle/>
          <a:p>
            <a:r>
              <a:rPr lang="en-US" smtClean="0"/>
              <a:t>KEC-502/UNIT-5</a:t>
            </a:r>
            <a:endParaRPr lang="en-US"/>
          </a:p>
        </p:txBody>
      </p:sp>
      <p:sp>
        <p:nvSpPr>
          <p:cNvPr id="6" name="Slide Number Placeholder 5"/>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94152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44ED6-F6EA-484D-B60E-86A70CA6E09F}" type="datetime1">
              <a:rPr lang="en-US" smtClean="0"/>
              <a:t>9/26/2020</a:t>
            </a:fld>
            <a:endParaRPr lang="en-US"/>
          </a:p>
        </p:txBody>
      </p:sp>
      <p:sp>
        <p:nvSpPr>
          <p:cNvPr id="5" name="Footer Placeholder 4"/>
          <p:cNvSpPr>
            <a:spLocks noGrp="1"/>
          </p:cNvSpPr>
          <p:nvPr>
            <p:ph type="ftr" sz="quarter" idx="11"/>
          </p:nvPr>
        </p:nvSpPr>
        <p:spPr/>
        <p:txBody>
          <a:bodyPr/>
          <a:lstStyle/>
          <a:p>
            <a:r>
              <a:rPr lang="en-US" smtClean="0"/>
              <a:t>KEC-502/UNIT-5</a:t>
            </a:r>
            <a:endParaRPr lang="en-US"/>
          </a:p>
        </p:txBody>
      </p:sp>
      <p:sp>
        <p:nvSpPr>
          <p:cNvPr id="6" name="Slide Number Placeholder 5"/>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268361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183A8F-FA53-4819-9246-DD28F0A8685F}" type="datetime1">
              <a:rPr lang="en-US" smtClean="0"/>
              <a:t>9/26/2020</a:t>
            </a:fld>
            <a:endParaRPr lang="en-US"/>
          </a:p>
        </p:txBody>
      </p:sp>
      <p:sp>
        <p:nvSpPr>
          <p:cNvPr id="5" name="Footer Placeholder 4"/>
          <p:cNvSpPr>
            <a:spLocks noGrp="1"/>
          </p:cNvSpPr>
          <p:nvPr>
            <p:ph type="ftr" sz="quarter" idx="11"/>
          </p:nvPr>
        </p:nvSpPr>
        <p:spPr/>
        <p:txBody>
          <a:bodyPr/>
          <a:lstStyle/>
          <a:p>
            <a:r>
              <a:rPr lang="en-US" smtClean="0"/>
              <a:t>KEC-502/UNIT-5</a:t>
            </a:r>
            <a:endParaRPr lang="en-US"/>
          </a:p>
        </p:txBody>
      </p:sp>
      <p:sp>
        <p:nvSpPr>
          <p:cNvPr id="6" name="Slide Number Placeholder 5"/>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32731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ADE42A-E68E-4AE2-94A3-CD6CAD49DC7A}" type="datetime1">
              <a:rPr lang="en-US" smtClean="0"/>
              <a:t>9/26/2020</a:t>
            </a:fld>
            <a:endParaRPr lang="en-US"/>
          </a:p>
        </p:txBody>
      </p:sp>
      <p:sp>
        <p:nvSpPr>
          <p:cNvPr id="5" name="Footer Placeholder 4"/>
          <p:cNvSpPr>
            <a:spLocks noGrp="1"/>
          </p:cNvSpPr>
          <p:nvPr>
            <p:ph type="ftr" sz="quarter" idx="11"/>
          </p:nvPr>
        </p:nvSpPr>
        <p:spPr/>
        <p:txBody>
          <a:bodyPr/>
          <a:lstStyle/>
          <a:p>
            <a:r>
              <a:rPr lang="en-US" smtClean="0"/>
              <a:t>KEC-502/UNIT-5</a:t>
            </a:r>
            <a:endParaRPr lang="en-US"/>
          </a:p>
        </p:txBody>
      </p:sp>
      <p:sp>
        <p:nvSpPr>
          <p:cNvPr id="6" name="Slide Number Placeholder 5"/>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207136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FD80E3-2159-4FCF-8E21-4211F0C3A6B7}" type="datetime1">
              <a:rPr lang="en-US" smtClean="0"/>
              <a:t>9/26/2020</a:t>
            </a:fld>
            <a:endParaRPr lang="en-US"/>
          </a:p>
        </p:txBody>
      </p:sp>
      <p:sp>
        <p:nvSpPr>
          <p:cNvPr id="5" name="Footer Placeholder 4"/>
          <p:cNvSpPr>
            <a:spLocks noGrp="1"/>
          </p:cNvSpPr>
          <p:nvPr>
            <p:ph type="ftr" sz="quarter" idx="11"/>
          </p:nvPr>
        </p:nvSpPr>
        <p:spPr/>
        <p:txBody>
          <a:bodyPr/>
          <a:lstStyle/>
          <a:p>
            <a:r>
              <a:rPr lang="en-US" smtClean="0"/>
              <a:t>KEC-502/UNIT-5</a:t>
            </a:r>
            <a:endParaRPr lang="en-US"/>
          </a:p>
        </p:txBody>
      </p:sp>
      <p:sp>
        <p:nvSpPr>
          <p:cNvPr id="6" name="Slide Number Placeholder 5"/>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203205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423CDE-A5F3-4A8D-91D3-DA6DD78B50B3}" type="datetime1">
              <a:rPr lang="en-US" smtClean="0"/>
              <a:t>9/26/2020</a:t>
            </a:fld>
            <a:endParaRPr lang="en-US"/>
          </a:p>
        </p:txBody>
      </p:sp>
      <p:sp>
        <p:nvSpPr>
          <p:cNvPr id="6" name="Footer Placeholder 5"/>
          <p:cNvSpPr>
            <a:spLocks noGrp="1"/>
          </p:cNvSpPr>
          <p:nvPr>
            <p:ph type="ftr" sz="quarter" idx="11"/>
          </p:nvPr>
        </p:nvSpPr>
        <p:spPr/>
        <p:txBody>
          <a:bodyPr/>
          <a:lstStyle/>
          <a:p>
            <a:r>
              <a:rPr lang="en-US" smtClean="0"/>
              <a:t>KEC-502/UNIT-5</a:t>
            </a:r>
            <a:endParaRPr lang="en-US"/>
          </a:p>
        </p:txBody>
      </p:sp>
      <p:sp>
        <p:nvSpPr>
          <p:cNvPr id="7" name="Slide Number Placeholder 6"/>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3675722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BBB8F9-F5E7-48BE-86C2-BBC83334F93F}" type="datetime1">
              <a:rPr lang="en-US" smtClean="0"/>
              <a:t>9/26/2020</a:t>
            </a:fld>
            <a:endParaRPr lang="en-US"/>
          </a:p>
        </p:txBody>
      </p:sp>
      <p:sp>
        <p:nvSpPr>
          <p:cNvPr id="8" name="Footer Placeholder 7"/>
          <p:cNvSpPr>
            <a:spLocks noGrp="1"/>
          </p:cNvSpPr>
          <p:nvPr>
            <p:ph type="ftr" sz="quarter" idx="11"/>
          </p:nvPr>
        </p:nvSpPr>
        <p:spPr/>
        <p:txBody>
          <a:bodyPr/>
          <a:lstStyle/>
          <a:p>
            <a:r>
              <a:rPr lang="en-US" smtClean="0"/>
              <a:t>KEC-502/UNIT-5</a:t>
            </a:r>
            <a:endParaRPr lang="en-US"/>
          </a:p>
        </p:txBody>
      </p:sp>
      <p:sp>
        <p:nvSpPr>
          <p:cNvPr id="9" name="Slide Number Placeholder 8"/>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89716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056089-C52C-4E58-B4EF-753994E6ED66}" type="datetime1">
              <a:rPr lang="en-US" smtClean="0"/>
              <a:t>9/26/2020</a:t>
            </a:fld>
            <a:endParaRPr lang="en-US"/>
          </a:p>
        </p:txBody>
      </p:sp>
      <p:sp>
        <p:nvSpPr>
          <p:cNvPr id="4" name="Footer Placeholder 3"/>
          <p:cNvSpPr>
            <a:spLocks noGrp="1"/>
          </p:cNvSpPr>
          <p:nvPr>
            <p:ph type="ftr" sz="quarter" idx="11"/>
          </p:nvPr>
        </p:nvSpPr>
        <p:spPr/>
        <p:txBody>
          <a:bodyPr/>
          <a:lstStyle/>
          <a:p>
            <a:r>
              <a:rPr lang="en-US" smtClean="0"/>
              <a:t>KEC-502/UNIT-5</a:t>
            </a:r>
            <a:endParaRPr lang="en-US"/>
          </a:p>
        </p:txBody>
      </p:sp>
      <p:sp>
        <p:nvSpPr>
          <p:cNvPr id="5" name="Slide Number Placeholder 4"/>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115826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DFDE2-C86D-4A9F-9D8B-61DB4B3C70A4}" type="datetime1">
              <a:rPr lang="en-US" smtClean="0"/>
              <a:t>9/26/2020</a:t>
            </a:fld>
            <a:endParaRPr lang="en-US"/>
          </a:p>
        </p:txBody>
      </p:sp>
      <p:sp>
        <p:nvSpPr>
          <p:cNvPr id="3" name="Footer Placeholder 2"/>
          <p:cNvSpPr>
            <a:spLocks noGrp="1"/>
          </p:cNvSpPr>
          <p:nvPr>
            <p:ph type="ftr" sz="quarter" idx="11"/>
          </p:nvPr>
        </p:nvSpPr>
        <p:spPr/>
        <p:txBody>
          <a:bodyPr/>
          <a:lstStyle/>
          <a:p>
            <a:r>
              <a:rPr lang="en-US" smtClean="0"/>
              <a:t>KEC-502/UNIT-5</a:t>
            </a:r>
            <a:endParaRPr lang="en-US"/>
          </a:p>
        </p:txBody>
      </p:sp>
      <p:sp>
        <p:nvSpPr>
          <p:cNvPr id="4" name="Slide Number Placeholder 3"/>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1017630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D3416-D48F-487C-8435-483F186CA7AD}" type="datetime1">
              <a:rPr lang="en-US" smtClean="0"/>
              <a:t>9/26/2020</a:t>
            </a:fld>
            <a:endParaRPr lang="en-US"/>
          </a:p>
        </p:txBody>
      </p:sp>
      <p:sp>
        <p:nvSpPr>
          <p:cNvPr id="6" name="Footer Placeholder 5"/>
          <p:cNvSpPr>
            <a:spLocks noGrp="1"/>
          </p:cNvSpPr>
          <p:nvPr>
            <p:ph type="ftr" sz="quarter" idx="11"/>
          </p:nvPr>
        </p:nvSpPr>
        <p:spPr/>
        <p:txBody>
          <a:bodyPr/>
          <a:lstStyle/>
          <a:p>
            <a:r>
              <a:rPr lang="en-US" smtClean="0"/>
              <a:t>KEC-502/UNIT-5</a:t>
            </a:r>
            <a:endParaRPr lang="en-US"/>
          </a:p>
        </p:txBody>
      </p:sp>
      <p:sp>
        <p:nvSpPr>
          <p:cNvPr id="7" name="Slide Number Placeholder 6"/>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291112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100B2F-29B7-4426-9B5A-8C7DC921774C}" type="datetime1">
              <a:rPr lang="en-US" smtClean="0"/>
              <a:t>9/26/2020</a:t>
            </a:fld>
            <a:endParaRPr lang="en-US"/>
          </a:p>
        </p:txBody>
      </p:sp>
      <p:sp>
        <p:nvSpPr>
          <p:cNvPr id="6" name="Footer Placeholder 5"/>
          <p:cNvSpPr>
            <a:spLocks noGrp="1"/>
          </p:cNvSpPr>
          <p:nvPr>
            <p:ph type="ftr" sz="quarter" idx="11"/>
          </p:nvPr>
        </p:nvSpPr>
        <p:spPr/>
        <p:txBody>
          <a:bodyPr/>
          <a:lstStyle/>
          <a:p>
            <a:r>
              <a:rPr lang="en-US" smtClean="0"/>
              <a:t>KEC-502/UNIT-5</a:t>
            </a:r>
            <a:endParaRPr lang="en-US"/>
          </a:p>
        </p:txBody>
      </p:sp>
      <p:sp>
        <p:nvSpPr>
          <p:cNvPr id="7" name="Slide Number Placeholder 6"/>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359482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ED32D-F808-4247-91D7-E17B6B8144B3}" type="datetime1">
              <a:rPr lang="en-US" smtClean="0"/>
              <a:t>9/26/2020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KEC-502/UNIT-5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EE733-8646-4C93-9AD9-4C628BD79121}" type="slidenum">
              <a:rPr lang="en-US" smtClean="0"/>
              <a:t>‹#›</a:t>
            </a:fld>
            <a:endParaRPr lang="en-US"/>
          </a:p>
        </p:txBody>
      </p:sp>
    </p:spTree>
    <p:extLst>
      <p:ext uri="{BB962C8B-B14F-4D97-AF65-F5344CB8AC3E}">
        <p14:creationId xmlns:p14="http://schemas.microsoft.com/office/powerpoint/2010/main" val="2201084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912" y="1277080"/>
            <a:ext cx="10522078" cy="2554545"/>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Subject Name:-</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Microprocessor &amp; Microcontroller</a:t>
            </a:r>
            <a:endParaRPr lang="en-US" sz="3200"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Subject Code:- </a:t>
            </a:r>
            <a:r>
              <a:rPr lang="en-US" sz="3200" b="1" dirty="0">
                <a:latin typeface="Times New Roman" panose="02020603050405020304" pitchFamily="18" charset="0"/>
                <a:cs typeface="Times New Roman" panose="02020603050405020304" pitchFamily="18" charset="0"/>
              </a:rPr>
              <a:t>KEC-502 </a:t>
            </a:r>
            <a:endParaRPr lang="en-US" sz="3200" b="1"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Unit No.:- </a:t>
            </a:r>
            <a:r>
              <a:rPr lang="en-US" sz="3200" b="1" dirty="0">
                <a:latin typeface="Times New Roman" panose="02020603050405020304" pitchFamily="18" charset="0"/>
                <a:cs typeface="Times New Roman" panose="02020603050405020304" pitchFamily="18" charset="0"/>
              </a:rPr>
              <a:t>5</a:t>
            </a:r>
            <a:endParaRPr lang="en-US" sz="3200" b="1"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Lecture No.:- 1</a:t>
            </a:r>
          </a:p>
          <a:p>
            <a:r>
              <a:rPr lang="en-US" sz="3200" b="1" dirty="0" smtClean="0">
                <a:latin typeface="Times New Roman" panose="02020603050405020304" pitchFamily="18" charset="0"/>
                <a:cs typeface="Times New Roman" panose="02020603050405020304" pitchFamily="18" charset="0"/>
              </a:rPr>
              <a:t>Topic Name :- </a:t>
            </a:r>
            <a:r>
              <a:rPr lang="en-US" sz="3200" b="1" dirty="0" smtClean="0"/>
              <a:t>8051 </a:t>
            </a:r>
            <a:r>
              <a:rPr lang="en-US" sz="3200" b="1" dirty="0"/>
              <a:t>Microcontroller Instruction </a:t>
            </a:r>
            <a:r>
              <a:rPr lang="en-US" sz="3200" b="1" dirty="0" smtClean="0"/>
              <a:t>Set</a:t>
            </a:r>
          </a:p>
        </p:txBody>
      </p:sp>
      <p:pic>
        <p:nvPicPr>
          <p:cNvPr id="3" name="Picture 2"/>
          <p:cNvPicPr>
            <a:picLocks noChangeAspect="1"/>
          </p:cNvPicPr>
          <p:nvPr/>
        </p:nvPicPr>
        <p:blipFill>
          <a:blip r:embed="rId3"/>
          <a:stretch>
            <a:fillRect/>
          </a:stretch>
        </p:blipFill>
        <p:spPr>
          <a:xfrm>
            <a:off x="8715375" y="72606"/>
            <a:ext cx="3476625" cy="1295400"/>
          </a:xfrm>
          <a:prstGeom prst="rect">
            <a:avLst/>
          </a:prstGeom>
        </p:spPr>
      </p:pic>
      <p:sp>
        <p:nvSpPr>
          <p:cNvPr id="4" name="Rectangle 3"/>
          <p:cNvSpPr/>
          <p:nvPr/>
        </p:nvSpPr>
        <p:spPr>
          <a:xfrm>
            <a:off x="7835660" y="4968663"/>
            <a:ext cx="6096000" cy="954107"/>
          </a:xfrm>
          <a:prstGeom prst="rect">
            <a:avLst/>
          </a:prstGeom>
        </p:spPr>
        <p:txBody>
          <a:bodyPr>
            <a:spAutoFit/>
          </a:bodyPr>
          <a:lstStyle/>
          <a:p>
            <a:r>
              <a:rPr lang="en-US"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Er</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Preeti</a:t>
            </a:r>
            <a:r>
              <a:rPr lang="en-US" sz="2800"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Verma</a:t>
            </a:r>
            <a:endParaRPr lang="en-US" sz="2800" b="1" dirty="0" smtClean="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ECE </a:t>
            </a:r>
            <a:r>
              <a:rPr lang="en-US" sz="2800" b="1" dirty="0">
                <a:latin typeface="Times New Roman" panose="02020603050405020304" pitchFamily="18" charset="0"/>
                <a:cs typeface="Times New Roman" panose="02020603050405020304" pitchFamily="18" charset="0"/>
              </a:rPr>
              <a:t>D</a:t>
            </a:r>
            <a:r>
              <a:rPr lang="en-US" sz="2800" b="1" dirty="0" smtClean="0">
                <a:latin typeface="Times New Roman" panose="02020603050405020304" pitchFamily="18" charset="0"/>
                <a:cs typeface="Times New Roman" panose="02020603050405020304" pitchFamily="18" charset="0"/>
              </a:rPr>
              <a:t>epartment</a:t>
            </a:r>
          </a:p>
        </p:txBody>
      </p:sp>
      <p:sp>
        <p:nvSpPr>
          <p:cNvPr id="6" name="Footer Placeholder 5"/>
          <p:cNvSpPr>
            <a:spLocks noGrp="1"/>
          </p:cNvSpPr>
          <p:nvPr>
            <p:ph type="ftr" sz="quarter" idx="11"/>
          </p:nvPr>
        </p:nvSpPr>
        <p:spPr/>
        <p:txBody>
          <a:bodyPr/>
          <a:lstStyle/>
          <a:p>
            <a:r>
              <a:rPr lang="en-US" smtClean="0"/>
              <a:t>KEC-502/UNIT-5</a:t>
            </a:r>
            <a:endParaRPr lang="en-US" dirty="0"/>
          </a:p>
        </p:txBody>
      </p:sp>
      <p:sp>
        <p:nvSpPr>
          <p:cNvPr id="7" name="Slide Number Placeholder 6"/>
          <p:cNvSpPr>
            <a:spLocks noGrp="1"/>
          </p:cNvSpPr>
          <p:nvPr>
            <p:ph type="sldNum" sz="quarter" idx="12"/>
          </p:nvPr>
        </p:nvSpPr>
        <p:spPr/>
        <p:txBody>
          <a:bodyPr/>
          <a:lstStyle/>
          <a:p>
            <a:fld id="{BF9F9A0F-9EF0-45D0-8625-3D646B4412E1}" type="slidenum">
              <a:rPr lang="en-US" smtClean="0"/>
              <a:t>1</a:t>
            </a:fld>
            <a:endParaRPr lang="en-US"/>
          </a:p>
        </p:txBody>
      </p:sp>
    </p:spTree>
    <p:extLst>
      <p:ext uri="{BB962C8B-B14F-4D97-AF65-F5344CB8AC3E}">
        <p14:creationId xmlns:p14="http://schemas.microsoft.com/office/powerpoint/2010/main" val="4048421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10</a:t>
            </a:fld>
            <a:endParaRPr lang="en-US"/>
          </a:p>
        </p:txBody>
      </p:sp>
      <p:pic>
        <p:nvPicPr>
          <p:cNvPr id="4" name="Picture 3"/>
          <p:cNvPicPr>
            <a:picLocks noChangeAspect="1"/>
          </p:cNvPicPr>
          <p:nvPr/>
        </p:nvPicPr>
        <p:blipFill>
          <a:blip r:embed="rId2"/>
          <a:stretch>
            <a:fillRect/>
          </a:stretch>
        </p:blipFill>
        <p:spPr>
          <a:xfrm>
            <a:off x="64698" y="755628"/>
            <a:ext cx="12062604" cy="3364107"/>
          </a:xfrm>
          <a:prstGeom prst="rect">
            <a:avLst/>
          </a:prstGeom>
        </p:spPr>
      </p:pic>
      <p:sp>
        <p:nvSpPr>
          <p:cNvPr id="5" name="Rectangle 4"/>
          <p:cNvSpPr/>
          <p:nvPr/>
        </p:nvSpPr>
        <p:spPr>
          <a:xfrm>
            <a:off x="4038600" y="63307"/>
            <a:ext cx="3145348" cy="523220"/>
          </a:xfrm>
          <a:prstGeom prst="rect">
            <a:avLst/>
          </a:prstGeom>
        </p:spPr>
        <p:txBody>
          <a:bodyPr wrap="none">
            <a:spAutoFit/>
          </a:bodyPr>
          <a:lstStyle/>
          <a:p>
            <a:r>
              <a:rPr lang="en-US" sz="2800" b="1" dirty="0">
                <a:solidFill>
                  <a:schemeClr val="dk1"/>
                </a:solidFill>
                <a:latin typeface="Times New Roman" panose="02020603050405020304" pitchFamily="18" charset="0"/>
                <a:cs typeface="Times New Roman" panose="02020603050405020304" pitchFamily="18" charset="0"/>
              </a:rPr>
              <a:t>Memory to register</a:t>
            </a:r>
            <a:endParaRPr lang="en-US" sz="28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 y="4273091"/>
            <a:ext cx="12054254" cy="2246769"/>
          </a:xfrm>
          <a:prstGeom prst="rect">
            <a:avLst/>
          </a:prstGeom>
        </p:spPr>
        <p:txBody>
          <a:bodyPr wrap="square">
            <a:spAutoFit/>
          </a:bodyPr>
          <a:lstStyle/>
          <a:p>
            <a:pPr marL="285750" indent="-28575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Write instruction to copy the content of memory location(46) in register A, using direct and indirect addressing mode.</a:t>
            </a:r>
          </a:p>
          <a:p>
            <a:pPr marL="514350" indent="-514350">
              <a:buAutoNum type="alphaLcParenR"/>
            </a:pPr>
            <a:r>
              <a:rPr lang="en-US" sz="2800" dirty="0" smtClean="0">
                <a:latin typeface="Times New Roman" panose="02020603050405020304" pitchFamily="18" charset="0"/>
                <a:cs typeface="Times New Roman" panose="02020603050405020304" pitchFamily="18" charset="0"/>
              </a:rPr>
              <a:t>Indirect</a:t>
            </a:r>
          </a:p>
          <a:p>
            <a:pPr lvl="2"/>
            <a:r>
              <a:rPr lang="en-US" sz="2800" dirty="0" smtClean="0">
                <a:latin typeface="Times New Roman" panose="02020603050405020304" pitchFamily="18" charset="0"/>
                <a:cs typeface="Times New Roman" panose="02020603050405020304" pitchFamily="18" charset="0"/>
              </a:rPr>
              <a:t>MOV R0, #46</a:t>
            </a:r>
          </a:p>
          <a:p>
            <a:pPr lvl="2"/>
            <a:r>
              <a:rPr lang="en-US" sz="2800" dirty="0" smtClean="0">
                <a:latin typeface="Times New Roman" panose="02020603050405020304" pitchFamily="18" charset="0"/>
                <a:cs typeface="Times New Roman" panose="02020603050405020304" pitchFamily="18" charset="0"/>
              </a:rPr>
              <a:t>MOV A,@R0</a:t>
            </a:r>
            <a:endParaRPr lang="en-US" sz="2800" dirty="0"/>
          </a:p>
        </p:txBody>
      </p:sp>
      <p:sp>
        <p:nvSpPr>
          <p:cNvPr id="7" name="Rectangle 6"/>
          <p:cNvSpPr/>
          <p:nvPr/>
        </p:nvSpPr>
        <p:spPr>
          <a:xfrm>
            <a:off x="6565921" y="5391122"/>
            <a:ext cx="3731471" cy="954107"/>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b) Direct</a:t>
            </a:r>
          </a:p>
          <a:p>
            <a:r>
              <a:rPr lang="en-US" sz="2800" dirty="0" smtClean="0">
                <a:latin typeface="Times New Roman" panose="02020603050405020304" pitchFamily="18" charset="0"/>
                <a:cs typeface="Times New Roman" panose="02020603050405020304" pitchFamily="18" charset="0"/>
              </a:rPr>
              <a:t>		MOV A, 46</a:t>
            </a:r>
            <a:endParaRPr lang="en-US" sz="2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1182968" y="72606"/>
            <a:ext cx="1009032" cy="375968"/>
          </a:xfrm>
          <a:prstGeom prst="rect">
            <a:avLst/>
          </a:prstGeom>
        </p:spPr>
      </p:pic>
    </p:spTree>
    <p:extLst>
      <p:ext uri="{BB962C8B-B14F-4D97-AF65-F5344CB8AC3E}">
        <p14:creationId xmlns:p14="http://schemas.microsoft.com/office/powerpoint/2010/main" val="4259318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11</a:t>
            </a:fld>
            <a:endParaRPr lang="en-US"/>
          </a:p>
        </p:txBody>
      </p:sp>
      <p:pic>
        <p:nvPicPr>
          <p:cNvPr id="4" name="Picture 3"/>
          <p:cNvPicPr>
            <a:picLocks noChangeAspect="1"/>
          </p:cNvPicPr>
          <p:nvPr/>
        </p:nvPicPr>
        <p:blipFill>
          <a:blip r:embed="rId2"/>
          <a:stretch>
            <a:fillRect/>
          </a:stretch>
        </p:blipFill>
        <p:spPr>
          <a:xfrm>
            <a:off x="0" y="936315"/>
            <a:ext cx="12192000" cy="3839660"/>
          </a:xfrm>
          <a:prstGeom prst="rect">
            <a:avLst/>
          </a:prstGeom>
        </p:spPr>
      </p:pic>
      <p:sp>
        <p:nvSpPr>
          <p:cNvPr id="5" name="Rectangle 4"/>
          <p:cNvSpPr/>
          <p:nvPr/>
        </p:nvSpPr>
        <p:spPr>
          <a:xfrm>
            <a:off x="4234685" y="174413"/>
            <a:ext cx="3144707" cy="523220"/>
          </a:xfrm>
          <a:prstGeom prst="rect">
            <a:avLst/>
          </a:prstGeom>
        </p:spPr>
        <p:txBody>
          <a:bodyPr wrap="none">
            <a:spAutoFit/>
          </a:bodyPr>
          <a:lstStyle/>
          <a:p>
            <a:pPr algn="just"/>
            <a:r>
              <a:rPr lang="en-US" sz="2800" b="1" dirty="0">
                <a:solidFill>
                  <a:schemeClr val="dk1"/>
                </a:solidFill>
                <a:latin typeface="Times New Roman" panose="02020603050405020304" pitchFamily="18" charset="0"/>
                <a:cs typeface="Times New Roman" panose="02020603050405020304" pitchFamily="18" charset="0"/>
              </a:rPr>
              <a:t>Address to Address</a:t>
            </a:r>
            <a:endParaRPr lang="en-US" sz="28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1182968" y="72606"/>
            <a:ext cx="1009032" cy="375968"/>
          </a:xfrm>
          <a:prstGeom prst="rect">
            <a:avLst/>
          </a:prstGeom>
        </p:spPr>
      </p:pic>
    </p:spTree>
    <p:extLst>
      <p:ext uri="{BB962C8B-B14F-4D97-AF65-F5344CB8AC3E}">
        <p14:creationId xmlns:p14="http://schemas.microsoft.com/office/powerpoint/2010/main" val="3359193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12</a:t>
            </a:fld>
            <a:endParaRPr lang="en-US"/>
          </a:p>
        </p:txBody>
      </p:sp>
      <p:sp>
        <p:nvSpPr>
          <p:cNvPr id="4" name="Rectangle 3"/>
          <p:cNvSpPr/>
          <p:nvPr/>
        </p:nvSpPr>
        <p:spPr>
          <a:xfrm>
            <a:off x="3936889" y="173331"/>
            <a:ext cx="3127779" cy="523220"/>
          </a:xfrm>
          <a:prstGeom prst="rect">
            <a:avLst/>
          </a:prstGeom>
        </p:spPr>
        <p:txBody>
          <a:bodyPr wrap="none">
            <a:spAutoFit/>
          </a:bodyPr>
          <a:lstStyle/>
          <a:p>
            <a:pPr algn="ctr"/>
            <a:r>
              <a:rPr lang="en-US" sz="2800" b="1" dirty="0" smtClean="0">
                <a:solidFill>
                  <a:srgbClr val="404040"/>
                </a:solidFill>
                <a:latin typeface="Times New Roman" panose="02020603050405020304" pitchFamily="18" charset="0"/>
                <a:cs typeface="Times New Roman" panose="02020603050405020304" pitchFamily="18" charset="0"/>
              </a:rPr>
              <a:t>MOVC </a:t>
            </a:r>
            <a:r>
              <a:rPr lang="en-US" sz="2800" b="1" dirty="0">
                <a:solidFill>
                  <a:srgbClr val="404040"/>
                </a:solidFill>
                <a:latin typeface="Times New Roman" panose="02020603050405020304" pitchFamily="18" charset="0"/>
                <a:cs typeface="Times New Roman" panose="02020603050405020304" pitchFamily="18" charset="0"/>
              </a:rPr>
              <a:t>Instruction</a:t>
            </a:r>
          </a:p>
        </p:txBody>
      </p:sp>
      <p:sp>
        <p:nvSpPr>
          <p:cNvPr id="5" name="Rectangle 4"/>
          <p:cNvSpPr/>
          <p:nvPr/>
        </p:nvSpPr>
        <p:spPr>
          <a:xfrm>
            <a:off x="149524" y="1067618"/>
            <a:ext cx="11892951" cy="2677656"/>
          </a:xfrm>
          <a:prstGeom prst="rect">
            <a:avLst/>
          </a:prstGeom>
        </p:spPr>
        <p:txBody>
          <a:bodyPr wrap="square">
            <a:spAutoFit/>
          </a:bodyPr>
          <a:lstStyle/>
          <a:p>
            <a:pPr marL="457200" indent="-457200" algn="just">
              <a:buFont typeface="Wingdings" panose="05000000000000000000" pitchFamily="2" charset="2"/>
              <a:buChar char="v"/>
            </a:pPr>
            <a:r>
              <a:rPr lang="en-US" sz="2800" dirty="0">
                <a:solidFill>
                  <a:srgbClr val="000000"/>
                </a:solidFill>
                <a:latin typeface="Times New Roman" panose="02020603050405020304" pitchFamily="18" charset="0"/>
                <a:cs typeface="Times New Roman" panose="02020603050405020304" pitchFamily="18" charset="0"/>
              </a:rPr>
              <a:t>MOVC moves a byte from Code Memory into the Accumulator. The Code Memory address from which the byte will be moved is calculated by summing the value of the Accumulator with either DPTR or the Program Counter (PC). </a:t>
            </a:r>
            <a:endParaRPr lang="en-US" sz="2800" dirty="0" smtClean="0">
              <a:solidFill>
                <a:srgbClr val="00000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800" dirty="0" smtClean="0">
                <a:solidFill>
                  <a:srgbClr val="000000"/>
                </a:solidFill>
                <a:latin typeface="Times New Roman" panose="02020603050405020304" pitchFamily="18" charset="0"/>
                <a:cs typeface="Times New Roman" panose="02020603050405020304" pitchFamily="18" charset="0"/>
              </a:rPr>
              <a:t>In </a:t>
            </a:r>
            <a:r>
              <a:rPr lang="en-US" sz="2800" dirty="0">
                <a:solidFill>
                  <a:srgbClr val="000000"/>
                </a:solidFill>
                <a:latin typeface="Times New Roman" panose="02020603050405020304" pitchFamily="18" charset="0"/>
                <a:cs typeface="Times New Roman" panose="02020603050405020304" pitchFamily="18" charset="0"/>
              </a:rPr>
              <a:t>the case of the Program Counter, PC is first incremented by 1 before being summed with the Accumulator</a:t>
            </a:r>
            <a:r>
              <a:rPr lang="en-US" sz="2800" dirty="0" smtClean="0">
                <a:solidFill>
                  <a:srgbClr val="000000"/>
                </a:solidFill>
                <a:latin typeface="Times New Roman" panose="02020603050405020304" pitchFamily="18" charset="0"/>
                <a:cs typeface="Times New Roman" panose="02020603050405020304" pitchFamily="18" charset="0"/>
              </a:rPr>
              <a:t>.</a:t>
            </a:r>
          </a:p>
          <a:p>
            <a:pPr algn="just"/>
            <a:endParaRPr lang="en-US" sz="28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49763873"/>
              </p:ext>
            </p:extLst>
          </p:nvPr>
        </p:nvGraphicFramePr>
        <p:xfrm>
          <a:off x="643147" y="3467730"/>
          <a:ext cx="11166416" cy="3261360"/>
        </p:xfrm>
        <a:graphic>
          <a:graphicData uri="http://schemas.openxmlformats.org/drawingml/2006/table">
            <a:tbl>
              <a:tblPr firstRow="1" bandRow="1">
                <a:tableStyleId>{5C22544A-7EE6-4342-B048-85BDC9FD1C3A}</a:tableStyleId>
              </a:tblPr>
              <a:tblGrid>
                <a:gridCol w="1944778"/>
                <a:gridCol w="2409861"/>
                <a:gridCol w="6811777"/>
              </a:tblGrid>
              <a:tr h="0">
                <a:tc>
                  <a:txBody>
                    <a:bodyPr/>
                    <a:lstStyle/>
                    <a:p>
                      <a:pPr algn="ctr"/>
                      <a:r>
                        <a:rPr lang="en-US" sz="2800" b="1" i="0" kern="1200" dirty="0" smtClean="0">
                          <a:solidFill>
                            <a:schemeClr val="lt1"/>
                          </a:solidFill>
                          <a:effectLst/>
                          <a:latin typeface="Times New Roman" panose="02020603050405020304" pitchFamily="18" charset="0"/>
                          <a:ea typeface="+mn-ea"/>
                          <a:cs typeface="Times New Roman" panose="02020603050405020304" pitchFamily="18" charset="0"/>
                        </a:rPr>
                        <a:t>Opcode</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b="1" i="0" kern="1200" dirty="0" smtClean="0">
                          <a:solidFill>
                            <a:schemeClr val="lt1"/>
                          </a:solidFill>
                          <a:effectLst/>
                          <a:latin typeface="Times New Roman" panose="02020603050405020304" pitchFamily="18" charset="0"/>
                          <a:ea typeface="+mn-ea"/>
                          <a:cs typeface="Times New Roman" panose="02020603050405020304" pitchFamily="18" charset="0"/>
                        </a:rPr>
                        <a:t>Operand</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b="1" i="0" kern="1200" dirty="0" smtClean="0">
                          <a:solidFill>
                            <a:schemeClr val="lt1"/>
                          </a:solidFill>
                          <a:effectLst/>
                          <a:latin typeface="Times New Roman" panose="02020603050405020304" pitchFamily="18" charset="0"/>
                          <a:ea typeface="+mn-ea"/>
                          <a:cs typeface="Times New Roman" panose="02020603050405020304" pitchFamily="18" charset="0"/>
                        </a:rPr>
                        <a:t>Description</a:t>
                      </a:r>
                      <a:endParaRPr lang="en-US" sz="2800" dirty="0">
                        <a:latin typeface="Times New Roman" panose="02020603050405020304" pitchFamily="18" charset="0"/>
                        <a:cs typeface="Times New Roman" panose="02020603050405020304" pitchFamily="18" charset="0"/>
                      </a:endParaRPr>
                    </a:p>
                  </a:txBody>
                  <a:tcPr/>
                </a:tc>
              </a:tr>
              <a:tr h="370840">
                <a:tc rowSpan="2">
                  <a:txBody>
                    <a:bodyPr/>
                    <a:lstStyle/>
                    <a:p>
                      <a:endPar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MOVC</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A, @A+DPTR</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Moves data to accumulator from a address stored in the memory location (internal ROM) at A+DPTR</a:t>
                      </a:r>
                      <a:endParaRPr lang="en-US" sz="2800" dirty="0">
                        <a:latin typeface="Times New Roman" panose="02020603050405020304" pitchFamily="18" charset="0"/>
                        <a:cs typeface="Times New Roman" panose="02020603050405020304" pitchFamily="18" charset="0"/>
                      </a:endParaRPr>
                    </a:p>
                  </a:txBody>
                  <a:tcPr/>
                </a:tc>
              </a:tr>
              <a:tr h="370840">
                <a:tc vMerge="1">
                  <a:txBody>
                    <a:bodyPr/>
                    <a:lstStyle/>
                    <a:p>
                      <a:endParaRPr lang="en-US" dirty="0"/>
                    </a:p>
                  </a:txBody>
                  <a:tcPr/>
                </a:tc>
                <a:tc>
                  <a:txBody>
                    <a:bodyPr/>
                    <a:lstStyle/>
                    <a:p>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A, @A+PC</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Moves data to accumulator from a address stored in the memory location(internal ROM) at A+PC</a:t>
                      </a:r>
                      <a:endParaRPr lang="en-US" sz="2800" dirty="0">
                        <a:latin typeface="Times New Roman" panose="02020603050405020304" pitchFamily="18" charset="0"/>
                        <a:cs typeface="Times New Roman" panose="02020603050405020304" pitchFamily="18" charset="0"/>
                      </a:endParaRPr>
                    </a:p>
                  </a:txBody>
                  <a:tcPr/>
                </a:tc>
              </a:tr>
            </a:tbl>
          </a:graphicData>
        </a:graphic>
      </p:graphicFrame>
      <p:pic>
        <p:nvPicPr>
          <p:cNvPr id="7" name="Picture 6"/>
          <p:cNvPicPr>
            <a:picLocks noChangeAspect="1"/>
          </p:cNvPicPr>
          <p:nvPr/>
        </p:nvPicPr>
        <p:blipFill>
          <a:blip r:embed="rId2"/>
          <a:stretch>
            <a:fillRect/>
          </a:stretch>
        </p:blipFill>
        <p:spPr>
          <a:xfrm>
            <a:off x="11353800" y="72606"/>
            <a:ext cx="838200" cy="312316"/>
          </a:xfrm>
          <a:prstGeom prst="rect">
            <a:avLst/>
          </a:prstGeom>
        </p:spPr>
      </p:pic>
    </p:spTree>
    <p:extLst>
      <p:ext uri="{BB962C8B-B14F-4D97-AF65-F5344CB8AC3E}">
        <p14:creationId xmlns:p14="http://schemas.microsoft.com/office/powerpoint/2010/main" val="104328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13</a:t>
            </a:fld>
            <a:endParaRPr lang="en-US"/>
          </a:p>
        </p:txBody>
      </p:sp>
      <p:sp>
        <p:nvSpPr>
          <p:cNvPr id="4" name="Rectangle 3"/>
          <p:cNvSpPr/>
          <p:nvPr/>
        </p:nvSpPr>
        <p:spPr>
          <a:xfrm>
            <a:off x="4031778" y="78440"/>
            <a:ext cx="3127779" cy="523220"/>
          </a:xfrm>
          <a:prstGeom prst="rect">
            <a:avLst/>
          </a:prstGeom>
        </p:spPr>
        <p:txBody>
          <a:bodyPr wrap="none">
            <a:spAutoFit/>
          </a:bodyPr>
          <a:lstStyle/>
          <a:p>
            <a:pPr algn="ctr"/>
            <a:r>
              <a:rPr lang="en-US" sz="2800" b="1" dirty="0" smtClean="0">
                <a:solidFill>
                  <a:srgbClr val="404040"/>
                </a:solidFill>
                <a:latin typeface="Times New Roman" panose="02020603050405020304" pitchFamily="18" charset="0"/>
                <a:cs typeface="Times New Roman" panose="02020603050405020304" pitchFamily="18" charset="0"/>
              </a:rPr>
              <a:t>MOVX </a:t>
            </a:r>
            <a:r>
              <a:rPr lang="en-US" sz="2800" b="1" dirty="0">
                <a:solidFill>
                  <a:srgbClr val="404040"/>
                </a:solidFill>
                <a:latin typeface="Times New Roman" panose="02020603050405020304" pitchFamily="18" charset="0"/>
                <a:cs typeface="Times New Roman" panose="02020603050405020304" pitchFamily="18" charset="0"/>
              </a:rPr>
              <a:t>Instruction</a:t>
            </a:r>
          </a:p>
        </p:txBody>
      </p:sp>
      <p:sp>
        <p:nvSpPr>
          <p:cNvPr id="5" name="Rectangle 4"/>
          <p:cNvSpPr/>
          <p:nvPr/>
        </p:nvSpPr>
        <p:spPr>
          <a:xfrm>
            <a:off x="278920" y="516473"/>
            <a:ext cx="11634159" cy="1815882"/>
          </a:xfrm>
          <a:prstGeom prst="rect">
            <a:avLst/>
          </a:prstGeom>
        </p:spPr>
        <p:txBody>
          <a:bodyPr wrap="square">
            <a:spAutoFit/>
          </a:bodyPr>
          <a:lstStyle/>
          <a:p>
            <a:pPr marL="285750" indent="-285750" algn="just">
              <a:buFont typeface="Wingdings" panose="05000000000000000000" pitchFamily="2" charset="2"/>
              <a:buChar char="v"/>
            </a:pPr>
            <a:r>
              <a:rPr lang="en-US" sz="2800" dirty="0">
                <a:solidFill>
                  <a:srgbClr val="333333"/>
                </a:solidFill>
                <a:latin typeface="Times New Roman" panose="02020603050405020304" pitchFamily="18" charset="0"/>
                <a:cs typeface="Times New Roman" panose="02020603050405020304" pitchFamily="18" charset="0"/>
              </a:rPr>
              <a:t>The </a:t>
            </a:r>
            <a:r>
              <a:rPr lang="en-US" sz="2800" b="1" dirty="0">
                <a:solidFill>
                  <a:srgbClr val="333333"/>
                </a:solidFill>
                <a:latin typeface="Times New Roman" panose="02020603050405020304" pitchFamily="18" charset="0"/>
                <a:cs typeface="Times New Roman" panose="02020603050405020304" pitchFamily="18" charset="0"/>
              </a:rPr>
              <a:t>MOVX</a:t>
            </a:r>
            <a:r>
              <a:rPr lang="en-US" sz="2800" dirty="0">
                <a:solidFill>
                  <a:srgbClr val="333333"/>
                </a:solidFill>
                <a:latin typeface="Times New Roman" panose="02020603050405020304" pitchFamily="18" charset="0"/>
                <a:cs typeface="Times New Roman" panose="02020603050405020304" pitchFamily="18" charset="0"/>
              </a:rPr>
              <a:t> instruction transfers data between the accumulator and external data memory. External memory may be addressed via 16-bits in the DPTR register or via 8-bits in the R0 or R1 registers. When using 8-bit addressing, Port 2 must contain the high-order byte of the address.</a:t>
            </a:r>
            <a:endParaRPr lang="en-US" sz="2800"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26534072"/>
              </p:ext>
            </p:extLst>
          </p:nvPr>
        </p:nvGraphicFramePr>
        <p:xfrm>
          <a:off x="130834" y="2346960"/>
          <a:ext cx="11930330" cy="4511040"/>
        </p:xfrm>
        <a:graphic>
          <a:graphicData uri="http://schemas.openxmlformats.org/drawingml/2006/table">
            <a:tbl>
              <a:tblPr firstRow="1" bandRow="1">
                <a:tableStyleId>{5C22544A-7EE6-4342-B048-85BDC9FD1C3A}</a:tableStyleId>
              </a:tblPr>
              <a:tblGrid>
                <a:gridCol w="2147426"/>
                <a:gridCol w="1564145"/>
                <a:gridCol w="8218759"/>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kern="1200" dirty="0" smtClean="0">
                          <a:solidFill>
                            <a:schemeClr val="lt1"/>
                          </a:solidFill>
                          <a:effectLst/>
                          <a:latin typeface="Times New Roman" panose="02020603050405020304" pitchFamily="18" charset="0"/>
                          <a:ea typeface="+mn-ea"/>
                          <a:cs typeface="Times New Roman" panose="02020603050405020304" pitchFamily="18" charset="0"/>
                        </a:rPr>
                        <a:t>Opcode</a:t>
                      </a: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kern="1200" dirty="0" smtClean="0">
                          <a:solidFill>
                            <a:schemeClr val="lt1"/>
                          </a:solidFill>
                          <a:effectLst/>
                          <a:latin typeface="Times New Roman" panose="02020603050405020304" pitchFamily="18" charset="0"/>
                          <a:ea typeface="+mn-ea"/>
                          <a:cs typeface="Times New Roman" panose="02020603050405020304" pitchFamily="18" charset="0"/>
                        </a:rPr>
                        <a:t>Operand</a:t>
                      </a: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kern="1200" dirty="0" smtClean="0">
                          <a:solidFill>
                            <a:schemeClr val="lt1"/>
                          </a:solidFill>
                          <a:effectLst/>
                          <a:latin typeface="Times New Roman" panose="02020603050405020304" pitchFamily="18" charset="0"/>
                          <a:ea typeface="+mn-ea"/>
                          <a:cs typeface="Times New Roman" panose="02020603050405020304" pitchFamily="18" charset="0"/>
                        </a:rPr>
                        <a:t>Description</a:t>
                      </a: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txBody>
                  <a:tcPr/>
                </a:tc>
              </a:tr>
              <a:tr h="370840">
                <a:tc rowSpan="5">
                  <a:txBody>
                    <a:bodyPr/>
                    <a:lstStyle/>
                    <a:p>
                      <a:pPr algn="ctr"/>
                      <a:r>
                        <a:rPr lang="en-US" sz="2000" dirty="0" smtClean="0">
                          <a:latin typeface="Times New Roman" panose="02020603050405020304" pitchFamily="18" charset="0"/>
                          <a:cs typeface="Times New Roman" panose="02020603050405020304" pitchFamily="18" charset="0"/>
                        </a:rPr>
                        <a:t>MOVX</a:t>
                      </a:r>
                      <a:endParaRPr lang="en-US" sz="2000" dirty="0">
                        <a:latin typeface="Times New Roman" panose="02020603050405020304" pitchFamily="18" charset="0"/>
                        <a:cs typeface="Times New Roman" panose="02020603050405020304" pitchFamily="18" charset="0"/>
                      </a:endParaRPr>
                    </a:p>
                  </a:txBody>
                  <a:tcPr marL="30480" marR="30480" marT="30480" marB="3048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@DPTR,A</a:t>
                      </a:r>
                    </a:p>
                    <a:p>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If operand1 is @DPTR, the Accumulator is moved to the 16-bit External Memory address indicated by DPTR.</a:t>
                      </a:r>
                    </a:p>
                    <a:p>
                      <a:pPr algn="just"/>
                      <a:endParaRPr lang="en-US" sz="2000" i="0" dirty="0">
                        <a:latin typeface="Times New Roman" panose="02020603050405020304" pitchFamily="18" charset="0"/>
                        <a:cs typeface="Times New Roman" panose="02020603050405020304" pitchFamily="18" charset="0"/>
                      </a:endParaRPr>
                    </a:p>
                  </a:txBody>
                  <a:tcPr/>
                </a:tc>
              </a:tr>
              <a:tr h="370840">
                <a:tc vMerge="1">
                  <a:txBody>
                    <a:bodyPr/>
                    <a:lstStyle/>
                    <a:p>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@R0,A</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If operand1 is @R0</a:t>
                      </a:r>
                      <a:r>
                        <a:rPr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the Accumulator is moved to the 8-bit External Memory address indicated by R0.</a:t>
                      </a:r>
                    </a:p>
                  </a:txBody>
                  <a:tcPr/>
                </a:tc>
              </a:tr>
              <a:tr h="123613">
                <a:tc vMerge="1">
                  <a:txBody>
                    <a:bodyPr/>
                    <a:lstStyle/>
                    <a:p>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 @R1,A</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If operand1 is @R1, the Accumulator is moved to the 16-bit External Memory address indicated by R1.</a:t>
                      </a:r>
                    </a:p>
                  </a:txBody>
                  <a:tcPr/>
                </a:tc>
              </a:tr>
              <a:tr h="242147">
                <a:tc vMerge="1">
                  <a:txBody>
                    <a:bodyPr/>
                    <a:lstStyle/>
                    <a:p>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A,@DPTR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i="0" dirty="0" smtClean="0">
                          <a:latin typeface="Times New Roman" panose="02020603050405020304" pitchFamily="18" charset="0"/>
                          <a:cs typeface="Times New Roman" panose="02020603050405020304" pitchFamily="18" charset="0"/>
                        </a:rPr>
                        <a:t>This instruction move 8-bit data of external</a:t>
                      </a:r>
                      <a:r>
                        <a:rPr lang="en-US" sz="2000" i="0" baseline="0" dirty="0" smtClean="0">
                          <a:latin typeface="Times New Roman" panose="02020603050405020304" pitchFamily="18" charset="0"/>
                          <a:cs typeface="Times New Roman" panose="02020603050405020304" pitchFamily="18" charset="0"/>
                        </a:rPr>
                        <a:t> memory </a:t>
                      </a:r>
                      <a:r>
                        <a:rPr lang="en-US" sz="2000" i="0" dirty="0" smtClean="0">
                          <a:latin typeface="Times New Roman" panose="02020603050405020304" pitchFamily="18" charset="0"/>
                          <a:cs typeface="Times New Roman" panose="02020603050405020304" pitchFamily="18" charset="0"/>
                        </a:rPr>
                        <a:t> in accumulator , location is given by DPTR </a:t>
                      </a:r>
                      <a:endParaRPr lang="en-US" sz="2000" i="0" dirty="0">
                        <a:latin typeface="Times New Roman" panose="02020603050405020304" pitchFamily="18" charset="0"/>
                        <a:cs typeface="Times New Roman" panose="02020603050405020304" pitchFamily="18" charset="0"/>
                      </a:endParaRPr>
                    </a:p>
                  </a:txBody>
                  <a:tcPr/>
                </a:tc>
              </a:tr>
              <a:tr h="123613">
                <a:tc vMerge="1">
                  <a:txBody>
                    <a:bodyPr/>
                    <a:lstStyle/>
                    <a:p>
                      <a:endParaRPr lang="en-US" dirty="0"/>
                    </a:p>
                  </a:txBody>
                  <a:tcPr/>
                </a:tc>
                <a:tc>
                  <a:txBody>
                    <a:bodyPr/>
                    <a:lstStyle/>
                    <a:p>
                      <a:r>
                        <a:rPr lang="en-US" sz="2000" b="0" i="0" kern="1200" dirty="0" smtClean="0">
                          <a:solidFill>
                            <a:schemeClr val="dk1"/>
                          </a:solidFill>
                          <a:effectLst/>
                          <a:latin typeface="+mn-lt"/>
                          <a:ea typeface="+mn-ea"/>
                          <a:cs typeface="+mn-cs"/>
                        </a:rPr>
                        <a:t>A,@R0</a:t>
                      </a:r>
                      <a:endParaRPr lang="en-US" sz="2000" dirty="0"/>
                    </a:p>
                  </a:txBody>
                  <a:tcPr/>
                </a:tc>
                <a:tc>
                  <a:txBody>
                    <a:bodyPr/>
                    <a:lstStyle/>
                    <a:p>
                      <a:r>
                        <a:rPr lang="en-US" sz="2000" i="0" dirty="0" smtClean="0">
                          <a:latin typeface="Times New Roman" panose="02020603050405020304" pitchFamily="18" charset="0"/>
                          <a:cs typeface="Times New Roman" panose="02020603050405020304" pitchFamily="18" charset="0"/>
                        </a:rPr>
                        <a:t>This instruction move 8-bit data of external</a:t>
                      </a:r>
                      <a:r>
                        <a:rPr lang="en-US" sz="2000" i="0" baseline="0" dirty="0" smtClean="0">
                          <a:latin typeface="Times New Roman" panose="02020603050405020304" pitchFamily="18" charset="0"/>
                          <a:cs typeface="Times New Roman" panose="02020603050405020304" pitchFamily="18" charset="0"/>
                        </a:rPr>
                        <a:t> memory </a:t>
                      </a:r>
                      <a:r>
                        <a:rPr lang="en-US" sz="2000" i="0" dirty="0" smtClean="0">
                          <a:latin typeface="Times New Roman" panose="02020603050405020304" pitchFamily="18" charset="0"/>
                          <a:cs typeface="Times New Roman" panose="02020603050405020304" pitchFamily="18" charset="0"/>
                        </a:rPr>
                        <a:t> in accumulator , location is given by R0</a:t>
                      </a:r>
                      <a:endParaRPr lang="en-US" sz="2000" i="0" dirty="0">
                        <a:latin typeface="Times New Roman" panose="02020603050405020304" pitchFamily="18" charset="0"/>
                        <a:cs typeface="Times New Roman" panose="02020603050405020304" pitchFamily="18" charset="0"/>
                      </a:endParaRPr>
                    </a:p>
                  </a:txBody>
                  <a:tcPr/>
                </a:tc>
              </a:tr>
            </a:tbl>
          </a:graphicData>
        </a:graphic>
      </p:graphicFrame>
      <p:pic>
        <p:nvPicPr>
          <p:cNvPr id="8" name="Picture 7"/>
          <p:cNvPicPr>
            <a:picLocks noChangeAspect="1"/>
          </p:cNvPicPr>
          <p:nvPr/>
        </p:nvPicPr>
        <p:blipFill>
          <a:blip r:embed="rId2"/>
          <a:stretch>
            <a:fillRect/>
          </a:stretch>
        </p:blipFill>
        <p:spPr>
          <a:xfrm>
            <a:off x="11353800" y="72606"/>
            <a:ext cx="838200" cy="312316"/>
          </a:xfrm>
          <a:prstGeom prst="rect">
            <a:avLst/>
          </a:prstGeom>
        </p:spPr>
      </p:pic>
    </p:spTree>
    <p:extLst>
      <p:ext uri="{BB962C8B-B14F-4D97-AF65-F5344CB8AC3E}">
        <p14:creationId xmlns:p14="http://schemas.microsoft.com/office/powerpoint/2010/main" val="1699900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521" y="544266"/>
            <a:ext cx="7996687" cy="523220"/>
          </a:xfrm>
          <a:prstGeom prst="rect">
            <a:avLst/>
          </a:prstGeom>
        </p:spPr>
        <p:txBody>
          <a:bodyPr wrap="square">
            <a:spAutoFit/>
          </a:bodyPr>
          <a:lstStyle/>
          <a:p>
            <a:pPr algn="ctr"/>
            <a:r>
              <a:rPr lang="en-US" sz="2800" b="1" dirty="0" smtClean="0">
                <a:latin typeface="Times New Roman" panose="02020603050405020304" pitchFamily="18" charset="0"/>
                <a:cs typeface="Times New Roman" panose="02020603050405020304" pitchFamily="18" charset="0"/>
              </a:rPr>
              <a:t>Important Questions</a:t>
            </a:r>
            <a:endParaRPr lang="en-US"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44260" y="1249705"/>
            <a:ext cx="11555083" cy="2554545"/>
          </a:xfrm>
          <a:prstGeom prst="rect">
            <a:avLst/>
          </a:prstGeom>
        </p:spPr>
        <p:txBody>
          <a:bodyPr wrap="square">
            <a:spAutoFit/>
          </a:bodyPr>
          <a:lstStyle/>
          <a:p>
            <a:endParaRPr lang="en-US" sz="2000" b="0" i="0" u="none" strike="noStrike" baseline="0" dirty="0" smtClean="0">
              <a:solidFill>
                <a:srgbClr val="000000"/>
              </a:solidFill>
              <a:latin typeface="Times New Roman" panose="02020603050405020304" pitchFamily="18" charset="0"/>
            </a:endParaRPr>
          </a:p>
          <a:p>
            <a:pPr marL="514350" lvl="0" indent="-514350" algn="just">
              <a:buFont typeface="+mj-lt"/>
              <a:buAutoNum type="arabicPeriod"/>
            </a:pPr>
            <a:r>
              <a:rPr lang="en-US" sz="2800" dirty="0">
                <a:latin typeface="Times New Roman" panose="02020603050405020304" pitchFamily="18" charset="0"/>
                <a:cs typeface="Times New Roman" panose="02020603050405020304" pitchFamily="18" charset="0"/>
              </a:rPr>
              <a:t>What are the instruction format available in 8051</a:t>
            </a:r>
            <a:r>
              <a:rPr lang="en-US" sz="2800" dirty="0" smtClean="0">
                <a:latin typeface="Times New Roman" panose="02020603050405020304" pitchFamily="18" charset="0"/>
                <a:cs typeface="Times New Roman" panose="02020603050405020304" pitchFamily="18" charset="0"/>
              </a:rPr>
              <a:t>?</a:t>
            </a:r>
          </a:p>
          <a:p>
            <a:pPr marL="514350" lvl="0" indent="-514350" algn="just">
              <a:buFont typeface="+mj-lt"/>
              <a:buAutoNum type="arabicPeriod"/>
            </a:pPr>
            <a:r>
              <a:rPr lang="en-US" sz="2800" dirty="0">
                <a:latin typeface="Times New Roman" panose="02020603050405020304" pitchFamily="18" charset="0"/>
                <a:cs typeface="Times New Roman" panose="02020603050405020304" pitchFamily="18" charset="0"/>
              </a:rPr>
              <a:t>Which instruction of 8051 is not permitted</a:t>
            </a:r>
            <a:r>
              <a:rPr lang="en-US" sz="2800" dirty="0" smtClean="0">
                <a:latin typeface="Times New Roman" panose="02020603050405020304" pitchFamily="18" charset="0"/>
                <a:cs typeface="Times New Roman" panose="02020603050405020304" pitchFamily="18" charset="0"/>
              </a:rPr>
              <a:t>?</a:t>
            </a:r>
          </a:p>
          <a:p>
            <a:pPr marL="514350" lvl="0" indent="-514350" algn="just">
              <a:buFont typeface="+mj-lt"/>
              <a:buAutoNum type="arabicPeriod"/>
            </a:pPr>
            <a:r>
              <a:rPr lang="en-US" sz="2800" dirty="0">
                <a:latin typeface="Times New Roman" panose="02020603050405020304" pitchFamily="18" charset="0"/>
                <a:cs typeface="Times New Roman" panose="02020603050405020304" pitchFamily="18" charset="0"/>
              </a:rPr>
              <a:t>What type of instruction is swap?</a:t>
            </a:r>
            <a:endParaRPr lang="en-US" sz="2800" dirty="0" smtClean="0">
              <a:latin typeface="Times New Roman" panose="02020603050405020304" pitchFamily="18" charset="0"/>
              <a:cs typeface="Times New Roman" panose="02020603050405020304" pitchFamily="18" charset="0"/>
            </a:endParaRPr>
          </a:p>
          <a:p>
            <a:pPr marL="514350" lvl="0" indent="-514350" algn="just">
              <a:buFont typeface="+mj-lt"/>
              <a:buAutoNum type="arabicPeriod"/>
            </a:pPr>
            <a:r>
              <a:rPr lang="en-US" sz="2800" dirty="0">
                <a:latin typeface="Times New Roman" panose="02020603050405020304" pitchFamily="18" charset="0"/>
                <a:cs typeface="Times New Roman" panose="02020603050405020304" pitchFamily="18" charset="0"/>
              </a:rPr>
              <a:t>What is the operation of pop instruction</a:t>
            </a:r>
            <a:r>
              <a:rPr lang="en-US" sz="2800" dirty="0" smtClean="0">
                <a:latin typeface="Times New Roman" panose="02020603050405020304" pitchFamily="18" charset="0"/>
                <a:cs typeface="Times New Roman" panose="02020603050405020304" pitchFamily="18" charset="0"/>
              </a:rPr>
              <a:t>?</a:t>
            </a:r>
          </a:p>
          <a:p>
            <a:pPr marL="514350" lvl="0" indent="-514350" algn="just">
              <a:buFont typeface="+mj-lt"/>
              <a:buAutoNum type="arabicPeriod"/>
            </a:pPr>
            <a:r>
              <a:rPr lang="en-US" sz="2800" dirty="0">
                <a:latin typeface="Times New Roman" panose="02020603050405020304" pitchFamily="18" charset="0"/>
                <a:cs typeface="Times New Roman" panose="02020603050405020304" pitchFamily="18" charset="0"/>
              </a:rPr>
              <a:t>When push instruction is executed</a:t>
            </a:r>
            <a:r>
              <a:rPr lang="en-US" sz="2800" dirty="0" smtClean="0">
                <a:latin typeface="Times New Roman" panose="02020603050405020304" pitchFamily="18" charset="0"/>
                <a:cs typeface="Times New Roman" panose="02020603050405020304" pitchFamily="18" charset="0"/>
              </a:rPr>
              <a:t>?</a:t>
            </a:r>
          </a:p>
        </p:txBody>
      </p:sp>
      <p:sp>
        <p:nvSpPr>
          <p:cNvPr id="6" name="Footer Placeholder 5"/>
          <p:cNvSpPr>
            <a:spLocks noGrp="1"/>
          </p:cNvSpPr>
          <p:nvPr>
            <p:ph type="ftr" sz="quarter" idx="11"/>
          </p:nvPr>
        </p:nvSpPr>
        <p:spPr/>
        <p:txBody>
          <a:bodyPr/>
          <a:lstStyle/>
          <a:p>
            <a:r>
              <a:rPr lang="en-US" smtClean="0"/>
              <a:t>KEC-502/UNIT-5</a:t>
            </a:r>
            <a:endParaRPr lang="en-US" dirty="0"/>
          </a:p>
        </p:txBody>
      </p:sp>
      <p:sp>
        <p:nvSpPr>
          <p:cNvPr id="5" name="Slide Number Placeholder 4"/>
          <p:cNvSpPr>
            <a:spLocks noGrp="1"/>
          </p:cNvSpPr>
          <p:nvPr>
            <p:ph type="sldNum" sz="quarter" idx="12"/>
          </p:nvPr>
        </p:nvSpPr>
        <p:spPr/>
        <p:txBody>
          <a:bodyPr/>
          <a:lstStyle/>
          <a:p>
            <a:fld id="{BF9F9A0F-9EF0-45D0-8625-3D646B4412E1}" type="slidenum">
              <a:rPr lang="en-US" smtClean="0"/>
              <a:t>14</a:t>
            </a:fld>
            <a:endParaRPr lang="en-US"/>
          </a:p>
        </p:txBody>
      </p:sp>
      <p:pic>
        <p:nvPicPr>
          <p:cNvPr id="7" name="Picture 6"/>
          <p:cNvPicPr>
            <a:picLocks noChangeAspect="1"/>
          </p:cNvPicPr>
          <p:nvPr/>
        </p:nvPicPr>
        <p:blipFill>
          <a:blip r:embed="rId2"/>
          <a:stretch>
            <a:fillRect/>
          </a:stretch>
        </p:blipFill>
        <p:spPr>
          <a:xfrm>
            <a:off x="10926148" y="72606"/>
            <a:ext cx="1265852" cy="471660"/>
          </a:xfrm>
          <a:prstGeom prst="rect">
            <a:avLst/>
          </a:prstGeom>
        </p:spPr>
      </p:pic>
    </p:spTree>
    <p:extLst>
      <p:ext uri="{BB962C8B-B14F-4D97-AF65-F5344CB8AC3E}">
        <p14:creationId xmlns:p14="http://schemas.microsoft.com/office/powerpoint/2010/main" val="3909802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4185" y="215704"/>
            <a:ext cx="7909099" cy="523220"/>
          </a:xfrm>
          <a:prstGeom prst="rect">
            <a:avLst/>
          </a:prstGeom>
        </p:spPr>
        <p:txBody>
          <a:bodyPr wrap="square">
            <a:spAutoFit/>
          </a:bodyPr>
          <a:lstStyle/>
          <a:p>
            <a:pPr algn="ctr"/>
            <a:r>
              <a:rPr lang="en-US" sz="2800" b="1" dirty="0" smtClean="0">
                <a:latin typeface="Times New Roman" panose="02020603050405020304" pitchFamily="18" charset="0"/>
                <a:cs typeface="Times New Roman" panose="02020603050405020304" pitchFamily="18" charset="0"/>
              </a:rPr>
              <a:t>References</a:t>
            </a:r>
            <a:endParaRPr lang="en-US"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948076" y="656702"/>
            <a:ext cx="10990053" cy="4832092"/>
          </a:xfrm>
          <a:prstGeom prst="rect">
            <a:avLst/>
          </a:prstGeom>
        </p:spPr>
        <p:txBody>
          <a:bodyPr wrap="square">
            <a:spAutoFit/>
          </a:bodyPr>
          <a:lstStyle/>
          <a:p>
            <a:r>
              <a:rPr lang="en-US" sz="2800" b="1" i="0" u="none" strike="noStrike" baseline="0" dirty="0" smtClean="0">
                <a:solidFill>
                  <a:srgbClr val="000000"/>
                </a:solidFill>
                <a:latin typeface="Times New Roman" panose="02020603050405020304" pitchFamily="18" charset="0"/>
                <a:cs typeface="Times New Roman" panose="02020603050405020304" pitchFamily="18" charset="0"/>
              </a:rPr>
              <a:t>Text Books: </a:t>
            </a:r>
          </a:p>
          <a:p>
            <a:r>
              <a:rPr lang="en-US" sz="2800" b="1" i="0" u="none" strike="noStrike" baseline="0" dirty="0" smtClean="0">
                <a:solidFill>
                  <a:srgbClr val="000000"/>
                </a:solidFill>
                <a:latin typeface="Times New Roman" panose="02020603050405020304" pitchFamily="18" charset="0"/>
                <a:cs typeface="Times New Roman" panose="02020603050405020304" pitchFamily="18" charset="0"/>
              </a:rPr>
              <a:t> </a:t>
            </a:r>
          </a:p>
          <a:p>
            <a:pPr marL="514350" lvl="0" indent="-514350" algn="just">
              <a:buFont typeface="+mj-lt"/>
              <a:buAutoNum type="arabicPeriod"/>
            </a:pPr>
            <a:r>
              <a:rPr lang="en-US" sz="2800" i="0" u="none" strike="noStrike" baseline="0" dirty="0" smtClean="0">
                <a:solidFill>
                  <a:srgbClr val="000000"/>
                </a:solidFill>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Mazidi</a:t>
            </a:r>
            <a:r>
              <a:rPr lang="en-US" sz="2800" dirty="0">
                <a:latin typeface="Times New Roman" panose="02020603050405020304" pitchFamily="18" charset="0"/>
                <a:cs typeface="Times New Roman" panose="02020603050405020304" pitchFamily="18" charset="0"/>
              </a:rPr>
              <a:t> Ali Muhammad, </a:t>
            </a:r>
            <a:r>
              <a:rPr lang="en-US" sz="2800" dirty="0" err="1">
                <a:latin typeface="Times New Roman" panose="02020603050405020304" pitchFamily="18" charset="0"/>
                <a:cs typeface="Times New Roman" panose="02020603050405020304" pitchFamily="18" charset="0"/>
              </a:rPr>
              <a:t>Mazidi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Gillispie</a:t>
            </a:r>
            <a:r>
              <a:rPr lang="en-US" sz="2800" dirty="0">
                <a:latin typeface="Times New Roman" panose="02020603050405020304" pitchFamily="18" charset="0"/>
                <a:cs typeface="Times New Roman" panose="02020603050405020304" pitchFamily="18" charset="0"/>
              </a:rPr>
              <a:t> Janice, and </a:t>
            </a:r>
            <a:r>
              <a:rPr lang="en-US" sz="2800" dirty="0" err="1">
                <a:latin typeface="Times New Roman" panose="02020603050405020304" pitchFamily="18" charset="0"/>
                <a:cs typeface="Times New Roman" panose="02020603050405020304" pitchFamily="18" charset="0"/>
              </a:rPr>
              <a:t>McKinlay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Rolin</a:t>
            </a:r>
            <a:r>
              <a:rPr lang="en-US" sz="2800" dirty="0">
                <a:latin typeface="Times New Roman" panose="02020603050405020304" pitchFamily="18" charset="0"/>
                <a:cs typeface="Times New Roman" panose="02020603050405020304" pitchFamily="18" charset="0"/>
              </a:rPr>
              <a:t> D., “The 8051 Microcontroller and Embedded Systems using Assembly and C”, Pearson, 2nd </a:t>
            </a:r>
            <a:r>
              <a:rPr lang="en-US" sz="2800" dirty="0" smtClean="0">
                <a:latin typeface="Times New Roman" panose="02020603050405020304" pitchFamily="18" charset="0"/>
                <a:cs typeface="Times New Roman" panose="02020603050405020304" pitchFamily="18" charset="0"/>
              </a:rPr>
              <a:t>Edition,2006</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Shah Satish, “8051 Microcontrollers MCS 51 Family and its variants”, </a:t>
            </a:r>
            <a:r>
              <a:rPr lang="en-US" sz="2800" dirty="0" smtClean="0">
                <a:latin typeface="Times New Roman" panose="02020603050405020304" pitchFamily="18" charset="0"/>
                <a:cs typeface="Times New Roman" panose="02020603050405020304" pitchFamily="18" charset="0"/>
              </a:rPr>
              <a:t>Oxford,2010</a:t>
            </a:r>
            <a:endParaRPr lang="en-US" sz="2800" dirty="0">
              <a:latin typeface="Times New Roman" panose="02020603050405020304" pitchFamily="18" charset="0"/>
              <a:cs typeface="Times New Roman" panose="02020603050405020304" pitchFamily="18" charset="0"/>
            </a:endParaRPr>
          </a:p>
          <a:p>
            <a:r>
              <a:rPr lang="en-US" sz="2800" b="1" i="0" u="none" strike="noStrike" baseline="0" dirty="0" smtClean="0">
                <a:solidFill>
                  <a:srgbClr val="000000"/>
                </a:solidFill>
                <a:latin typeface="Times New Roman" panose="02020603050405020304" pitchFamily="18" charset="0"/>
                <a:cs typeface="Times New Roman" panose="02020603050405020304" pitchFamily="18" charset="0"/>
              </a:rPr>
              <a:t>Reference Books: </a:t>
            </a:r>
          </a:p>
          <a:p>
            <a:pPr lvl="0" algn="just"/>
            <a:r>
              <a:rPr lang="en-US" sz="2800" dirty="0" smtClean="0"/>
              <a:t>1. </a:t>
            </a:r>
            <a:r>
              <a:rPr lang="en-US" sz="2800" dirty="0" smtClean="0">
                <a:latin typeface="Times New Roman" panose="02020603050405020304" pitchFamily="18" charset="0"/>
                <a:cs typeface="Times New Roman" panose="02020603050405020304" pitchFamily="18" charset="0"/>
              </a:rPr>
              <a:t>V</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Udayashankara</a:t>
            </a:r>
            <a:r>
              <a:rPr lang="en-US" sz="2800" dirty="0">
                <a:latin typeface="Times New Roman" panose="02020603050405020304" pitchFamily="18" charset="0"/>
                <a:cs typeface="Times New Roman" panose="02020603050405020304" pitchFamily="18" charset="0"/>
              </a:rPr>
              <a:t>, M.S. </a:t>
            </a:r>
            <a:r>
              <a:rPr lang="en-US" sz="2800" dirty="0" err="1">
                <a:latin typeface="Times New Roman" panose="02020603050405020304" pitchFamily="18" charset="0"/>
                <a:cs typeface="Times New Roman" panose="02020603050405020304" pitchFamily="18" charset="0"/>
              </a:rPr>
              <a:t>Mallikajunaswamy</a:t>
            </a:r>
            <a:r>
              <a:rPr lang="en-US" sz="2800" dirty="0">
                <a:latin typeface="Times New Roman" panose="02020603050405020304" pitchFamily="18" charset="0"/>
                <a:cs typeface="Times New Roman" panose="02020603050405020304" pitchFamily="18" charset="0"/>
              </a:rPr>
              <a:t>, “8051 Microcontroller Hardware, Software and Applications”, McGraw-Hill, 2017</a:t>
            </a:r>
          </a:p>
          <a:p>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3866072" y="6488668"/>
            <a:ext cx="4114800" cy="365125"/>
          </a:xfrm>
        </p:spPr>
        <p:txBody>
          <a:bodyPr/>
          <a:lstStyle/>
          <a:p>
            <a:r>
              <a:rPr lang="en-US" smtClean="0"/>
              <a:t>KEC-502/UNIT-5</a:t>
            </a:r>
            <a:endParaRPr lang="en-US" dirty="0"/>
          </a:p>
        </p:txBody>
      </p:sp>
      <p:sp>
        <p:nvSpPr>
          <p:cNvPr id="5" name="Slide Number Placeholder 4"/>
          <p:cNvSpPr>
            <a:spLocks noGrp="1"/>
          </p:cNvSpPr>
          <p:nvPr>
            <p:ph type="sldNum" sz="quarter" idx="12"/>
          </p:nvPr>
        </p:nvSpPr>
        <p:spPr/>
        <p:txBody>
          <a:bodyPr/>
          <a:lstStyle/>
          <a:p>
            <a:fld id="{BF9F9A0F-9EF0-45D0-8625-3D646B4412E1}" type="slidenum">
              <a:rPr lang="en-US" smtClean="0"/>
              <a:t>15</a:t>
            </a:fld>
            <a:endParaRPr lang="en-US"/>
          </a:p>
        </p:txBody>
      </p:sp>
      <p:pic>
        <p:nvPicPr>
          <p:cNvPr id="7" name="Picture 6"/>
          <p:cNvPicPr>
            <a:picLocks noChangeAspect="1"/>
          </p:cNvPicPr>
          <p:nvPr/>
        </p:nvPicPr>
        <p:blipFill>
          <a:blip r:embed="rId3"/>
          <a:stretch>
            <a:fillRect/>
          </a:stretch>
        </p:blipFill>
        <p:spPr>
          <a:xfrm>
            <a:off x="10926148" y="72606"/>
            <a:ext cx="1265852" cy="471660"/>
          </a:xfrm>
          <a:prstGeom prst="rect">
            <a:avLst/>
          </a:prstGeom>
        </p:spPr>
      </p:pic>
    </p:spTree>
    <p:extLst>
      <p:ext uri="{BB962C8B-B14F-4D97-AF65-F5344CB8AC3E}">
        <p14:creationId xmlns:p14="http://schemas.microsoft.com/office/powerpoint/2010/main" val="34849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4868" y="2442077"/>
            <a:ext cx="5589351" cy="1569660"/>
          </a:xfrm>
          <a:prstGeom prst="rect">
            <a:avLst/>
          </a:prstGeom>
        </p:spPr>
        <p:txBody>
          <a:bodyPr wrap="none">
            <a:spAutoFit/>
          </a:bodyPr>
          <a:lstStyle/>
          <a:p>
            <a:r>
              <a:rPr lang="en-US" sz="9600" dirty="0">
                <a:latin typeface="Times New Roman" panose="02020603050405020304" pitchFamily="18" charset="0"/>
                <a:cs typeface="Times New Roman" panose="02020603050405020304" pitchFamily="18" charset="0"/>
              </a:rPr>
              <a:t>Thank You</a:t>
            </a:r>
          </a:p>
        </p:txBody>
      </p:sp>
      <p:sp>
        <p:nvSpPr>
          <p:cNvPr id="5" name="Rectangle 4"/>
          <p:cNvSpPr/>
          <p:nvPr/>
        </p:nvSpPr>
        <p:spPr>
          <a:xfrm>
            <a:off x="4723325" y="6488668"/>
            <a:ext cx="184731" cy="369332"/>
          </a:xfrm>
          <a:prstGeom prst="rect">
            <a:avLst/>
          </a:prstGeom>
        </p:spPr>
        <p:txBody>
          <a:bodyPr wrap="none">
            <a:spAutoFit/>
          </a:bodyPr>
          <a:lstStyle/>
          <a:p>
            <a:endParaRPr lang="en-US" dirty="0">
              <a:solidFill>
                <a:schemeClr val="bg1">
                  <a:lumMod val="65000"/>
                </a:schemeClr>
              </a:solidFill>
            </a:endParaRPr>
          </a:p>
        </p:txBody>
      </p:sp>
      <p:sp>
        <p:nvSpPr>
          <p:cNvPr id="4" name="Footer Placeholder 3"/>
          <p:cNvSpPr>
            <a:spLocks noGrp="1"/>
          </p:cNvSpPr>
          <p:nvPr>
            <p:ph type="ftr" sz="quarter" idx="11"/>
          </p:nvPr>
        </p:nvSpPr>
        <p:spPr/>
        <p:txBody>
          <a:bodyPr/>
          <a:lstStyle/>
          <a:p>
            <a:r>
              <a:rPr lang="en-US" smtClean="0"/>
              <a:t>KEC-502/UNIT-5</a:t>
            </a:r>
            <a:endParaRPr lang="en-US" dirty="0"/>
          </a:p>
        </p:txBody>
      </p:sp>
      <p:sp>
        <p:nvSpPr>
          <p:cNvPr id="6" name="Slide Number Placeholder 5"/>
          <p:cNvSpPr>
            <a:spLocks noGrp="1"/>
          </p:cNvSpPr>
          <p:nvPr>
            <p:ph type="sldNum" sz="quarter" idx="12"/>
          </p:nvPr>
        </p:nvSpPr>
        <p:spPr/>
        <p:txBody>
          <a:bodyPr/>
          <a:lstStyle/>
          <a:p>
            <a:fld id="{BF9F9A0F-9EF0-45D0-8625-3D646B4412E1}" type="slidenum">
              <a:rPr lang="en-US" smtClean="0"/>
              <a:t>16</a:t>
            </a:fld>
            <a:endParaRPr lang="en-US"/>
          </a:p>
        </p:txBody>
      </p:sp>
      <p:pic>
        <p:nvPicPr>
          <p:cNvPr id="7" name="Picture 6"/>
          <p:cNvPicPr>
            <a:picLocks noChangeAspect="1"/>
          </p:cNvPicPr>
          <p:nvPr/>
        </p:nvPicPr>
        <p:blipFill>
          <a:blip r:embed="rId3"/>
          <a:stretch>
            <a:fillRect/>
          </a:stretch>
        </p:blipFill>
        <p:spPr>
          <a:xfrm>
            <a:off x="10926148" y="279640"/>
            <a:ext cx="1265852" cy="471660"/>
          </a:xfrm>
          <a:prstGeom prst="rect">
            <a:avLst/>
          </a:prstGeom>
        </p:spPr>
      </p:pic>
    </p:spTree>
    <p:extLst>
      <p:ext uri="{BB962C8B-B14F-4D97-AF65-F5344CB8AC3E}">
        <p14:creationId xmlns:p14="http://schemas.microsoft.com/office/powerpoint/2010/main" val="816486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2</a:t>
            </a:fld>
            <a:endParaRPr lang="en-US"/>
          </a:p>
        </p:txBody>
      </p:sp>
      <p:sp>
        <p:nvSpPr>
          <p:cNvPr id="4" name="Rectangle 3"/>
          <p:cNvSpPr/>
          <p:nvPr/>
        </p:nvSpPr>
        <p:spPr>
          <a:xfrm>
            <a:off x="2610861" y="216463"/>
            <a:ext cx="5796587"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8051 Microcontroller Instruction Set</a:t>
            </a:r>
          </a:p>
        </p:txBody>
      </p:sp>
      <p:sp>
        <p:nvSpPr>
          <p:cNvPr id="5" name="Rectangle 4"/>
          <p:cNvSpPr/>
          <p:nvPr/>
        </p:nvSpPr>
        <p:spPr>
          <a:xfrm>
            <a:off x="116853" y="1143289"/>
            <a:ext cx="11776955" cy="5693866"/>
          </a:xfrm>
          <a:prstGeom prst="rect">
            <a:avLst/>
          </a:prstGeom>
        </p:spPr>
        <p:txBody>
          <a:bodyPr wrap="square">
            <a:spAutoFit/>
          </a:bodyPr>
          <a:lstStyle/>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Any instruction given to the microcontroller contains two parts: an opcode and an operand.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opcode is responsible for telling the microcontroller what to do, whereas the operand holds the data on which the operations are to be performed.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8051 microcontroller has an 8-bit opcode which gives it the ability to handle </a:t>
            </a:r>
            <a:r>
              <a:rPr lang="en-US" sz="2800" dirty="0" smtClean="0">
                <a:latin typeface="Times New Roman" panose="02020603050405020304" pitchFamily="18" charset="0"/>
                <a:cs typeface="Times New Roman" panose="02020603050405020304" pitchFamily="18" charset="0"/>
              </a:rPr>
              <a:t>2^8(256) </a:t>
            </a:r>
            <a:r>
              <a:rPr lang="en-US" sz="2800" dirty="0">
                <a:latin typeface="Times New Roman" panose="02020603050405020304" pitchFamily="18" charset="0"/>
                <a:cs typeface="Times New Roman" panose="02020603050405020304" pitchFamily="18" charset="0"/>
              </a:rPr>
              <a:t>instructions.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operands, on the other hand, can be of 0 bytes, 1 byte or 2 bytes</a:t>
            </a:r>
            <a:r>
              <a:rPr lang="en-US" sz="2800" dirty="0" smtClean="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Type of instruction:</a:t>
            </a:r>
          </a:p>
          <a:p>
            <a:pPr marL="1371600" lvl="2"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a:t>
            </a:r>
            <a:r>
              <a:rPr lang="en-US" sz="2800" dirty="0" smtClean="0">
                <a:latin typeface="Times New Roman" panose="02020603050405020304" pitchFamily="18" charset="0"/>
                <a:cs typeface="Times New Roman" panose="02020603050405020304" pitchFamily="18" charset="0"/>
              </a:rPr>
              <a:t>ata transfer </a:t>
            </a:r>
          </a:p>
          <a:p>
            <a:pPr marL="1371600" lvl="2"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a:t>
            </a:r>
            <a:r>
              <a:rPr lang="en-US" sz="2800" dirty="0" smtClean="0">
                <a:latin typeface="Times New Roman" panose="02020603050405020304" pitchFamily="18" charset="0"/>
                <a:cs typeface="Times New Roman" panose="02020603050405020304" pitchFamily="18" charset="0"/>
              </a:rPr>
              <a:t>rithmetic </a:t>
            </a:r>
          </a:p>
          <a:p>
            <a:pPr marL="1371600" lvl="2"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L</a:t>
            </a:r>
            <a:r>
              <a:rPr lang="en-US" sz="2800" dirty="0" smtClean="0">
                <a:latin typeface="Times New Roman" panose="02020603050405020304" pitchFamily="18" charset="0"/>
                <a:cs typeface="Times New Roman" panose="02020603050405020304" pitchFamily="18" charset="0"/>
              </a:rPr>
              <a:t>ogical </a:t>
            </a:r>
          </a:p>
          <a:p>
            <a:pPr marL="1371600" lvl="2" indent="-457200" algn="just">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Bit Manipulation </a:t>
            </a:r>
          </a:p>
          <a:p>
            <a:pPr marL="1371600" lvl="2" indent="-457200" algn="just">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Program branching</a:t>
            </a:r>
            <a:endParaRPr lang="en-U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1182968" y="72606"/>
            <a:ext cx="1009032" cy="375968"/>
          </a:xfrm>
          <a:prstGeom prst="rect">
            <a:avLst/>
          </a:prstGeom>
        </p:spPr>
      </p:pic>
    </p:spTree>
    <p:extLst>
      <p:ext uri="{BB962C8B-B14F-4D97-AF65-F5344CB8AC3E}">
        <p14:creationId xmlns:p14="http://schemas.microsoft.com/office/powerpoint/2010/main" val="388423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3</a:t>
            </a:fld>
            <a:endParaRPr lang="en-US"/>
          </a:p>
        </p:txBody>
      </p:sp>
      <p:sp>
        <p:nvSpPr>
          <p:cNvPr id="4" name="Rectangle 3"/>
          <p:cNvSpPr/>
          <p:nvPr/>
        </p:nvSpPr>
        <p:spPr>
          <a:xfrm>
            <a:off x="3327484" y="354485"/>
            <a:ext cx="4274375" cy="523220"/>
          </a:xfrm>
          <a:prstGeom prst="rect">
            <a:avLst/>
          </a:prstGeom>
        </p:spPr>
        <p:txBody>
          <a:bodyPr wrap="none">
            <a:spAutoFit/>
          </a:bodyPr>
          <a:lstStyle/>
          <a:p>
            <a:r>
              <a:rPr lang="en-US" altLang="en-US" sz="2800" b="1" dirty="0">
                <a:latin typeface="Times New Roman" panose="02020603050405020304" pitchFamily="18" charset="0"/>
                <a:cs typeface="Times New Roman" panose="02020603050405020304" pitchFamily="18" charset="0"/>
              </a:rPr>
              <a:t>Data Transfer Instructions</a:t>
            </a:r>
            <a:endParaRPr lang="en-US" sz="2800" b="1" dirty="0">
              <a:latin typeface="Times New Roman" panose="02020603050405020304" pitchFamily="18" charset="0"/>
              <a:cs typeface="Times New Roman" panose="02020603050405020304" pitchFamily="18" charset="0"/>
            </a:endParaRPr>
          </a:p>
        </p:txBody>
      </p:sp>
      <p:sp>
        <p:nvSpPr>
          <p:cNvPr id="5" name="Rectangle 4"/>
          <p:cNvSpPr/>
          <p:nvPr/>
        </p:nvSpPr>
        <p:spPr>
          <a:xfrm>
            <a:off x="416943" y="1119375"/>
            <a:ext cx="11496136" cy="4832092"/>
          </a:xfrm>
          <a:prstGeom prst="rect">
            <a:avLst/>
          </a:prstGeom>
        </p:spPr>
        <p:txBody>
          <a:bodyPr wrap="square">
            <a:spAutoFit/>
          </a:bodyPr>
          <a:lstStyle/>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Data Transfer Instructions are associated with transfer with data between registers or external program memory or external data memory. The Mnemonics associated with Data Transfer are given below</a:t>
            </a:r>
            <a:r>
              <a:rPr lang="en-US" sz="2800" dirty="0" smtClean="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1371600" lvl="2"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MOV</a:t>
            </a:r>
          </a:p>
          <a:p>
            <a:pPr marL="1371600" lvl="2"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MOVC</a:t>
            </a:r>
          </a:p>
          <a:p>
            <a:pPr marL="1371600" lvl="2"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MOVX</a:t>
            </a:r>
          </a:p>
          <a:p>
            <a:pPr marL="1371600" lvl="2"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PUSH</a:t>
            </a:r>
          </a:p>
          <a:p>
            <a:pPr marL="1371600" lvl="2"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POP</a:t>
            </a:r>
          </a:p>
          <a:p>
            <a:pPr marL="1371600" lvl="2"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XCH</a:t>
            </a:r>
          </a:p>
          <a:p>
            <a:pPr marL="1371600" lvl="2"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XCHD</a:t>
            </a:r>
          </a:p>
        </p:txBody>
      </p:sp>
      <p:pic>
        <p:nvPicPr>
          <p:cNvPr id="6" name="Picture 5"/>
          <p:cNvPicPr>
            <a:picLocks noChangeAspect="1"/>
          </p:cNvPicPr>
          <p:nvPr/>
        </p:nvPicPr>
        <p:blipFill>
          <a:blip r:embed="rId2"/>
          <a:stretch>
            <a:fillRect/>
          </a:stretch>
        </p:blipFill>
        <p:spPr>
          <a:xfrm>
            <a:off x="11182968" y="72606"/>
            <a:ext cx="1009032" cy="375968"/>
          </a:xfrm>
          <a:prstGeom prst="rect">
            <a:avLst/>
          </a:prstGeom>
        </p:spPr>
      </p:pic>
    </p:spTree>
    <p:extLst>
      <p:ext uri="{BB962C8B-B14F-4D97-AF65-F5344CB8AC3E}">
        <p14:creationId xmlns:p14="http://schemas.microsoft.com/office/powerpoint/2010/main" val="525433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KEC-502/UNIT-5</a:t>
            </a:r>
            <a:endParaRPr lang="en-US" dirty="0"/>
          </a:p>
        </p:txBody>
      </p:sp>
      <p:sp>
        <p:nvSpPr>
          <p:cNvPr id="3" name="Slide Number Placeholder 2"/>
          <p:cNvSpPr>
            <a:spLocks noGrp="1"/>
          </p:cNvSpPr>
          <p:nvPr>
            <p:ph type="sldNum" sz="quarter" idx="12"/>
          </p:nvPr>
        </p:nvSpPr>
        <p:spPr/>
        <p:txBody>
          <a:bodyPr/>
          <a:lstStyle/>
          <a:p>
            <a:fld id="{DB9EE733-8646-4C93-9AD9-4C628BD79121}" type="slidenum">
              <a:rPr lang="en-US" smtClean="0"/>
              <a:t>4</a:t>
            </a:fld>
            <a:endParaRPr lang="en-US"/>
          </a:p>
        </p:txBody>
      </p:sp>
      <p:sp>
        <p:nvSpPr>
          <p:cNvPr id="4" name="Rectangle 3"/>
          <p:cNvSpPr/>
          <p:nvPr/>
        </p:nvSpPr>
        <p:spPr>
          <a:xfrm>
            <a:off x="94891" y="431321"/>
            <a:ext cx="11913080" cy="5064377"/>
          </a:xfrm>
          <a:prstGeom prst="rect">
            <a:avLst/>
          </a:prstGeom>
        </p:spPr>
        <p:txBody>
          <a:bodyPr wrap="square">
            <a:spAutoFit/>
          </a:bodyPr>
          <a:lstStyle/>
          <a:p>
            <a:pPr algn="ctr"/>
            <a:r>
              <a:rPr lang="en-US" sz="2800" b="1" dirty="0">
                <a:solidFill>
                  <a:srgbClr val="404040"/>
                </a:solidFill>
                <a:latin typeface="Times New Roman" panose="02020603050405020304" pitchFamily="18" charset="0"/>
                <a:cs typeface="Times New Roman" panose="02020603050405020304" pitchFamily="18" charset="0"/>
              </a:rPr>
              <a:t>MOV </a:t>
            </a:r>
            <a:r>
              <a:rPr lang="en-US" sz="2800" b="1" dirty="0" smtClean="0">
                <a:solidFill>
                  <a:srgbClr val="404040"/>
                </a:solidFill>
                <a:latin typeface="Times New Roman" panose="02020603050405020304" pitchFamily="18" charset="0"/>
                <a:cs typeface="Times New Roman" panose="02020603050405020304" pitchFamily="18" charset="0"/>
              </a:rPr>
              <a:t>Instruction</a:t>
            </a:r>
          </a:p>
          <a:p>
            <a:endParaRPr lang="en-US" dirty="0">
              <a:solidFill>
                <a:srgbClr val="40404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MOV instruction has two operands, the source, and the destination. The second operand is the source, whereas the first one is the destination. This instruction uses </a:t>
            </a:r>
            <a:r>
              <a:rPr lang="en-US" sz="2800" dirty="0" smtClean="0">
                <a:latin typeface="Times New Roman" panose="02020603050405020304" pitchFamily="18" charset="0"/>
                <a:cs typeface="Times New Roman" panose="02020603050405020304" pitchFamily="18" charset="0"/>
              </a:rPr>
              <a:t>various addressing mode</a:t>
            </a:r>
            <a:r>
              <a:rPr lang="en-US" sz="2800" dirty="0">
                <a:latin typeface="Times New Roman" panose="02020603050405020304" pitchFamily="18" charset="0"/>
                <a:cs typeface="Times New Roman" panose="02020603050405020304" pitchFamily="18" charset="0"/>
              </a:rPr>
              <a:t>s to move data in the RAM space of the microcontroller</a:t>
            </a:r>
            <a:r>
              <a:rPr lang="en-US" sz="2800" dirty="0" smtClean="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Data transfer instructions are responsible for transferring data between various memory storing elements like registers, RAM, and ROM. The execution time of these instructions varies based on how complex an operation they have to perform. In the table given below, we have listed all the data transfer instruction. In the table [A]= Accumulator; [Rn]=Register in RAM; DPTR=Data Pointer; PC=Program Counter</a:t>
            </a:r>
            <a:endParaRPr lang="en-US" sz="2800" b="0" i="0" dirty="0">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182968" y="72606"/>
            <a:ext cx="1009032" cy="375968"/>
          </a:xfrm>
          <a:prstGeom prst="rect">
            <a:avLst/>
          </a:prstGeom>
        </p:spPr>
      </p:pic>
    </p:spTree>
    <p:extLst>
      <p:ext uri="{BB962C8B-B14F-4D97-AF65-F5344CB8AC3E}">
        <p14:creationId xmlns:p14="http://schemas.microsoft.com/office/powerpoint/2010/main" val="10160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5</a:t>
            </a:fld>
            <a:endParaRPr lang="en-US"/>
          </a:p>
        </p:txBody>
      </p:sp>
      <p:pic>
        <p:nvPicPr>
          <p:cNvPr id="4" name="Picture 3"/>
          <p:cNvPicPr>
            <a:picLocks noChangeAspect="1"/>
          </p:cNvPicPr>
          <p:nvPr/>
        </p:nvPicPr>
        <p:blipFill>
          <a:blip r:embed="rId2"/>
          <a:stretch>
            <a:fillRect/>
          </a:stretch>
        </p:blipFill>
        <p:spPr>
          <a:xfrm>
            <a:off x="20515" y="860846"/>
            <a:ext cx="12192000" cy="3405051"/>
          </a:xfrm>
          <a:prstGeom prst="rect">
            <a:avLst/>
          </a:prstGeom>
        </p:spPr>
      </p:pic>
      <p:sp>
        <p:nvSpPr>
          <p:cNvPr id="6" name="TextBox 5"/>
          <p:cNvSpPr txBox="1"/>
          <p:nvPr/>
        </p:nvSpPr>
        <p:spPr>
          <a:xfrm>
            <a:off x="0" y="4474706"/>
            <a:ext cx="11764108" cy="2246769"/>
          </a:xfrm>
          <a:prstGeom prst="rect">
            <a:avLst/>
          </a:prstGeom>
          <a:noFill/>
        </p:spPr>
        <p:txBody>
          <a:bodyPr wrap="square" rtlCol="0">
            <a:spAutoFit/>
          </a:bodyPr>
          <a:lstStyle/>
          <a:p>
            <a:pPr marL="285750" indent="-285750"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MOV R5,#0F9H In this instruction 0 is used between # and F to indicate that F is a hex number and not a letter .In other word “MOV R5,  #F9” Will cause a error. </a:t>
            </a:r>
          </a:p>
          <a:p>
            <a:pPr marL="285750" indent="-285750"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If the value 0 to F move in 8 bit register , the rest of bit are assume to be zero. For example in “MOV A, #5” the result will be A=05   </a:t>
            </a:r>
            <a:endParaRPr lang="en-US"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4431438" y="140650"/>
            <a:ext cx="2677336" cy="523220"/>
          </a:xfrm>
          <a:prstGeom prst="rect">
            <a:avLst/>
          </a:prstGeom>
        </p:spPr>
        <p:txBody>
          <a:bodyPr wrap="none">
            <a:spAutoFit/>
          </a:bodyPr>
          <a:lstStyle/>
          <a:p>
            <a:r>
              <a:rPr lang="en-US" sz="2800" b="1" dirty="0">
                <a:solidFill>
                  <a:schemeClr val="dk1"/>
                </a:solidFill>
                <a:latin typeface="Times New Roman" panose="02020603050405020304" pitchFamily="18" charset="0"/>
                <a:cs typeface="Times New Roman" panose="02020603050405020304" pitchFamily="18" charset="0"/>
              </a:rPr>
              <a:t>Data to Register</a:t>
            </a:r>
            <a:endParaRPr lang="en-US" sz="28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1182968" y="72606"/>
            <a:ext cx="1009032" cy="375968"/>
          </a:xfrm>
          <a:prstGeom prst="rect">
            <a:avLst/>
          </a:prstGeom>
        </p:spPr>
      </p:pic>
    </p:spTree>
    <p:extLst>
      <p:ext uri="{BB962C8B-B14F-4D97-AF65-F5344CB8AC3E}">
        <p14:creationId xmlns:p14="http://schemas.microsoft.com/office/powerpoint/2010/main" val="17297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6</a:t>
            </a:fld>
            <a:endParaRPr lang="en-US"/>
          </a:p>
        </p:txBody>
      </p:sp>
      <p:sp>
        <p:nvSpPr>
          <p:cNvPr id="4" name="Rectangle 3"/>
          <p:cNvSpPr/>
          <p:nvPr/>
        </p:nvSpPr>
        <p:spPr>
          <a:xfrm>
            <a:off x="143773" y="448574"/>
            <a:ext cx="11904453" cy="6124754"/>
          </a:xfrm>
          <a:prstGeom prst="rect">
            <a:avLst/>
          </a:prstGeom>
        </p:spPr>
        <p:txBody>
          <a:bodyPr wrap="square">
            <a:spAutoFit/>
          </a:bodyPr>
          <a:lstStyle/>
          <a:p>
            <a:pPr marL="285750" indent="-285750"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Write instruction to use register bank 0,and load same value 05H in registers R0 to R2 </a:t>
            </a:r>
          </a:p>
          <a:p>
            <a:pPr lvl="8" algn="just"/>
            <a:r>
              <a:rPr lang="en-US" sz="2800" dirty="0" smtClean="0">
                <a:latin typeface="Times New Roman" panose="02020603050405020304" pitchFamily="18" charset="0"/>
                <a:cs typeface="Times New Roman" panose="02020603050405020304" pitchFamily="18" charset="0"/>
              </a:rPr>
              <a:t>MOV R0, # 05H</a:t>
            </a:r>
          </a:p>
          <a:p>
            <a:pPr lvl="8" algn="just"/>
            <a:r>
              <a:rPr lang="en-US" sz="2800" dirty="0" smtClean="0">
                <a:latin typeface="Times New Roman" panose="02020603050405020304" pitchFamily="18" charset="0"/>
                <a:cs typeface="Times New Roman" panose="02020603050405020304" pitchFamily="18" charset="0"/>
              </a:rPr>
              <a:t>MOV R1, #05H</a:t>
            </a:r>
          </a:p>
          <a:p>
            <a:pPr lvl="8" algn="just"/>
            <a:r>
              <a:rPr lang="en-US" sz="2800" dirty="0" smtClean="0">
                <a:latin typeface="Times New Roman" panose="02020603050405020304" pitchFamily="18" charset="0"/>
                <a:cs typeface="Times New Roman" panose="02020603050405020304" pitchFamily="18" charset="0"/>
              </a:rPr>
              <a:t>MOV R2, #05H</a:t>
            </a:r>
          </a:p>
          <a:p>
            <a:pPr lvl="8" algn="just"/>
            <a:endParaRPr lang="en-US" sz="28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Write instruction to use register bank </a:t>
            </a:r>
            <a:r>
              <a:rPr lang="en-US" sz="2800" dirty="0" smtClean="0">
                <a:latin typeface="Times New Roman" panose="02020603050405020304" pitchFamily="18" charset="0"/>
                <a:cs typeface="Times New Roman" panose="02020603050405020304" pitchFamily="18" charset="0"/>
              </a:rPr>
              <a:t>3,and </a:t>
            </a:r>
            <a:r>
              <a:rPr lang="en-US" sz="2800" dirty="0">
                <a:latin typeface="Times New Roman" panose="02020603050405020304" pitchFamily="18" charset="0"/>
                <a:cs typeface="Times New Roman" panose="02020603050405020304" pitchFamily="18" charset="0"/>
              </a:rPr>
              <a:t>load same value 05H in registers R0 to R2 </a:t>
            </a:r>
            <a:endParaRPr lang="en-US" sz="2800" dirty="0" smtClean="0">
              <a:latin typeface="Times New Roman" panose="02020603050405020304" pitchFamily="18" charset="0"/>
              <a:cs typeface="Times New Roman" panose="02020603050405020304" pitchFamily="18" charset="0"/>
            </a:endParaRPr>
          </a:p>
          <a:p>
            <a:pPr lvl="8" algn="just"/>
            <a:r>
              <a:rPr lang="en-US" sz="2800" dirty="0" smtClean="0">
                <a:latin typeface="Times New Roman" panose="02020603050405020304" pitchFamily="18" charset="0"/>
                <a:cs typeface="Times New Roman" panose="02020603050405020304" pitchFamily="18" charset="0"/>
              </a:rPr>
              <a:t>SETB PSW.4</a:t>
            </a:r>
          </a:p>
          <a:p>
            <a:pPr lvl="8" algn="just"/>
            <a:r>
              <a:rPr lang="en-US" sz="2800" dirty="0" smtClean="0">
                <a:latin typeface="Times New Roman" panose="02020603050405020304" pitchFamily="18" charset="0"/>
                <a:cs typeface="Times New Roman" panose="02020603050405020304" pitchFamily="18" charset="0"/>
              </a:rPr>
              <a:t>SETB PSW.3</a:t>
            </a:r>
            <a:endParaRPr lang="en-US" sz="2800" dirty="0">
              <a:latin typeface="Times New Roman" panose="02020603050405020304" pitchFamily="18" charset="0"/>
              <a:cs typeface="Times New Roman" panose="02020603050405020304" pitchFamily="18" charset="0"/>
            </a:endParaRPr>
          </a:p>
          <a:p>
            <a:pPr lvl="8" algn="just"/>
            <a:r>
              <a:rPr lang="en-US" sz="2800" dirty="0" smtClean="0">
                <a:latin typeface="Times New Roman" panose="02020603050405020304" pitchFamily="18" charset="0"/>
                <a:cs typeface="Times New Roman" panose="02020603050405020304" pitchFamily="18" charset="0"/>
              </a:rPr>
              <a:t>MOV </a:t>
            </a:r>
            <a:r>
              <a:rPr lang="en-US" sz="2800" dirty="0">
                <a:latin typeface="Times New Roman" panose="02020603050405020304" pitchFamily="18" charset="0"/>
                <a:cs typeface="Times New Roman" panose="02020603050405020304" pitchFamily="18" charset="0"/>
              </a:rPr>
              <a:t>R0</a:t>
            </a:r>
            <a:r>
              <a:rPr lang="en-US" sz="2800" dirty="0" smtClean="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05H</a:t>
            </a:r>
          </a:p>
          <a:p>
            <a:pPr lvl="8" algn="just"/>
            <a:r>
              <a:rPr lang="en-US" sz="2800" dirty="0">
                <a:latin typeface="Times New Roman" panose="02020603050405020304" pitchFamily="18" charset="0"/>
                <a:cs typeface="Times New Roman" panose="02020603050405020304" pitchFamily="18" charset="0"/>
              </a:rPr>
              <a:t>MOV R1</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05H</a:t>
            </a:r>
          </a:p>
          <a:p>
            <a:pPr lvl="8" algn="just"/>
            <a:r>
              <a:rPr lang="en-US" sz="2800" dirty="0">
                <a:latin typeface="Times New Roman" panose="02020603050405020304" pitchFamily="18" charset="0"/>
                <a:cs typeface="Times New Roman" panose="02020603050405020304" pitchFamily="18" charset="0"/>
              </a:rPr>
              <a:t>MOV R2</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05H</a:t>
            </a:r>
          </a:p>
          <a:p>
            <a:pPr marL="457200" indent="-457200" algn="just">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182968" y="72606"/>
            <a:ext cx="1009032" cy="375968"/>
          </a:xfrm>
          <a:prstGeom prst="rect">
            <a:avLst/>
          </a:prstGeom>
        </p:spPr>
      </p:pic>
    </p:spTree>
    <p:extLst>
      <p:ext uri="{BB962C8B-B14F-4D97-AF65-F5344CB8AC3E}">
        <p14:creationId xmlns:p14="http://schemas.microsoft.com/office/powerpoint/2010/main" val="238675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7</a:t>
            </a:fld>
            <a:endParaRPr lang="en-US"/>
          </a:p>
        </p:txBody>
      </p:sp>
      <p:pic>
        <p:nvPicPr>
          <p:cNvPr id="4" name="Picture 3"/>
          <p:cNvPicPr>
            <a:picLocks noChangeAspect="1"/>
          </p:cNvPicPr>
          <p:nvPr/>
        </p:nvPicPr>
        <p:blipFill>
          <a:blip r:embed="rId3"/>
          <a:stretch>
            <a:fillRect/>
          </a:stretch>
        </p:blipFill>
        <p:spPr>
          <a:xfrm>
            <a:off x="120770" y="823781"/>
            <a:ext cx="11950460" cy="2400343"/>
          </a:xfrm>
          <a:prstGeom prst="rect">
            <a:avLst/>
          </a:prstGeom>
        </p:spPr>
      </p:pic>
      <p:sp>
        <p:nvSpPr>
          <p:cNvPr id="5" name="Rectangle 4"/>
          <p:cNvSpPr/>
          <p:nvPr/>
        </p:nvSpPr>
        <p:spPr>
          <a:xfrm>
            <a:off x="3938048" y="207033"/>
            <a:ext cx="2717411" cy="523220"/>
          </a:xfrm>
          <a:prstGeom prst="rect">
            <a:avLst/>
          </a:prstGeom>
        </p:spPr>
        <p:txBody>
          <a:bodyPr wrap="none">
            <a:spAutoFit/>
          </a:bodyPr>
          <a:lstStyle/>
          <a:p>
            <a:r>
              <a:rPr lang="en-US" sz="2800" b="1" dirty="0">
                <a:solidFill>
                  <a:schemeClr val="dk1"/>
                </a:solidFill>
                <a:latin typeface="Times New Roman" panose="02020603050405020304" pitchFamily="18" charset="0"/>
                <a:cs typeface="Times New Roman" panose="02020603050405020304" pitchFamily="18" charset="0"/>
              </a:rPr>
              <a:t>Data to Memory</a:t>
            </a:r>
            <a:endParaRPr lang="en-US" sz="28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31475" y="3495384"/>
            <a:ext cx="11729049" cy="2677656"/>
          </a:xfrm>
          <a:prstGeom prst="rect">
            <a:avLst/>
          </a:prstGeom>
        </p:spPr>
        <p:txBody>
          <a:bodyPr wrap="square">
            <a:spAutoFit/>
          </a:bodyPr>
          <a:lstStyle/>
          <a:p>
            <a:pPr marL="457200" indent="-457200"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Write a program to copy the value 55H into RAM memory location 40H to 42H using direct and indirect mode.</a:t>
            </a:r>
          </a:p>
          <a:p>
            <a:pPr marL="514350" indent="-514350" algn="just">
              <a:buAutoNum type="alphaLcParenR"/>
            </a:pPr>
            <a:r>
              <a:rPr lang="en-US" sz="2800" dirty="0" smtClean="0">
                <a:latin typeface="Times New Roman" panose="02020603050405020304" pitchFamily="18" charset="0"/>
                <a:cs typeface="Times New Roman" panose="02020603050405020304" pitchFamily="18" charset="0"/>
              </a:rPr>
              <a:t>Direct Mode</a:t>
            </a:r>
          </a:p>
          <a:p>
            <a:pPr lvl="8" algn="just"/>
            <a:r>
              <a:rPr lang="en-US" sz="2800" dirty="0" smtClean="0">
                <a:latin typeface="Times New Roman" panose="02020603050405020304" pitchFamily="18" charset="0"/>
                <a:cs typeface="Times New Roman" panose="02020603050405020304" pitchFamily="18" charset="0"/>
              </a:rPr>
              <a:t>MOV 40, #55H</a:t>
            </a:r>
          </a:p>
          <a:p>
            <a:pPr lvl="8" algn="just"/>
            <a:r>
              <a:rPr lang="en-US" sz="2800" dirty="0" smtClean="0">
                <a:latin typeface="Times New Roman" panose="02020603050405020304" pitchFamily="18" charset="0"/>
                <a:cs typeface="Times New Roman" panose="02020603050405020304" pitchFamily="18" charset="0"/>
              </a:rPr>
              <a:t>MOV 41, #55H</a:t>
            </a:r>
          </a:p>
          <a:p>
            <a:pPr lvl="8" algn="just"/>
            <a:r>
              <a:rPr lang="en-US" sz="2800" dirty="0" smtClean="0">
                <a:latin typeface="Times New Roman" panose="02020603050405020304" pitchFamily="18" charset="0"/>
                <a:cs typeface="Times New Roman" panose="02020603050405020304" pitchFamily="18" charset="0"/>
              </a:rPr>
              <a:t>MOV  42, #55H</a:t>
            </a:r>
          </a:p>
        </p:txBody>
      </p:sp>
      <p:pic>
        <p:nvPicPr>
          <p:cNvPr id="7" name="Picture 6"/>
          <p:cNvPicPr>
            <a:picLocks noChangeAspect="1"/>
          </p:cNvPicPr>
          <p:nvPr/>
        </p:nvPicPr>
        <p:blipFill>
          <a:blip r:embed="rId4"/>
          <a:stretch>
            <a:fillRect/>
          </a:stretch>
        </p:blipFill>
        <p:spPr>
          <a:xfrm>
            <a:off x="11182968" y="72606"/>
            <a:ext cx="1009032" cy="375968"/>
          </a:xfrm>
          <a:prstGeom prst="rect">
            <a:avLst/>
          </a:prstGeom>
        </p:spPr>
      </p:pic>
    </p:spTree>
    <p:extLst>
      <p:ext uri="{BB962C8B-B14F-4D97-AF65-F5344CB8AC3E}">
        <p14:creationId xmlns:p14="http://schemas.microsoft.com/office/powerpoint/2010/main" val="3794466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8</a:t>
            </a:fld>
            <a:endParaRPr lang="en-US"/>
          </a:p>
        </p:txBody>
      </p:sp>
      <p:sp>
        <p:nvSpPr>
          <p:cNvPr id="4" name="Rectangle 3"/>
          <p:cNvSpPr/>
          <p:nvPr/>
        </p:nvSpPr>
        <p:spPr>
          <a:xfrm>
            <a:off x="719237" y="390815"/>
            <a:ext cx="6064417" cy="3539430"/>
          </a:xfrm>
          <a:prstGeom prst="rect">
            <a:avLst/>
          </a:prstGeom>
        </p:spPr>
        <p:txBody>
          <a:bodyPr wrap="none">
            <a:spAutoFit/>
          </a:bodyPr>
          <a:lstStyle/>
          <a:p>
            <a:pPr algn="just"/>
            <a:r>
              <a:rPr lang="en-US" sz="2800" dirty="0" smtClean="0">
                <a:latin typeface="Times New Roman" panose="02020603050405020304" pitchFamily="18" charset="0"/>
                <a:cs typeface="Times New Roman" panose="02020603050405020304" pitchFamily="18" charset="0"/>
              </a:rPr>
              <a:t>b) Indirect</a:t>
            </a:r>
          </a:p>
          <a:p>
            <a:pPr lvl="7" algn="just"/>
            <a:r>
              <a:rPr lang="en-US" sz="2800" dirty="0" smtClean="0">
                <a:latin typeface="Times New Roman" panose="02020603050405020304" pitchFamily="18" charset="0"/>
                <a:cs typeface="Times New Roman" panose="02020603050405020304" pitchFamily="18" charset="0"/>
              </a:rPr>
              <a:t>MOV R0, 40</a:t>
            </a:r>
          </a:p>
          <a:p>
            <a:pPr lvl="7" algn="just"/>
            <a:r>
              <a:rPr lang="en-US" sz="2800" dirty="0" smtClean="0">
                <a:latin typeface="Times New Roman" panose="02020603050405020304" pitchFamily="18" charset="0"/>
                <a:cs typeface="Times New Roman" panose="02020603050405020304" pitchFamily="18" charset="0"/>
              </a:rPr>
              <a:t>MOV @R0, #55H</a:t>
            </a:r>
          </a:p>
          <a:p>
            <a:pPr lvl="7" algn="just"/>
            <a:r>
              <a:rPr lang="en-US" sz="2800" dirty="0" smtClean="0">
                <a:latin typeface="Times New Roman" panose="02020603050405020304" pitchFamily="18" charset="0"/>
                <a:cs typeface="Times New Roman" panose="02020603050405020304" pitchFamily="18" charset="0"/>
              </a:rPr>
              <a:t>INC R0</a:t>
            </a:r>
          </a:p>
          <a:p>
            <a:pPr lvl="7" algn="just"/>
            <a:r>
              <a:rPr lang="en-US" sz="2800" dirty="0">
                <a:latin typeface="Times New Roman" panose="02020603050405020304" pitchFamily="18" charset="0"/>
                <a:cs typeface="Times New Roman" panose="02020603050405020304" pitchFamily="18" charset="0"/>
              </a:rPr>
              <a:t>MOV @R0, #55H</a:t>
            </a:r>
          </a:p>
          <a:p>
            <a:pPr lvl="7" algn="just"/>
            <a:r>
              <a:rPr lang="en-US" sz="2800" dirty="0">
                <a:latin typeface="Times New Roman" panose="02020603050405020304" pitchFamily="18" charset="0"/>
                <a:cs typeface="Times New Roman" panose="02020603050405020304" pitchFamily="18" charset="0"/>
              </a:rPr>
              <a:t>INC R0</a:t>
            </a:r>
          </a:p>
          <a:p>
            <a:pPr lvl="7" algn="just"/>
            <a:r>
              <a:rPr lang="en-US" sz="2800" dirty="0">
                <a:latin typeface="Times New Roman" panose="02020603050405020304" pitchFamily="18" charset="0"/>
                <a:cs typeface="Times New Roman" panose="02020603050405020304" pitchFamily="18" charset="0"/>
              </a:rPr>
              <a:t>MOV @R0, #55H</a:t>
            </a:r>
          </a:p>
          <a:p>
            <a:pPr algn="just"/>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182968" y="72606"/>
            <a:ext cx="1009032" cy="375968"/>
          </a:xfrm>
          <a:prstGeom prst="rect">
            <a:avLst/>
          </a:prstGeom>
        </p:spPr>
      </p:pic>
    </p:spTree>
    <p:extLst>
      <p:ext uri="{BB962C8B-B14F-4D97-AF65-F5344CB8AC3E}">
        <p14:creationId xmlns:p14="http://schemas.microsoft.com/office/powerpoint/2010/main" val="73406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KEC-502/UNIT-5</a:t>
            </a:r>
            <a:endParaRPr lang="en-US" dirty="0"/>
          </a:p>
        </p:txBody>
      </p:sp>
      <p:sp>
        <p:nvSpPr>
          <p:cNvPr id="3" name="Slide Number Placeholder 2"/>
          <p:cNvSpPr>
            <a:spLocks noGrp="1"/>
          </p:cNvSpPr>
          <p:nvPr>
            <p:ph type="sldNum" sz="quarter" idx="12"/>
          </p:nvPr>
        </p:nvSpPr>
        <p:spPr/>
        <p:txBody>
          <a:bodyPr/>
          <a:lstStyle/>
          <a:p>
            <a:fld id="{DB9EE733-8646-4C93-9AD9-4C628BD79121}" type="slidenum">
              <a:rPr lang="en-US" smtClean="0"/>
              <a:t>9</a:t>
            </a:fld>
            <a:endParaRPr lang="en-US"/>
          </a:p>
        </p:txBody>
      </p:sp>
      <p:pic>
        <p:nvPicPr>
          <p:cNvPr id="5" name="Picture 4"/>
          <p:cNvPicPr>
            <a:picLocks noChangeAspect="1"/>
          </p:cNvPicPr>
          <p:nvPr/>
        </p:nvPicPr>
        <p:blipFill>
          <a:blip r:embed="rId2"/>
          <a:stretch>
            <a:fillRect/>
          </a:stretch>
        </p:blipFill>
        <p:spPr>
          <a:xfrm>
            <a:off x="97514" y="815965"/>
            <a:ext cx="11858697" cy="2351425"/>
          </a:xfrm>
          <a:prstGeom prst="rect">
            <a:avLst/>
          </a:prstGeom>
        </p:spPr>
      </p:pic>
      <p:sp>
        <p:nvSpPr>
          <p:cNvPr id="4" name="Rectangle 3"/>
          <p:cNvSpPr/>
          <p:nvPr/>
        </p:nvSpPr>
        <p:spPr>
          <a:xfrm>
            <a:off x="3391312" y="86891"/>
            <a:ext cx="3206262" cy="523220"/>
          </a:xfrm>
          <a:prstGeom prst="rect">
            <a:avLst/>
          </a:prstGeom>
        </p:spPr>
        <p:txBody>
          <a:bodyPr wrap="none">
            <a:spAutoFit/>
          </a:bodyPr>
          <a:lstStyle/>
          <a:p>
            <a:r>
              <a:rPr lang="en-US" sz="2800" b="1" dirty="0">
                <a:solidFill>
                  <a:schemeClr val="dk1"/>
                </a:solidFill>
                <a:latin typeface="Times New Roman" panose="02020603050405020304" pitchFamily="18" charset="0"/>
                <a:cs typeface="Times New Roman" panose="02020603050405020304" pitchFamily="18" charset="0"/>
              </a:rPr>
              <a:t>Register to R</a:t>
            </a:r>
            <a:r>
              <a:rPr lang="en-US" sz="2800" b="1" dirty="0" smtClean="0">
                <a:solidFill>
                  <a:schemeClr val="dk1"/>
                </a:solidFill>
                <a:latin typeface="Times New Roman" panose="02020603050405020304" pitchFamily="18" charset="0"/>
                <a:cs typeface="Times New Roman" panose="02020603050405020304" pitchFamily="18" charset="0"/>
              </a:rPr>
              <a:t>egister</a:t>
            </a:r>
            <a:endParaRPr lang="en-US" sz="2800" b="1" dirty="0">
              <a:latin typeface="Times New Roman" panose="02020603050405020304" pitchFamily="18" charset="0"/>
              <a:cs typeface="Times New Roman" panose="02020603050405020304" pitchFamily="18" charset="0"/>
            </a:endParaRPr>
          </a:p>
        </p:txBody>
      </p:sp>
      <p:sp>
        <p:nvSpPr>
          <p:cNvPr id="7" name="Rectangle 6"/>
          <p:cNvSpPr/>
          <p:nvPr/>
        </p:nvSpPr>
        <p:spPr>
          <a:xfrm>
            <a:off x="0" y="3579098"/>
            <a:ext cx="11851232" cy="2246769"/>
          </a:xfrm>
          <a:prstGeom prst="rect">
            <a:avLst/>
          </a:prstGeom>
        </p:spPr>
        <p:txBody>
          <a:bodyPr wrap="square">
            <a:spAutoFit/>
          </a:bodyPr>
          <a:lstStyle/>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t should be noted that source and destination registers must be match in size. In other words , coding MOV DPTR, A will give an error, since the source is 8 bit register and destination is 16 bit register.</a:t>
            </a:r>
          </a:p>
          <a:p>
            <a:pPr marL="285750" indent="-285750"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We can move data between A and Rn(n=0 to7)but movement of data between Rn register is not allowed. For example instruction “MOV R4,R7” is invalid. </a:t>
            </a:r>
            <a:endParaRPr lang="en-US" sz="2800" dirty="0"/>
          </a:p>
        </p:txBody>
      </p:sp>
      <p:pic>
        <p:nvPicPr>
          <p:cNvPr id="8" name="Picture 7"/>
          <p:cNvPicPr>
            <a:picLocks noChangeAspect="1"/>
          </p:cNvPicPr>
          <p:nvPr/>
        </p:nvPicPr>
        <p:blipFill>
          <a:blip r:embed="rId3"/>
          <a:stretch>
            <a:fillRect/>
          </a:stretch>
        </p:blipFill>
        <p:spPr>
          <a:xfrm>
            <a:off x="11182968" y="72606"/>
            <a:ext cx="1009032" cy="375968"/>
          </a:xfrm>
          <a:prstGeom prst="rect">
            <a:avLst/>
          </a:prstGeom>
        </p:spPr>
      </p:pic>
    </p:spTree>
    <p:extLst>
      <p:ext uri="{BB962C8B-B14F-4D97-AF65-F5344CB8AC3E}">
        <p14:creationId xmlns:p14="http://schemas.microsoft.com/office/powerpoint/2010/main" val="2494612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3174</TotalTime>
  <Words>856</Words>
  <Application>Microsoft Office PowerPoint</Application>
  <PresentationFormat>Widescreen</PresentationFormat>
  <Paragraphs>149</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EKAANSH</dc:creator>
  <cp:lastModifiedBy>EKAANSH</cp:lastModifiedBy>
  <cp:revision>217</cp:revision>
  <dcterms:created xsi:type="dcterms:W3CDTF">2020-09-06T03:59:17Z</dcterms:created>
  <dcterms:modified xsi:type="dcterms:W3CDTF">2020-09-26T07:13:43Z</dcterms:modified>
</cp:coreProperties>
</file>