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307" r:id="rId3"/>
    <p:sldId id="305" r:id="rId4"/>
    <p:sldId id="308" r:id="rId5"/>
    <p:sldId id="309" r:id="rId6"/>
    <p:sldId id="310" r:id="rId7"/>
    <p:sldId id="311" r:id="rId8"/>
    <p:sldId id="312" r:id="rId9"/>
    <p:sldId id="313" r:id="rId10"/>
    <p:sldId id="316" r:id="rId11"/>
    <p:sldId id="314" r:id="rId12"/>
    <p:sldId id="315" r:id="rId13"/>
    <p:sldId id="317" r:id="rId14"/>
    <p:sldId id="318" r:id="rId15"/>
    <p:sldId id="319" r:id="rId16"/>
    <p:sldId id="320" r:id="rId17"/>
    <p:sldId id="321" r:id="rId18"/>
    <p:sldId id="289" r:id="rId19"/>
    <p:sldId id="290"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660"/>
  </p:normalViewPr>
  <p:slideViewPr>
    <p:cSldViewPr snapToGrid="0">
      <p:cViewPr varScale="1">
        <p:scale>
          <a:sx n="89" d="100"/>
          <a:sy n="89" d="100"/>
        </p:scale>
        <p:origin x="36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7A4D5-B9BF-4883-A57F-0FB2EC1ED2A7}"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537E4-4F98-49CF-83F7-B775189612CC}" type="slidenum">
              <a:rPr lang="en-US" smtClean="0"/>
              <a:t>‹#›</a:t>
            </a:fld>
            <a:endParaRPr lang="en-US"/>
          </a:p>
        </p:txBody>
      </p:sp>
    </p:spTree>
    <p:extLst>
      <p:ext uri="{BB962C8B-B14F-4D97-AF65-F5344CB8AC3E}">
        <p14:creationId xmlns:p14="http://schemas.microsoft.com/office/powerpoint/2010/main" val="3075279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BE1232-0870-4389-A63E-2DA7ECAA31F1}" type="slidenum">
              <a:rPr lang="en-US" smtClean="0"/>
              <a:t>1</a:t>
            </a:fld>
            <a:endParaRPr lang="en-US"/>
          </a:p>
        </p:txBody>
      </p:sp>
    </p:spTree>
    <p:extLst>
      <p:ext uri="{BB962C8B-B14F-4D97-AF65-F5344CB8AC3E}">
        <p14:creationId xmlns:p14="http://schemas.microsoft.com/office/powerpoint/2010/main" val="239492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7537E4-4F98-49CF-83F7-B775189612CC}" type="slidenum">
              <a:rPr lang="en-US" smtClean="0"/>
              <a:t>17</a:t>
            </a:fld>
            <a:endParaRPr lang="en-US"/>
          </a:p>
        </p:txBody>
      </p:sp>
    </p:spTree>
    <p:extLst>
      <p:ext uri="{BB962C8B-B14F-4D97-AF65-F5344CB8AC3E}">
        <p14:creationId xmlns:p14="http://schemas.microsoft.com/office/powerpoint/2010/main" val="396043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31D72B-C8DA-4F91-BC06-008D3A927A61}" type="slidenum">
              <a:rPr lang="en-US" smtClean="0"/>
              <a:t>19</a:t>
            </a:fld>
            <a:endParaRPr lang="en-US"/>
          </a:p>
        </p:txBody>
      </p:sp>
    </p:spTree>
    <p:extLst>
      <p:ext uri="{BB962C8B-B14F-4D97-AF65-F5344CB8AC3E}">
        <p14:creationId xmlns:p14="http://schemas.microsoft.com/office/powerpoint/2010/main" val="177365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31D72B-C8DA-4F91-BC06-008D3A927A61}" type="slidenum">
              <a:rPr lang="en-US" smtClean="0"/>
              <a:t>20</a:t>
            </a:fld>
            <a:endParaRPr lang="en-US"/>
          </a:p>
        </p:txBody>
      </p:sp>
    </p:spTree>
    <p:extLst>
      <p:ext uri="{BB962C8B-B14F-4D97-AF65-F5344CB8AC3E}">
        <p14:creationId xmlns:p14="http://schemas.microsoft.com/office/powerpoint/2010/main" val="3814809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8522D5-93E5-434B-A3BB-A0F5EBE9AD33}" type="datetime1">
              <a:rPr lang="en-US" smtClean="0"/>
              <a:t>9/29/2020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94152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44ED6-F6EA-484D-B60E-86A70CA6E09F}" type="datetime1">
              <a:rPr lang="en-US" smtClean="0"/>
              <a:t>9/29/2020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68361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183A8F-FA53-4819-9246-DD28F0A8685F}" type="datetime1">
              <a:rPr lang="en-US" smtClean="0"/>
              <a:t>9/29/2020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32731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ADE42A-E68E-4AE2-94A3-CD6CAD49DC7A}" type="datetime1">
              <a:rPr lang="en-US" smtClean="0"/>
              <a:t>9/29/2020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07136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FD80E3-2159-4FCF-8E21-4211F0C3A6B7}" type="datetime1">
              <a:rPr lang="en-US" smtClean="0"/>
              <a:t>9/29/2020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0320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423CDE-A5F3-4A8D-91D3-DA6DD78B50B3}" type="datetime1">
              <a:rPr lang="en-US" smtClean="0"/>
              <a:t>9/29/2020</a:t>
            </a:fld>
            <a:endParaRPr lang="en-US"/>
          </a:p>
        </p:txBody>
      </p:sp>
      <p:sp>
        <p:nvSpPr>
          <p:cNvPr id="6" name="Footer Placeholder 5"/>
          <p:cNvSpPr>
            <a:spLocks noGrp="1"/>
          </p:cNvSpPr>
          <p:nvPr>
            <p:ph type="ftr" sz="quarter" idx="11"/>
          </p:nvPr>
        </p:nvSpPr>
        <p:spPr/>
        <p:txBody>
          <a:bodyPr/>
          <a:lstStyle/>
          <a:p>
            <a:r>
              <a:rPr lang="en-US" smtClean="0"/>
              <a:t>KEC-502/UNIT-5</a:t>
            </a:r>
            <a:endParaRPr lang="en-US"/>
          </a:p>
        </p:txBody>
      </p:sp>
      <p:sp>
        <p:nvSpPr>
          <p:cNvPr id="7" name="Slide Number Placeholder 6"/>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367572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BBB8F9-F5E7-48BE-86C2-BBC83334F93F}" type="datetime1">
              <a:rPr lang="en-US" smtClean="0"/>
              <a:t>9/29/2020</a:t>
            </a:fld>
            <a:endParaRPr lang="en-US"/>
          </a:p>
        </p:txBody>
      </p:sp>
      <p:sp>
        <p:nvSpPr>
          <p:cNvPr id="8" name="Footer Placeholder 7"/>
          <p:cNvSpPr>
            <a:spLocks noGrp="1"/>
          </p:cNvSpPr>
          <p:nvPr>
            <p:ph type="ftr" sz="quarter" idx="11"/>
          </p:nvPr>
        </p:nvSpPr>
        <p:spPr/>
        <p:txBody>
          <a:bodyPr/>
          <a:lstStyle/>
          <a:p>
            <a:r>
              <a:rPr lang="en-US" smtClean="0"/>
              <a:t>KEC-502/UNIT-5</a:t>
            </a:r>
            <a:endParaRPr lang="en-US"/>
          </a:p>
        </p:txBody>
      </p:sp>
      <p:sp>
        <p:nvSpPr>
          <p:cNvPr id="9" name="Slide Number Placeholder 8"/>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89716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56089-C52C-4E58-B4EF-753994E6ED66}" type="datetime1">
              <a:rPr lang="en-US" smtClean="0"/>
              <a:t>9/29/2020</a:t>
            </a:fld>
            <a:endParaRPr lang="en-US"/>
          </a:p>
        </p:txBody>
      </p:sp>
      <p:sp>
        <p:nvSpPr>
          <p:cNvPr id="4" name="Footer Placeholder 3"/>
          <p:cNvSpPr>
            <a:spLocks noGrp="1"/>
          </p:cNvSpPr>
          <p:nvPr>
            <p:ph type="ftr" sz="quarter" idx="11"/>
          </p:nvPr>
        </p:nvSpPr>
        <p:spPr/>
        <p:txBody>
          <a:bodyPr/>
          <a:lstStyle/>
          <a:p>
            <a:r>
              <a:rPr lang="en-US" smtClean="0"/>
              <a:t>KEC-502/UNIT-5</a:t>
            </a:r>
            <a:endParaRPr lang="en-US"/>
          </a:p>
        </p:txBody>
      </p:sp>
      <p:sp>
        <p:nvSpPr>
          <p:cNvPr id="5" name="Slide Number Placeholder 4"/>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115826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DFDE2-C86D-4A9F-9D8B-61DB4B3C70A4}" type="datetime1">
              <a:rPr lang="en-US" smtClean="0"/>
              <a:t>9/29/2020</a:t>
            </a:fld>
            <a:endParaRPr lang="en-US"/>
          </a:p>
        </p:txBody>
      </p:sp>
      <p:sp>
        <p:nvSpPr>
          <p:cNvPr id="3" name="Footer Placeholder 2"/>
          <p:cNvSpPr>
            <a:spLocks noGrp="1"/>
          </p:cNvSpPr>
          <p:nvPr>
            <p:ph type="ftr" sz="quarter" idx="11"/>
          </p:nvPr>
        </p:nvSpPr>
        <p:spPr/>
        <p:txBody>
          <a:bodyPr/>
          <a:lstStyle/>
          <a:p>
            <a:r>
              <a:rPr lang="en-US" smtClean="0"/>
              <a:t>KEC-502/UNIT-5</a:t>
            </a:r>
            <a:endParaRPr lang="en-US"/>
          </a:p>
        </p:txBody>
      </p:sp>
      <p:sp>
        <p:nvSpPr>
          <p:cNvPr id="4" name="Slide Number Placeholder 3"/>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101763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D3416-D48F-487C-8435-483F186CA7AD}" type="datetime1">
              <a:rPr lang="en-US" smtClean="0"/>
              <a:t>9/29/2020</a:t>
            </a:fld>
            <a:endParaRPr lang="en-US"/>
          </a:p>
        </p:txBody>
      </p:sp>
      <p:sp>
        <p:nvSpPr>
          <p:cNvPr id="6" name="Footer Placeholder 5"/>
          <p:cNvSpPr>
            <a:spLocks noGrp="1"/>
          </p:cNvSpPr>
          <p:nvPr>
            <p:ph type="ftr" sz="quarter" idx="11"/>
          </p:nvPr>
        </p:nvSpPr>
        <p:spPr/>
        <p:txBody>
          <a:bodyPr/>
          <a:lstStyle/>
          <a:p>
            <a:r>
              <a:rPr lang="en-US" smtClean="0"/>
              <a:t>KEC-502/UNIT-5</a:t>
            </a:r>
            <a:endParaRPr lang="en-US"/>
          </a:p>
        </p:txBody>
      </p:sp>
      <p:sp>
        <p:nvSpPr>
          <p:cNvPr id="7" name="Slide Number Placeholder 6"/>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91112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100B2F-29B7-4426-9B5A-8C7DC921774C}" type="datetime1">
              <a:rPr lang="en-US" smtClean="0"/>
              <a:t>9/29/2020</a:t>
            </a:fld>
            <a:endParaRPr lang="en-US"/>
          </a:p>
        </p:txBody>
      </p:sp>
      <p:sp>
        <p:nvSpPr>
          <p:cNvPr id="6" name="Footer Placeholder 5"/>
          <p:cNvSpPr>
            <a:spLocks noGrp="1"/>
          </p:cNvSpPr>
          <p:nvPr>
            <p:ph type="ftr" sz="quarter" idx="11"/>
          </p:nvPr>
        </p:nvSpPr>
        <p:spPr/>
        <p:txBody>
          <a:bodyPr/>
          <a:lstStyle/>
          <a:p>
            <a:r>
              <a:rPr lang="en-US" smtClean="0"/>
              <a:t>KEC-502/UNIT-5</a:t>
            </a:r>
            <a:endParaRPr lang="en-US"/>
          </a:p>
        </p:txBody>
      </p:sp>
      <p:sp>
        <p:nvSpPr>
          <p:cNvPr id="7" name="Slide Number Placeholder 6"/>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359482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ED32D-F808-4247-91D7-E17B6B8144B3}" type="datetime1">
              <a:rPr lang="en-US" smtClean="0"/>
              <a:t>9/29/2020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KEC-502/UNIT-5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EE733-8646-4C93-9AD9-4C628BD79121}" type="slidenum">
              <a:rPr lang="en-US" smtClean="0"/>
              <a:t>‹#›</a:t>
            </a:fld>
            <a:endParaRPr lang="en-US"/>
          </a:p>
        </p:txBody>
      </p:sp>
    </p:spTree>
    <p:extLst>
      <p:ext uri="{BB962C8B-B14F-4D97-AF65-F5344CB8AC3E}">
        <p14:creationId xmlns:p14="http://schemas.microsoft.com/office/powerpoint/2010/main" val="220108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834" y="1303457"/>
            <a:ext cx="11266803" cy="3539430"/>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Subject Name:-</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Microprocessor &amp; Microcontroller</a:t>
            </a:r>
            <a:endParaRPr lang="en-US" sz="3200"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Subject Code:- </a:t>
            </a:r>
            <a:r>
              <a:rPr lang="en-US" sz="3200" b="1" dirty="0">
                <a:latin typeface="Times New Roman" panose="02020603050405020304" pitchFamily="18" charset="0"/>
                <a:cs typeface="Times New Roman" panose="02020603050405020304" pitchFamily="18" charset="0"/>
              </a:rPr>
              <a:t>KEC-502 </a:t>
            </a:r>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Unit No.:- </a:t>
            </a:r>
            <a:r>
              <a:rPr lang="en-US" sz="3200" b="1" dirty="0">
                <a:latin typeface="Times New Roman" panose="02020603050405020304" pitchFamily="18" charset="0"/>
                <a:cs typeface="Times New Roman" panose="02020603050405020304" pitchFamily="18" charset="0"/>
              </a:rPr>
              <a:t>5</a:t>
            </a:r>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Lecture No.:- 2</a:t>
            </a:r>
          </a:p>
          <a:p>
            <a:r>
              <a:rPr lang="en-US" sz="3200" b="1" dirty="0" smtClean="0">
                <a:latin typeface="Times New Roman" panose="02020603050405020304" pitchFamily="18" charset="0"/>
                <a:cs typeface="Times New Roman" panose="02020603050405020304" pitchFamily="18" charset="0"/>
              </a:rPr>
              <a:t>Topic Name :- </a:t>
            </a:r>
            <a:r>
              <a:rPr lang="en-US" sz="3200" b="1" dirty="0" smtClean="0">
                <a:latin typeface="Times New Roman" panose="02020603050405020304" pitchFamily="18" charset="0"/>
                <a:cs typeface="Times New Roman" panose="02020603050405020304" pitchFamily="18" charset="0"/>
              </a:rPr>
              <a:t>PUSH &amp; POP,</a:t>
            </a:r>
            <a:r>
              <a:rPr lang="en-US" sz="3200" b="1" dirty="0" smtClean="0">
                <a:solidFill>
                  <a:srgbClr val="333333"/>
                </a:solidFill>
                <a:latin typeface="Times New Roman" panose="02020603050405020304" pitchFamily="18" charset="0"/>
                <a:cs typeface="Times New Roman" panose="02020603050405020304" pitchFamily="18" charset="0"/>
              </a:rPr>
              <a:t> XCH Instruction and looping.</a:t>
            </a:r>
          </a:p>
          <a:p>
            <a:endParaRPr lang="en-US" sz="3200" dirty="0">
              <a:latin typeface="Times New Roman" panose="02020603050405020304" pitchFamily="18" charset="0"/>
              <a:cs typeface="Times New Roman" panose="02020603050405020304" pitchFamily="18" charset="0"/>
            </a:endParaRPr>
          </a:p>
          <a:p>
            <a:r>
              <a:rPr lang="en-US" sz="3200" b="1" dirty="0" smtClean="0"/>
              <a:t> </a:t>
            </a:r>
            <a:endParaRPr lang="en-US" sz="3200" b="1" dirty="0" smtClean="0"/>
          </a:p>
        </p:txBody>
      </p:sp>
      <p:pic>
        <p:nvPicPr>
          <p:cNvPr id="3" name="Picture 2"/>
          <p:cNvPicPr>
            <a:picLocks noChangeAspect="1"/>
          </p:cNvPicPr>
          <p:nvPr/>
        </p:nvPicPr>
        <p:blipFill>
          <a:blip r:embed="rId3"/>
          <a:stretch>
            <a:fillRect/>
          </a:stretch>
        </p:blipFill>
        <p:spPr>
          <a:xfrm>
            <a:off x="8715375" y="72606"/>
            <a:ext cx="3476625" cy="1295400"/>
          </a:xfrm>
          <a:prstGeom prst="rect">
            <a:avLst/>
          </a:prstGeom>
        </p:spPr>
      </p:pic>
      <p:sp>
        <p:nvSpPr>
          <p:cNvPr id="4" name="Rectangle 3"/>
          <p:cNvSpPr/>
          <p:nvPr/>
        </p:nvSpPr>
        <p:spPr>
          <a:xfrm>
            <a:off x="7835660" y="4968663"/>
            <a:ext cx="6096000" cy="954107"/>
          </a:xfrm>
          <a:prstGeom prst="rect">
            <a:avLst/>
          </a:prstGeom>
        </p:spPr>
        <p:txBody>
          <a:bodyPr>
            <a:spAutoFit/>
          </a:bodyPr>
          <a:lstStyle/>
          <a:p>
            <a:r>
              <a:rPr lang="en-US"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Er</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Preeti</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Verma</a:t>
            </a:r>
            <a:endParaRPr lang="en-US" sz="2800" b="1" dirty="0" smtClean="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ECE </a:t>
            </a:r>
            <a:r>
              <a:rPr lang="en-US" sz="2800" b="1" dirty="0">
                <a:latin typeface="Times New Roman" panose="02020603050405020304" pitchFamily="18" charset="0"/>
                <a:cs typeface="Times New Roman" panose="02020603050405020304" pitchFamily="18" charset="0"/>
              </a:rPr>
              <a:t>D</a:t>
            </a:r>
            <a:r>
              <a:rPr lang="en-US" sz="2800" b="1" dirty="0" smtClean="0">
                <a:latin typeface="Times New Roman" panose="02020603050405020304" pitchFamily="18" charset="0"/>
                <a:cs typeface="Times New Roman" panose="02020603050405020304" pitchFamily="18" charset="0"/>
              </a:rPr>
              <a:t>epartment</a:t>
            </a:r>
          </a:p>
        </p:txBody>
      </p:sp>
      <p:sp>
        <p:nvSpPr>
          <p:cNvPr id="6" name="Footer Placeholder 5"/>
          <p:cNvSpPr>
            <a:spLocks noGrp="1"/>
          </p:cNvSpPr>
          <p:nvPr>
            <p:ph type="ftr" sz="quarter" idx="11"/>
          </p:nvPr>
        </p:nvSpPr>
        <p:spPr/>
        <p:txBody>
          <a:bodyPr/>
          <a:lstStyle/>
          <a:p>
            <a:r>
              <a:rPr lang="en-US" smtClean="0"/>
              <a:t>KEC-502/UNIT-5</a:t>
            </a:r>
            <a:endParaRPr lang="en-US" dirty="0"/>
          </a:p>
        </p:txBody>
      </p:sp>
      <p:sp>
        <p:nvSpPr>
          <p:cNvPr id="7" name="Slide Number Placeholder 6"/>
          <p:cNvSpPr>
            <a:spLocks noGrp="1"/>
          </p:cNvSpPr>
          <p:nvPr>
            <p:ph type="sldNum" sz="quarter" idx="12"/>
          </p:nvPr>
        </p:nvSpPr>
        <p:spPr/>
        <p:txBody>
          <a:bodyPr/>
          <a:lstStyle/>
          <a:p>
            <a:fld id="{BF9F9A0F-9EF0-45D0-8625-3D646B4412E1}" type="slidenum">
              <a:rPr lang="en-US" smtClean="0"/>
              <a:t>1</a:t>
            </a:fld>
            <a:endParaRPr lang="en-US"/>
          </a:p>
        </p:txBody>
      </p:sp>
    </p:spTree>
    <p:extLst>
      <p:ext uri="{BB962C8B-B14F-4D97-AF65-F5344CB8AC3E}">
        <p14:creationId xmlns:p14="http://schemas.microsoft.com/office/powerpoint/2010/main" val="4048421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10</a:t>
            </a:fld>
            <a:endParaRPr lang="en-US"/>
          </a:p>
        </p:txBody>
      </p:sp>
      <p:pic>
        <p:nvPicPr>
          <p:cNvPr id="5" name="Picture 4"/>
          <p:cNvPicPr>
            <a:picLocks noChangeAspect="1"/>
          </p:cNvPicPr>
          <p:nvPr/>
        </p:nvPicPr>
        <p:blipFill>
          <a:blip r:embed="rId2"/>
          <a:stretch>
            <a:fillRect/>
          </a:stretch>
        </p:blipFill>
        <p:spPr>
          <a:xfrm>
            <a:off x="905774" y="263326"/>
            <a:ext cx="9501187" cy="6458149"/>
          </a:xfrm>
          <a:prstGeom prst="rect">
            <a:avLst/>
          </a:prstGeom>
        </p:spPr>
      </p:pic>
      <p:pic>
        <p:nvPicPr>
          <p:cNvPr id="6" name="Picture 5"/>
          <p:cNvPicPr>
            <a:picLocks noChangeAspect="1"/>
          </p:cNvPicPr>
          <p:nvPr/>
        </p:nvPicPr>
        <p:blipFill>
          <a:blip r:embed="rId3"/>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127278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11</a:t>
            </a:fld>
            <a:endParaRPr lang="en-US"/>
          </a:p>
        </p:txBody>
      </p:sp>
      <p:sp>
        <p:nvSpPr>
          <p:cNvPr id="4" name="Rectangle 3"/>
          <p:cNvSpPr/>
          <p:nvPr/>
        </p:nvSpPr>
        <p:spPr>
          <a:xfrm>
            <a:off x="106391" y="148449"/>
            <a:ext cx="11418499" cy="6124754"/>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Unconditional Jump Instructions</a:t>
            </a:r>
          </a:p>
          <a:p>
            <a:pPr algn="just"/>
            <a:r>
              <a:rPr lang="en-US" sz="2800" dirty="0">
                <a:solidFill>
                  <a:srgbClr val="000000"/>
                </a:solidFill>
                <a:latin typeface="Times New Roman" panose="02020603050405020304" pitchFamily="18" charset="0"/>
                <a:cs typeface="Times New Roman" panose="02020603050405020304" pitchFamily="18" charset="0"/>
              </a:rPr>
              <a:t>There are two unconditional jumps in 8051 −</a:t>
            </a:r>
          </a:p>
          <a:p>
            <a:pPr algn="just">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LJMP (long jump)</a:t>
            </a:r>
            <a:r>
              <a:rPr lang="en-US" sz="2800" dirty="0">
                <a:solidFill>
                  <a:srgbClr val="000000"/>
                </a:solidFill>
                <a:latin typeface="Times New Roman" panose="02020603050405020304" pitchFamily="18" charset="0"/>
                <a:cs typeface="Times New Roman" panose="02020603050405020304" pitchFamily="18" charset="0"/>
              </a:rPr>
              <a:t> − LJMP is 3-byte instruction in which the first byte represents opcode, and the second and third bytes represent the 16-bit address of the target location. The 2-byte target address is to allow a jump to any memory location from 0000 to FFFFH.</a:t>
            </a:r>
          </a:p>
          <a:p>
            <a:pPr algn="just">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SJMP (short jump)</a:t>
            </a:r>
            <a:r>
              <a:rPr lang="en-US" sz="2800" dirty="0">
                <a:solidFill>
                  <a:srgbClr val="000000"/>
                </a:solidFill>
                <a:latin typeface="Times New Roman" panose="02020603050405020304" pitchFamily="18" charset="0"/>
                <a:cs typeface="Times New Roman" panose="02020603050405020304" pitchFamily="18" charset="0"/>
              </a:rPr>
              <a:t> − It is a 2-byte instruction where the first byte is the opcode and the second byte is the relative address of the target location. The relative address ranges from 00H to FFH which is divided into forward and backward jumps; that is, within –128 to +127 bytes of memory relative to the address of the current PC (program counter). In case of forward jump, the target address can be within a space of 127 bytes from the current PC. In case of backward jump, the target address can be within –128 bytes from the current PC.</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80895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12</a:t>
            </a:fld>
            <a:endParaRPr lang="en-US"/>
          </a:p>
        </p:txBody>
      </p:sp>
      <p:sp>
        <p:nvSpPr>
          <p:cNvPr id="4" name="Rectangle 3"/>
          <p:cNvSpPr/>
          <p:nvPr/>
        </p:nvSpPr>
        <p:spPr>
          <a:xfrm>
            <a:off x="63260" y="-72675"/>
            <a:ext cx="11634159" cy="2739211"/>
          </a:xfrm>
          <a:prstGeom prst="rect">
            <a:avLst/>
          </a:prstGeom>
        </p:spPr>
        <p:txBody>
          <a:bodyPr wrap="square">
            <a:spAutoFit/>
          </a:bodyPr>
          <a:lstStyle/>
          <a:p>
            <a:pPr marL="457200" indent="-45720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Calculating the short jump address</a:t>
            </a:r>
            <a:r>
              <a:rPr lang="en-US" sz="2800" dirty="0">
                <a:solidFill>
                  <a:srgbClr val="00B0F0"/>
                </a:solidFill>
                <a:latin typeface="Times New Roman" panose="02020603050405020304" pitchFamily="18" charset="0"/>
                <a:cs typeface="Times New Roman" panose="02020603050405020304" pitchFamily="18" charset="0"/>
              </a:rPr>
              <a:t/>
            </a:r>
            <a:br>
              <a:rPr lang="en-US" sz="2800" dirty="0">
                <a:solidFill>
                  <a:srgbClr val="00B0F0"/>
                </a:solidFill>
                <a:latin typeface="Times New Roman" panose="02020603050405020304" pitchFamily="18" charset="0"/>
                <a:cs typeface="Times New Roman" panose="02020603050405020304" pitchFamily="18" charset="0"/>
              </a:rPr>
            </a:br>
            <a:r>
              <a:rPr lang="en-US" sz="2400" dirty="0" smtClean="0">
                <a:solidFill>
                  <a:srgbClr val="000000"/>
                </a:solidFill>
                <a:latin typeface="Times New Roman" panose="02020603050405020304" pitchFamily="18" charset="0"/>
                <a:cs typeface="Times New Roman" panose="02020603050405020304" pitchFamily="18" charset="0"/>
              </a:rPr>
              <a:t>In </a:t>
            </a:r>
            <a:r>
              <a:rPr lang="en-US" sz="2400" dirty="0">
                <a:solidFill>
                  <a:srgbClr val="000000"/>
                </a:solidFill>
                <a:latin typeface="Times New Roman" panose="02020603050405020304" pitchFamily="18" charset="0"/>
                <a:cs typeface="Times New Roman" panose="02020603050405020304" pitchFamily="18" charset="0"/>
              </a:rPr>
              <a:t>addition to the SJMP instruction, all conditional jumps such as JNC, JZ, and DJNZ are also short jumps due to the fact that they are all two-byte instructions. In these instructions the first byte is the opcode and the second byte is the relative address. The target address is relative to the value of the program counter. To calculate the target address, the second byte is added to the PC of the instruction immediately below the jump.</a:t>
            </a:r>
            <a:endParaRPr lang="en-US" sz="2400" b="0" i="0" dirty="0">
              <a:solidFill>
                <a:srgbClr val="11111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352251" y="2418212"/>
            <a:ext cx="6663791" cy="4303263"/>
          </a:xfrm>
          <a:prstGeom prst="rect">
            <a:avLst/>
          </a:prstGeom>
        </p:spPr>
      </p:pic>
      <p:pic>
        <p:nvPicPr>
          <p:cNvPr id="7" name="Picture 6"/>
          <p:cNvPicPr>
            <a:picLocks noChangeAspect="1"/>
          </p:cNvPicPr>
          <p:nvPr/>
        </p:nvPicPr>
        <p:blipFill>
          <a:blip r:embed="rId3"/>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93789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13</a:t>
            </a:fld>
            <a:endParaRPr lang="en-US"/>
          </a:p>
        </p:txBody>
      </p:sp>
      <p:sp>
        <p:nvSpPr>
          <p:cNvPr id="4" name="Rectangle 3"/>
          <p:cNvSpPr/>
          <p:nvPr/>
        </p:nvSpPr>
        <p:spPr>
          <a:xfrm>
            <a:off x="184030" y="224657"/>
            <a:ext cx="11711796" cy="7540526"/>
          </a:xfrm>
          <a:prstGeom prst="rect">
            <a:avLst/>
          </a:prstGeom>
        </p:spPr>
        <p:txBody>
          <a:bodyPr wrap="square">
            <a:spAutoFit/>
          </a:bodyPr>
          <a:lstStyle/>
          <a:p>
            <a:pPr marL="508000" indent="-457200">
              <a:buFont typeface="Wingdings" panose="05000000000000000000" pitchFamily="2" charset="2"/>
              <a:buChar char="v"/>
            </a:pPr>
            <a:r>
              <a:rPr lang="en-US" sz="2800" b="1" dirty="0">
                <a:solidFill>
                  <a:srgbClr val="000000"/>
                </a:solidFill>
                <a:latin typeface="Times New Roman" panose="02020603050405020304" pitchFamily="18" charset="0"/>
                <a:cs typeface="Times New Roman" panose="02020603050405020304" pitchFamily="18" charset="0"/>
              </a:rPr>
              <a:t>Solution:</a:t>
            </a:r>
            <a:r>
              <a:rPr lang="en-US" sz="2800" dirty="0">
                <a:solidFill>
                  <a:srgbClr val="111111"/>
                </a:solidFill>
                <a:latin typeface="Times New Roman" panose="02020603050405020304" pitchFamily="18" charset="0"/>
                <a:cs typeface="Times New Roman" panose="02020603050405020304" pitchFamily="18" charset="0"/>
              </a:rPr>
              <a:t/>
            </a:r>
            <a:br>
              <a:rPr lang="en-US" sz="2800" dirty="0">
                <a:solidFill>
                  <a:srgbClr val="111111"/>
                </a:solidFill>
                <a:latin typeface="Times New Roman" panose="02020603050405020304" pitchFamily="18" charset="0"/>
                <a:cs typeface="Times New Roman" panose="02020603050405020304" pitchFamily="18" charset="0"/>
              </a:rPr>
            </a:br>
            <a:endParaRPr lang="en-US" sz="2800" dirty="0">
              <a:solidFill>
                <a:srgbClr val="111111"/>
              </a:solidFill>
              <a:latin typeface="Times New Roman" panose="02020603050405020304" pitchFamily="18" charset="0"/>
              <a:cs typeface="Times New Roman" panose="02020603050405020304" pitchFamily="18" charset="0"/>
            </a:endParaRPr>
          </a:p>
          <a:p>
            <a:pPr marL="495300" indent="-457200"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First notice that the JZ and JNC instructions both jump forward. </a:t>
            </a:r>
            <a:endParaRPr lang="en-US" sz="2800" dirty="0" smtClean="0">
              <a:solidFill>
                <a:srgbClr val="000000"/>
              </a:solidFill>
              <a:latin typeface="Times New Roman" panose="02020603050405020304" pitchFamily="18" charset="0"/>
              <a:cs typeface="Times New Roman" panose="02020603050405020304" pitchFamily="18" charset="0"/>
            </a:endParaRPr>
          </a:p>
          <a:p>
            <a:pPr marL="495300"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The </a:t>
            </a:r>
            <a:r>
              <a:rPr lang="en-US" sz="2800" dirty="0">
                <a:solidFill>
                  <a:srgbClr val="000000"/>
                </a:solidFill>
                <a:latin typeface="Times New Roman" panose="02020603050405020304" pitchFamily="18" charset="0"/>
                <a:cs typeface="Times New Roman" panose="02020603050405020304" pitchFamily="18" charset="0"/>
              </a:rPr>
              <a:t>target address for a forward jump is calculated by adding the PC of the following instruction to the second byte of the short jump instruction, which is called the relative address. </a:t>
            </a:r>
            <a:endParaRPr lang="en-US" sz="2800" dirty="0" smtClean="0">
              <a:solidFill>
                <a:srgbClr val="000000"/>
              </a:solidFill>
              <a:latin typeface="Times New Roman" panose="02020603050405020304" pitchFamily="18" charset="0"/>
              <a:cs typeface="Times New Roman" panose="02020603050405020304" pitchFamily="18" charset="0"/>
            </a:endParaRPr>
          </a:p>
          <a:p>
            <a:pPr marL="495300"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In </a:t>
            </a:r>
            <a:r>
              <a:rPr lang="en-US" sz="2800" dirty="0">
                <a:solidFill>
                  <a:srgbClr val="000000"/>
                </a:solidFill>
                <a:latin typeface="Times New Roman" panose="02020603050405020304" pitchFamily="18" charset="0"/>
                <a:cs typeface="Times New Roman" panose="02020603050405020304" pitchFamily="18" charset="0"/>
              </a:rPr>
              <a:t>line 4 the instruction “JZ NEXT” has opcode of 60 and operand of 03 at the addresses of 0004 and 0005. The 03 is the relative address, relative to the address of the next instruction INC RO, which is 0006. By adding 0006 to 3, the target address of the label NEXT, which is 0009, is generated. In the same way for line </a:t>
            </a:r>
            <a:r>
              <a:rPr lang="en-US" sz="2800" dirty="0" smtClean="0">
                <a:solidFill>
                  <a:srgbClr val="000000"/>
                </a:solidFill>
                <a:latin typeface="Times New Roman" panose="02020603050405020304" pitchFamily="18" charset="0"/>
                <a:cs typeface="Times New Roman" panose="02020603050405020304" pitchFamily="18" charset="0"/>
              </a:rPr>
              <a:t>9.</a:t>
            </a:r>
          </a:p>
          <a:p>
            <a:pPr marL="495300"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The </a:t>
            </a:r>
            <a:r>
              <a:rPr lang="en-US" sz="2800" dirty="0">
                <a:solidFill>
                  <a:srgbClr val="000000"/>
                </a:solidFill>
                <a:latin typeface="Times New Roman" panose="02020603050405020304" pitchFamily="18" charset="0"/>
                <a:cs typeface="Times New Roman" panose="02020603050405020304" pitchFamily="18" charset="0"/>
              </a:rPr>
              <a:t>“JNC OVER” instruction has opcode and operand of 50 and 05 where 50 is the opcode and 05 the relative address. Therefore, 05 is added to GOOD, the address of instruction “CLR A”, giving 12H, the address of label OVER.</a:t>
            </a:r>
            <a:r>
              <a:rPr lang="en-US" sz="2800" dirty="0">
                <a:solidFill>
                  <a:srgbClr val="111111"/>
                </a:solidFill>
                <a:latin typeface="Times New Roman" panose="02020603050405020304" pitchFamily="18" charset="0"/>
                <a:cs typeface="Times New Roman" panose="02020603050405020304" pitchFamily="18" charset="0"/>
              </a:rPr>
              <a:t/>
            </a:r>
            <a:br>
              <a:rPr lang="en-US" sz="2800" dirty="0">
                <a:solidFill>
                  <a:srgbClr val="111111"/>
                </a:solidFill>
                <a:latin typeface="Times New Roman" panose="02020603050405020304" pitchFamily="18" charset="0"/>
                <a:cs typeface="Times New Roman" panose="02020603050405020304" pitchFamily="18" charset="0"/>
              </a:rPr>
            </a:br>
            <a:endParaRPr lang="en-US" sz="2800" dirty="0">
              <a:solidFill>
                <a:srgbClr val="111111"/>
              </a:solidFill>
              <a:latin typeface="Times New Roman" panose="02020603050405020304" pitchFamily="18" charset="0"/>
              <a:cs typeface="Times New Roman" panose="02020603050405020304" pitchFamily="18" charset="0"/>
            </a:endParaRPr>
          </a:p>
          <a:p>
            <a:r>
              <a:rPr lang="en-US" dirty="0">
                <a:solidFill>
                  <a:srgbClr val="111111"/>
                </a:solidFill>
                <a:latin typeface="Arial" panose="020B0604020202020204" pitchFamily="34" charset="0"/>
              </a:rPr>
              <a:t/>
            </a:r>
            <a:br>
              <a:rPr lang="en-US" dirty="0">
                <a:solidFill>
                  <a:srgbClr val="111111"/>
                </a:solidFill>
                <a:latin typeface="Arial" panose="020B0604020202020204" pitchFamily="34" charset="0"/>
              </a:rPr>
            </a:br>
            <a:endParaRPr lang="en-US" b="0" i="0" dirty="0">
              <a:solidFill>
                <a:srgbClr val="11111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84833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14</a:t>
            </a:fld>
            <a:endParaRPr lang="en-US"/>
          </a:p>
        </p:txBody>
      </p:sp>
      <p:sp>
        <p:nvSpPr>
          <p:cNvPr id="4" name="Rectangle 3"/>
          <p:cNvSpPr/>
          <p:nvPr/>
        </p:nvSpPr>
        <p:spPr>
          <a:xfrm>
            <a:off x="278921" y="591733"/>
            <a:ext cx="11913079" cy="3970318"/>
          </a:xfrm>
          <a:prstGeom prst="rect">
            <a:avLst/>
          </a:prstGeom>
        </p:spPr>
        <p:txBody>
          <a:bodyPr wrap="square">
            <a:spAutoFit/>
          </a:bodyPr>
          <a:lstStyle/>
          <a:p>
            <a:pPr marL="457200" indent="-457200"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In that program list, “JNC AGAIN” has opcode 50 and relative address F2H. When the relative address of F2H is added to 15H, the address of the instruction below the jump, we have 15H + F2H = 07 (the carry is dropped). Notice that 07 is the address of label AGAIN. </a:t>
            </a:r>
            <a:endParaRPr lang="en-US" sz="2800" dirty="0" smtClean="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Look </a:t>
            </a:r>
            <a:r>
              <a:rPr lang="en-US" sz="2800" dirty="0">
                <a:solidFill>
                  <a:srgbClr val="000000"/>
                </a:solidFill>
                <a:latin typeface="Times New Roman" panose="02020603050405020304" pitchFamily="18" charset="0"/>
                <a:cs typeface="Times New Roman" panose="02020603050405020304" pitchFamily="18" charset="0"/>
              </a:rPr>
              <a:t>also at ‘.’SJMP HERE”, which has 80 and FE for the opcode and relative address, respectively. </a:t>
            </a:r>
            <a:endParaRPr lang="en-US" sz="2800" dirty="0" smtClean="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The </a:t>
            </a:r>
            <a:r>
              <a:rPr lang="en-US" sz="2800" dirty="0">
                <a:solidFill>
                  <a:srgbClr val="000000"/>
                </a:solidFill>
                <a:latin typeface="Times New Roman" panose="02020603050405020304" pitchFamily="18" charset="0"/>
                <a:cs typeface="Times New Roman" panose="02020603050405020304" pitchFamily="18" charset="0"/>
              </a:rPr>
              <a:t>PC of the following instruction, 0017H, is added to FEH, the relative address, to get 0015H, address of the HERE label (17H + FEH = 15H). Notice that FEH is -2 and 17H + (-2) = 15H</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55558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15</a:t>
            </a:fld>
            <a:endParaRPr lang="en-US"/>
          </a:p>
        </p:txBody>
      </p:sp>
      <p:sp>
        <p:nvSpPr>
          <p:cNvPr id="4" name="Rectangle 3"/>
          <p:cNvSpPr/>
          <p:nvPr/>
        </p:nvSpPr>
        <p:spPr>
          <a:xfrm>
            <a:off x="0" y="170041"/>
            <a:ext cx="12266762" cy="6555641"/>
          </a:xfrm>
          <a:prstGeom prst="rect">
            <a:avLst/>
          </a:prstGeom>
        </p:spPr>
        <p:txBody>
          <a:bodyPr wrap="square">
            <a:spAutoFit/>
          </a:bodyPr>
          <a:lstStyle/>
          <a:p>
            <a:pPr marL="457200" indent="-45720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CALL </a:t>
            </a:r>
            <a:r>
              <a:rPr lang="en-US" sz="2800" b="1" dirty="0" smtClean="0">
                <a:latin typeface="Times New Roman" panose="02020603050405020304" pitchFamily="18" charset="0"/>
                <a:cs typeface="Times New Roman" panose="02020603050405020304" pitchFamily="18" charset="0"/>
              </a:rPr>
              <a:t>Instructions</a:t>
            </a:r>
          </a:p>
          <a:p>
            <a:pPr marL="914400" lvl="1" indent="-457200">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CALL </a:t>
            </a:r>
            <a:r>
              <a:rPr lang="en-US" sz="2800" dirty="0">
                <a:solidFill>
                  <a:srgbClr val="000000"/>
                </a:solidFill>
                <a:latin typeface="Times New Roman" panose="02020603050405020304" pitchFamily="18" charset="0"/>
                <a:cs typeface="Times New Roman" panose="02020603050405020304" pitchFamily="18" charset="0"/>
              </a:rPr>
              <a:t>is used to call a subroutine or method. Subroutines are used to perform operations or tasks that need to be performed frequently. This makes a program more structured and saves memory space. There are two instructions </a:t>
            </a:r>
            <a:r>
              <a:rPr lang="en-US" sz="2800" dirty="0" smtClean="0">
                <a:solidFill>
                  <a:srgbClr val="000000"/>
                </a:solidFill>
                <a:latin typeface="Times New Roman" panose="02020603050405020304" pitchFamily="18" charset="0"/>
                <a:cs typeface="Times New Roman" panose="02020603050405020304" pitchFamily="18" charset="0"/>
              </a:rPr>
              <a:t>−</a:t>
            </a:r>
          </a:p>
          <a:p>
            <a:pPr marL="1828800" lvl="3" indent="-457200" algn="just">
              <a:buFont typeface="Arial" panose="020B0604020202020204" pitchFamily="34" charset="0"/>
              <a:buChar char="•"/>
            </a:pP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LCALL </a:t>
            </a:r>
          </a:p>
          <a:p>
            <a:pPr marL="1828800" lvl="3" indent="-457200" algn="just">
              <a:buFont typeface="Arial" panose="020B0604020202020204" pitchFamily="34" charset="0"/>
              <a:buChar char="•"/>
            </a:pPr>
            <a:r>
              <a:rPr lang="en-US" sz="2800" dirty="0" smtClean="0">
                <a:solidFill>
                  <a:srgbClr val="000000"/>
                </a:solidFill>
                <a:latin typeface="Times New Roman" panose="02020603050405020304" pitchFamily="18" charset="0"/>
                <a:cs typeface="Times New Roman" panose="02020603050405020304" pitchFamily="18" charset="0"/>
              </a:rPr>
              <a:t>ACALL</a:t>
            </a:r>
            <a:r>
              <a:rPr lang="en-US" sz="2800" dirty="0">
                <a:solidFill>
                  <a:srgbClr val="000000"/>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LCALL (Long Call)</a:t>
            </a:r>
          </a:p>
          <a:p>
            <a:pPr marL="914400" lvl="1" indent="-457200"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LCALL is a 3-byte instruction where the first byte represents the opcode and the second and third bytes are used to provide the address of the target subroutine. LCALL can be used to call subroutines which are available within the 64K-byte address space of the </a:t>
            </a:r>
            <a:r>
              <a:rPr lang="en-US" sz="2800" dirty="0" smtClean="0">
                <a:solidFill>
                  <a:srgbClr val="000000"/>
                </a:solidFill>
                <a:latin typeface="Times New Roman" panose="02020603050405020304" pitchFamily="18" charset="0"/>
                <a:cs typeface="Times New Roman" panose="02020603050405020304" pitchFamily="18" charset="0"/>
              </a:rPr>
              <a:t>8051.</a:t>
            </a:r>
          </a:p>
          <a:p>
            <a:pPr marL="914400" lvl="1"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To </a:t>
            </a:r>
            <a:r>
              <a:rPr lang="en-US" sz="2800" dirty="0">
                <a:solidFill>
                  <a:srgbClr val="000000"/>
                </a:solidFill>
                <a:latin typeface="Times New Roman" panose="02020603050405020304" pitchFamily="18" charset="0"/>
                <a:cs typeface="Times New Roman" panose="02020603050405020304" pitchFamily="18" charset="0"/>
              </a:rPr>
              <a:t>make a successful return to the point after execution of the called subroutine, the CPU saves the address of the instruction immediately below the LCALL on the stack. </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81512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16</a:t>
            </a:fld>
            <a:endParaRPr lang="en-US"/>
          </a:p>
        </p:txBody>
      </p:sp>
      <p:sp>
        <p:nvSpPr>
          <p:cNvPr id="4" name="Rectangle 3"/>
          <p:cNvSpPr/>
          <p:nvPr/>
        </p:nvSpPr>
        <p:spPr>
          <a:xfrm>
            <a:off x="293298" y="299563"/>
            <a:ext cx="12007970" cy="5693866"/>
          </a:xfrm>
          <a:prstGeom prst="rect">
            <a:avLst/>
          </a:prstGeom>
        </p:spPr>
        <p:txBody>
          <a:bodyPr wrap="square">
            <a:spAutoFit/>
          </a:bodyPr>
          <a:lstStyle/>
          <a:p>
            <a:pPr marL="914400" lvl="1" indent="-457200" algn="just">
              <a:buFont typeface="Wingdings" panose="05000000000000000000" pitchFamily="2" charset="2"/>
              <a:buChar char="v"/>
            </a:pPr>
            <a:r>
              <a:rPr lang="en-US" sz="2800" dirty="0">
                <a:solidFill>
                  <a:srgbClr val="000000"/>
                </a:solidFill>
                <a:latin typeface="Times New Roman" panose="02020603050405020304" pitchFamily="18" charset="0"/>
                <a:cs typeface="Times New Roman" panose="02020603050405020304" pitchFamily="18" charset="0"/>
              </a:rPr>
              <a:t>Thus, when a subroutine is called, the control is transferred to that subroutine, and the processor saves the PC (program counter) on the stack and begins to fetch instructions from the new location</a:t>
            </a:r>
            <a:r>
              <a:rPr lang="en-US" sz="2800" dirty="0" smtClean="0">
                <a:solidFill>
                  <a:srgbClr val="000000"/>
                </a:solidFill>
                <a:latin typeface="Times New Roman" panose="02020603050405020304" pitchFamily="18" charset="0"/>
                <a:cs typeface="Times New Roman" panose="02020603050405020304" pitchFamily="18" charset="0"/>
              </a:rPr>
              <a:t>.</a:t>
            </a:r>
          </a:p>
          <a:p>
            <a:pPr marL="914400" lvl="1" indent="-457200" algn="just">
              <a:buFont typeface="Wingdings" panose="05000000000000000000" pitchFamily="2" charset="2"/>
              <a:buChar char="v"/>
            </a:pP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The instruction RET (return) transfers the control back to the caller after finishing execution of the subroutine. Every subroutine uses RET as the last instruction.</a:t>
            </a:r>
          </a:p>
          <a:p>
            <a:pPr marL="457200" indent="-45720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ACALL (Absolute </a:t>
            </a:r>
            <a:r>
              <a:rPr lang="en-US" sz="2800" b="1" dirty="0" smtClean="0">
                <a:latin typeface="Times New Roman" panose="02020603050405020304" pitchFamily="18" charset="0"/>
                <a:cs typeface="Times New Roman" panose="02020603050405020304" pitchFamily="18" charset="0"/>
              </a:rPr>
              <a:t>Call)</a:t>
            </a:r>
          </a:p>
          <a:p>
            <a:pPr marL="914400" lvl="1" indent="-457200">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ACALL </a:t>
            </a:r>
            <a:r>
              <a:rPr lang="en-US" sz="2800" dirty="0">
                <a:solidFill>
                  <a:srgbClr val="000000"/>
                </a:solidFill>
                <a:latin typeface="Times New Roman" panose="02020603050405020304" pitchFamily="18" charset="0"/>
                <a:cs typeface="Times New Roman" panose="02020603050405020304" pitchFamily="18" charset="0"/>
              </a:rPr>
              <a:t>is a 2-byte instruction, in contrast to LCALL which is 3 bytes. The target address of the subroutine must be within 2K bytes because only 11 bits of the 2 bytes are used for address. </a:t>
            </a:r>
            <a:endParaRPr lang="en-US" sz="2800" dirty="0" smtClean="0">
              <a:solidFill>
                <a:srgbClr val="000000"/>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The </a:t>
            </a:r>
            <a:r>
              <a:rPr lang="en-US" sz="2800" dirty="0">
                <a:solidFill>
                  <a:srgbClr val="000000"/>
                </a:solidFill>
                <a:latin typeface="Times New Roman" panose="02020603050405020304" pitchFamily="18" charset="0"/>
                <a:cs typeface="Times New Roman" panose="02020603050405020304" pitchFamily="18" charset="0"/>
              </a:rPr>
              <a:t>difference between the ACALL and LCALL is that the target address for LCALL can be anywhere within the 64K-bytes address space of the 8051, while the target address of CALL is within a 2K-byte range.</a:t>
            </a:r>
          </a:p>
        </p:txBody>
      </p:sp>
      <p:pic>
        <p:nvPicPr>
          <p:cNvPr id="5" name="Picture 4"/>
          <p:cNvPicPr>
            <a:picLocks noChangeAspect="1"/>
          </p:cNvPicPr>
          <p:nvPr/>
        </p:nvPicPr>
        <p:blipFill>
          <a:blip r:embed="rId2"/>
          <a:stretch>
            <a:fillRect/>
          </a:stretch>
        </p:blipFill>
        <p:spPr>
          <a:xfrm>
            <a:off x="11229272" y="72606"/>
            <a:ext cx="962728" cy="358715"/>
          </a:xfrm>
          <a:prstGeom prst="rect">
            <a:avLst/>
          </a:prstGeom>
        </p:spPr>
      </p:pic>
    </p:spTree>
    <p:extLst>
      <p:ext uri="{BB962C8B-B14F-4D97-AF65-F5344CB8AC3E}">
        <p14:creationId xmlns:p14="http://schemas.microsoft.com/office/powerpoint/2010/main" val="26502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17</a:t>
            </a:fld>
            <a:endParaRPr lang="en-US"/>
          </a:p>
        </p:txBody>
      </p:sp>
      <p:sp>
        <p:nvSpPr>
          <p:cNvPr id="4" name="TextBox 3"/>
          <p:cNvSpPr txBox="1"/>
          <p:nvPr/>
        </p:nvSpPr>
        <p:spPr>
          <a:xfrm>
            <a:off x="0" y="457201"/>
            <a:ext cx="12016596" cy="1815882"/>
          </a:xfrm>
          <a:prstGeom prst="rect">
            <a:avLst/>
          </a:prstGeom>
          <a:noFill/>
        </p:spPr>
        <p:txBody>
          <a:bodyPr wrap="square" rtlCol="0">
            <a:spAutoFit/>
          </a:bodyPr>
          <a:lstStyle/>
          <a:p>
            <a:pPr marL="285750" indent="-28575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Write a program to toggle all the bits by port one by sending the value 55H and AAH continuously . Put a time delay between each issuing a data to port1.</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96174" y="1733909"/>
            <a:ext cx="4809522" cy="3970318"/>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Main Program</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BACK:	MOV   A,#55H</a:t>
            </a:r>
          </a:p>
          <a:p>
            <a:r>
              <a:rPr lang="en-US" sz="2800" dirty="0" smtClean="0">
                <a:latin typeface="Times New Roman" panose="02020603050405020304" pitchFamily="18" charset="0"/>
                <a:cs typeface="Times New Roman" panose="02020603050405020304" pitchFamily="18" charset="0"/>
              </a:rPr>
              <a:t>		MOV   P1,A</a:t>
            </a:r>
          </a:p>
          <a:p>
            <a:r>
              <a:rPr lang="en-US" sz="2800" dirty="0" smtClean="0">
                <a:latin typeface="Times New Roman" panose="02020603050405020304" pitchFamily="18" charset="0"/>
                <a:cs typeface="Times New Roman" panose="02020603050405020304" pitchFamily="18" charset="0"/>
              </a:rPr>
              <a:t>		LCALL  DELAY</a:t>
            </a:r>
          </a:p>
          <a:p>
            <a:r>
              <a:rPr lang="en-US" sz="2800" dirty="0" smtClean="0">
                <a:latin typeface="Times New Roman" panose="02020603050405020304" pitchFamily="18" charset="0"/>
                <a:cs typeface="Times New Roman" panose="02020603050405020304" pitchFamily="18" charset="0"/>
              </a:rPr>
              <a:t>		MOV    A,#AAH</a:t>
            </a:r>
          </a:p>
          <a:p>
            <a:r>
              <a:rPr lang="en-US" sz="2800" dirty="0" smtClean="0">
                <a:latin typeface="Times New Roman" panose="02020603050405020304" pitchFamily="18" charset="0"/>
                <a:cs typeface="Times New Roman" panose="02020603050405020304" pitchFamily="18" charset="0"/>
              </a:rPr>
              <a:t>		MOV     P1,A</a:t>
            </a:r>
          </a:p>
          <a:p>
            <a:r>
              <a:rPr lang="en-US" sz="2800" dirty="0" smtClean="0">
                <a:latin typeface="Times New Roman" panose="02020603050405020304" pitchFamily="18" charset="0"/>
                <a:cs typeface="Times New Roman" panose="02020603050405020304" pitchFamily="18" charset="0"/>
              </a:rPr>
              <a:t>		LCALL     DELAY</a:t>
            </a:r>
          </a:p>
          <a:p>
            <a:r>
              <a:rPr lang="en-US" sz="2800" dirty="0" smtClean="0">
                <a:latin typeface="Times New Roman" panose="02020603050405020304" pitchFamily="18" charset="0"/>
                <a:cs typeface="Times New Roman" panose="02020603050405020304" pitchFamily="18" charset="0"/>
              </a:rPr>
              <a:t>		SJMP       BACK</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909095" y="1903185"/>
            <a:ext cx="4774064" cy="2246769"/>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Subroutine</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DELAY:	MOV  R4, #0FFH</a:t>
            </a:r>
          </a:p>
          <a:p>
            <a:r>
              <a:rPr lang="en-US" sz="2800" dirty="0" smtClean="0">
                <a:latin typeface="Times New Roman" panose="02020603050405020304" pitchFamily="18" charset="0"/>
                <a:cs typeface="Times New Roman" panose="02020603050405020304" pitchFamily="18" charset="0"/>
              </a:rPr>
              <a:t>BACK:	DJNZ   R4  BACK</a:t>
            </a:r>
          </a:p>
          <a:p>
            <a:r>
              <a:rPr lang="en-US" sz="2800" dirty="0" smtClean="0">
                <a:latin typeface="Times New Roman" panose="02020603050405020304" pitchFamily="18" charset="0"/>
                <a:cs typeface="Times New Roman" panose="02020603050405020304" pitchFamily="18" charset="0"/>
              </a:rPr>
              <a:t>	RET</a:t>
            </a:r>
            <a:endParaRPr lang="en-US"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4232654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521" y="544266"/>
            <a:ext cx="7996687"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Important Questions</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44260" y="1249705"/>
            <a:ext cx="11555083" cy="2554545"/>
          </a:xfrm>
          <a:prstGeom prst="rect">
            <a:avLst/>
          </a:prstGeom>
        </p:spPr>
        <p:txBody>
          <a:bodyPr wrap="square">
            <a:spAutoFit/>
          </a:bodyPr>
          <a:lstStyle/>
          <a:p>
            <a:endParaRPr lang="en-US" sz="2000" b="0" i="0" u="none" strike="noStrike" baseline="0" dirty="0" smtClean="0">
              <a:solidFill>
                <a:srgbClr val="000000"/>
              </a:solidFill>
              <a:latin typeface="Times New Roman" panose="02020603050405020304" pitchFamily="18" charset="0"/>
            </a:endParaRP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What is DJNZ in </a:t>
            </a:r>
            <a:r>
              <a:rPr lang="en-US" sz="2800" dirty="0" smtClean="0">
                <a:latin typeface="Times New Roman" panose="02020603050405020304" pitchFamily="18" charset="0"/>
                <a:cs typeface="Times New Roman" panose="02020603050405020304" pitchFamily="18" charset="0"/>
              </a:rPr>
              <a:t>8051?</a:t>
            </a: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What is looping in microprocessor? </a:t>
            </a:r>
            <a:endParaRPr lang="en-US" sz="2800" dirty="0" smtClean="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What is control transfer instructions? </a:t>
            </a:r>
            <a:endParaRPr lang="en-US" sz="2800" dirty="0" smtClean="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What is SJMP in 8051? </a:t>
            </a:r>
            <a:endParaRPr lang="en-US" sz="2800" dirty="0" smtClean="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What are the 3 types of loops?</a:t>
            </a:r>
            <a:endParaRPr lang="en-US" sz="2800" dirty="0" smtClean="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t>KEC-502/UNIT-5</a:t>
            </a:r>
            <a:endParaRPr lang="en-US" dirty="0"/>
          </a:p>
        </p:txBody>
      </p:sp>
      <p:sp>
        <p:nvSpPr>
          <p:cNvPr id="5" name="Slide Number Placeholder 4"/>
          <p:cNvSpPr>
            <a:spLocks noGrp="1"/>
          </p:cNvSpPr>
          <p:nvPr>
            <p:ph type="sldNum" sz="quarter" idx="12"/>
          </p:nvPr>
        </p:nvSpPr>
        <p:spPr/>
        <p:txBody>
          <a:bodyPr/>
          <a:lstStyle/>
          <a:p>
            <a:fld id="{BF9F9A0F-9EF0-45D0-8625-3D646B4412E1}" type="slidenum">
              <a:rPr lang="en-US" smtClean="0"/>
              <a:t>18</a:t>
            </a:fld>
            <a:endParaRPr lang="en-US"/>
          </a:p>
        </p:txBody>
      </p:sp>
      <p:pic>
        <p:nvPicPr>
          <p:cNvPr id="7" name="Picture 6"/>
          <p:cNvPicPr>
            <a:picLocks noChangeAspect="1"/>
          </p:cNvPicPr>
          <p:nvPr/>
        </p:nvPicPr>
        <p:blipFill>
          <a:blip r:embed="rId2"/>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909802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185" y="215704"/>
            <a:ext cx="7909099"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48076" y="656702"/>
            <a:ext cx="10990053" cy="4832092"/>
          </a:xfrm>
          <a:prstGeom prst="rect">
            <a:avLst/>
          </a:prstGeom>
        </p:spPr>
        <p:txBody>
          <a:bodyPr wrap="square">
            <a:spAutoFit/>
          </a:bodyPr>
          <a:lstStyle/>
          <a:p>
            <a:r>
              <a:rPr lang="en-US" sz="2800" b="1" i="0" u="none" strike="noStrike" baseline="0" dirty="0" smtClean="0">
                <a:solidFill>
                  <a:srgbClr val="000000"/>
                </a:solidFill>
                <a:latin typeface="Times New Roman" panose="02020603050405020304" pitchFamily="18" charset="0"/>
                <a:cs typeface="Times New Roman" panose="02020603050405020304" pitchFamily="18" charset="0"/>
              </a:rPr>
              <a:t>Text Books: </a:t>
            </a:r>
          </a:p>
          <a:p>
            <a:r>
              <a:rPr lang="en-US" sz="2800" b="1" i="0" u="none" strike="noStrike" baseline="0" dirty="0" smtClean="0">
                <a:solidFill>
                  <a:srgbClr val="000000"/>
                </a:solidFill>
                <a:latin typeface="Times New Roman" panose="02020603050405020304" pitchFamily="18" charset="0"/>
                <a:cs typeface="Times New Roman" panose="02020603050405020304" pitchFamily="18" charset="0"/>
              </a:rPr>
              <a:t> </a:t>
            </a:r>
          </a:p>
          <a:p>
            <a:pPr marL="514350" lvl="0" indent="-514350" algn="just">
              <a:buFont typeface="+mj-lt"/>
              <a:buAutoNum type="arabicPeriod"/>
            </a:pPr>
            <a:r>
              <a:rPr lang="en-US" sz="2800" i="0" u="none" strike="noStrike" baseline="0" dirty="0" smtClean="0">
                <a:solidFill>
                  <a:srgbClr val="00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Mazidi</a:t>
            </a:r>
            <a:r>
              <a:rPr lang="en-US" sz="2800" dirty="0">
                <a:latin typeface="Times New Roman" panose="02020603050405020304" pitchFamily="18" charset="0"/>
                <a:cs typeface="Times New Roman" panose="02020603050405020304" pitchFamily="18" charset="0"/>
              </a:rPr>
              <a:t> Ali Muhammad, </a:t>
            </a:r>
            <a:r>
              <a:rPr lang="en-US" sz="2800" dirty="0" err="1">
                <a:latin typeface="Times New Roman" panose="02020603050405020304" pitchFamily="18" charset="0"/>
                <a:cs typeface="Times New Roman" panose="02020603050405020304" pitchFamily="18" charset="0"/>
              </a:rPr>
              <a:t>Mazidi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Gillispie</a:t>
            </a:r>
            <a:r>
              <a:rPr lang="en-US" sz="2800" dirty="0">
                <a:latin typeface="Times New Roman" panose="02020603050405020304" pitchFamily="18" charset="0"/>
                <a:cs typeface="Times New Roman" panose="02020603050405020304" pitchFamily="18" charset="0"/>
              </a:rPr>
              <a:t> Janice, and </a:t>
            </a:r>
            <a:r>
              <a:rPr lang="en-US" sz="2800" dirty="0" err="1">
                <a:latin typeface="Times New Roman" panose="02020603050405020304" pitchFamily="18" charset="0"/>
                <a:cs typeface="Times New Roman" panose="02020603050405020304" pitchFamily="18" charset="0"/>
              </a:rPr>
              <a:t>McKinlay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Rolin</a:t>
            </a:r>
            <a:r>
              <a:rPr lang="en-US" sz="2800" dirty="0">
                <a:latin typeface="Times New Roman" panose="02020603050405020304" pitchFamily="18" charset="0"/>
                <a:cs typeface="Times New Roman" panose="02020603050405020304" pitchFamily="18" charset="0"/>
              </a:rPr>
              <a:t> D., “The 8051 Microcontroller and Embedded Systems using Assembly and C”, Pearson, 2nd </a:t>
            </a:r>
            <a:r>
              <a:rPr lang="en-US" sz="2800" dirty="0" smtClean="0">
                <a:latin typeface="Times New Roman" panose="02020603050405020304" pitchFamily="18" charset="0"/>
                <a:cs typeface="Times New Roman" panose="02020603050405020304" pitchFamily="18" charset="0"/>
              </a:rPr>
              <a:t>Edition,2006</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Shah Satish, “8051 Microcontrollers MCS 51 Family and its variants”, </a:t>
            </a:r>
            <a:r>
              <a:rPr lang="en-US" sz="2800" dirty="0" smtClean="0">
                <a:latin typeface="Times New Roman" panose="02020603050405020304" pitchFamily="18" charset="0"/>
                <a:cs typeface="Times New Roman" panose="02020603050405020304" pitchFamily="18" charset="0"/>
              </a:rPr>
              <a:t>Oxford,2010</a:t>
            </a:r>
            <a:endParaRPr lang="en-US" sz="2800" dirty="0">
              <a:latin typeface="Times New Roman" panose="02020603050405020304" pitchFamily="18" charset="0"/>
              <a:cs typeface="Times New Roman" panose="02020603050405020304" pitchFamily="18" charset="0"/>
            </a:endParaRPr>
          </a:p>
          <a:p>
            <a:r>
              <a:rPr lang="en-US" sz="2800" b="1" i="0" u="none" strike="noStrike" baseline="0" dirty="0" smtClean="0">
                <a:solidFill>
                  <a:srgbClr val="000000"/>
                </a:solidFill>
                <a:latin typeface="Times New Roman" panose="02020603050405020304" pitchFamily="18" charset="0"/>
                <a:cs typeface="Times New Roman" panose="02020603050405020304" pitchFamily="18" charset="0"/>
              </a:rPr>
              <a:t>Reference Books: </a:t>
            </a:r>
          </a:p>
          <a:p>
            <a:pPr lvl="0" algn="just"/>
            <a:r>
              <a:rPr lang="en-US" sz="2800" dirty="0" smtClean="0"/>
              <a:t>1. </a:t>
            </a:r>
            <a:r>
              <a:rPr lang="en-US" sz="2800" dirty="0" smtClean="0">
                <a:latin typeface="Times New Roman" panose="020206030504050203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Udayashankara</a:t>
            </a:r>
            <a:r>
              <a:rPr lang="en-US" sz="2800" dirty="0">
                <a:latin typeface="Times New Roman" panose="02020603050405020304" pitchFamily="18" charset="0"/>
                <a:cs typeface="Times New Roman" panose="02020603050405020304" pitchFamily="18" charset="0"/>
              </a:rPr>
              <a:t>, M.S. </a:t>
            </a:r>
            <a:r>
              <a:rPr lang="en-US" sz="2800" dirty="0" err="1">
                <a:latin typeface="Times New Roman" panose="02020603050405020304" pitchFamily="18" charset="0"/>
                <a:cs typeface="Times New Roman" panose="02020603050405020304" pitchFamily="18" charset="0"/>
              </a:rPr>
              <a:t>Mallikajunaswamy</a:t>
            </a:r>
            <a:r>
              <a:rPr lang="en-US" sz="2800" dirty="0">
                <a:latin typeface="Times New Roman" panose="02020603050405020304" pitchFamily="18" charset="0"/>
                <a:cs typeface="Times New Roman" panose="02020603050405020304" pitchFamily="18" charset="0"/>
              </a:rPr>
              <a:t>, “8051 Microcontroller Hardware, Software and Applications”, McGraw-Hill, 2017</a:t>
            </a:r>
          </a:p>
          <a:p>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3866072" y="6488668"/>
            <a:ext cx="4114800" cy="365125"/>
          </a:xfrm>
        </p:spPr>
        <p:txBody>
          <a:bodyPr/>
          <a:lstStyle/>
          <a:p>
            <a:r>
              <a:rPr lang="en-US" smtClean="0"/>
              <a:t>KEC-502/UNIT-5</a:t>
            </a:r>
            <a:endParaRPr lang="en-US" dirty="0"/>
          </a:p>
        </p:txBody>
      </p:sp>
      <p:sp>
        <p:nvSpPr>
          <p:cNvPr id="5" name="Slide Number Placeholder 4"/>
          <p:cNvSpPr>
            <a:spLocks noGrp="1"/>
          </p:cNvSpPr>
          <p:nvPr>
            <p:ph type="sldNum" sz="quarter" idx="12"/>
          </p:nvPr>
        </p:nvSpPr>
        <p:spPr/>
        <p:txBody>
          <a:bodyPr/>
          <a:lstStyle/>
          <a:p>
            <a:fld id="{BF9F9A0F-9EF0-45D0-8625-3D646B4412E1}" type="slidenum">
              <a:rPr lang="en-US" smtClean="0"/>
              <a:t>19</a:t>
            </a:fld>
            <a:endParaRPr lang="en-US"/>
          </a:p>
        </p:txBody>
      </p:sp>
      <p:pic>
        <p:nvPicPr>
          <p:cNvPr id="7" name="Picture 6"/>
          <p:cNvPicPr>
            <a:picLocks noChangeAspect="1"/>
          </p:cNvPicPr>
          <p:nvPr/>
        </p:nvPicPr>
        <p:blipFill>
          <a:blip r:embed="rId3"/>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4849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2</a:t>
            </a:fld>
            <a:endParaRPr lang="en-US"/>
          </a:p>
        </p:txBody>
      </p:sp>
      <p:sp>
        <p:nvSpPr>
          <p:cNvPr id="4" name="Rectangle 3"/>
          <p:cNvSpPr/>
          <p:nvPr/>
        </p:nvSpPr>
        <p:spPr>
          <a:xfrm>
            <a:off x="4487867" y="216462"/>
            <a:ext cx="4127477"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PUSH &amp; </a:t>
            </a:r>
            <a:r>
              <a:rPr lang="en-US" sz="2800" b="1" dirty="0" smtClean="0">
                <a:latin typeface="Times New Roman" panose="02020603050405020304" pitchFamily="18" charset="0"/>
                <a:cs typeface="Times New Roman" panose="02020603050405020304" pitchFamily="18" charset="0"/>
              </a:rPr>
              <a:t>POP Instruction</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132271" y="814113"/>
            <a:ext cx="11910203" cy="3108543"/>
          </a:xfrm>
          <a:prstGeom prst="rect">
            <a:avLst/>
          </a:prstGeom>
        </p:spPr>
        <p:txBody>
          <a:bodyPr wrap="square">
            <a:spAutoFit/>
          </a:bodyPr>
          <a:lstStyle/>
          <a:p>
            <a:pPr marL="285750" indent="-285750" algn="just" fontAlgn="base">
              <a:buFont typeface="Wingdings" panose="05000000000000000000" pitchFamily="2" charset="2"/>
              <a:buChar char="v"/>
            </a:pPr>
            <a:r>
              <a:rPr lang="en-US" sz="2800" b="1" dirty="0" smtClean="0">
                <a:latin typeface="Times New Roman" panose="02020603050405020304" pitchFamily="18" charset="0"/>
                <a:ea typeface="HGHeiseiMinchotaiW3" panose="02020409000000000000" pitchFamily="17" charset="-128"/>
                <a:cs typeface="Times New Roman" panose="02020603050405020304" pitchFamily="18" charset="0"/>
              </a:rPr>
              <a:t>STACK: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I</a:t>
            </a:r>
            <a:r>
              <a:rPr lang="en-US" sz="2800" dirty="0" smtClean="0">
                <a:latin typeface="Times New Roman" panose="02020603050405020304" pitchFamily="18" charset="0"/>
                <a:ea typeface="HGHeiseiMinchotaiW3" panose="02020409000000000000" pitchFamily="17" charset="-128"/>
                <a:cs typeface="Times New Roman" panose="02020603050405020304" pitchFamily="18" charset="0"/>
              </a:rPr>
              <a:t>t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s part of RAM in which data will store temporary during execution of </a:t>
            </a:r>
            <a:r>
              <a:rPr lang="en-US" sz="2800" dirty="0" smtClean="0">
                <a:latin typeface="Times New Roman" panose="02020603050405020304" pitchFamily="18" charset="0"/>
                <a:ea typeface="HGHeiseiMinchotaiW3" panose="02020409000000000000" pitchFamily="17" charset="-128"/>
                <a:cs typeface="Times New Roman" panose="02020603050405020304" pitchFamily="18" charset="0"/>
              </a:rPr>
              <a:t>program. STACK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work on last in first out principal.to store and retrieve data during program execution in stack push and pop instruction work for it.</a:t>
            </a:r>
          </a:p>
          <a:p>
            <a:pPr marL="285750" indent="-285750" algn="just" fontAlgn="base">
              <a:buFont typeface="Wingdings" panose="05000000000000000000" pitchFamily="2" charset="2"/>
              <a:buChar char="v"/>
            </a:pPr>
            <a:r>
              <a:rPr lang="en-US" sz="2800" b="1" dirty="0" smtClean="0">
                <a:latin typeface="Times New Roman" panose="02020603050405020304" pitchFamily="18" charset="0"/>
                <a:ea typeface="HGHeiseiMinchotaiW3" panose="02020409000000000000" pitchFamily="17" charset="-128"/>
                <a:cs typeface="Times New Roman" panose="02020603050405020304" pitchFamily="18" charset="0"/>
              </a:rPr>
              <a:t>PUSH: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I</a:t>
            </a:r>
            <a:r>
              <a:rPr lang="en-US" sz="2800" dirty="0" smtClean="0">
                <a:latin typeface="Times New Roman" panose="02020603050405020304" pitchFamily="18" charset="0"/>
                <a:ea typeface="HGHeiseiMinchotaiW3" panose="02020409000000000000" pitchFamily="17" charset="-128"/>
                <a:cs typeface="Times New Roman" panose="02020603050405020304" pitchFamily="18" charset="0"/>
              </a:rPr>
              <a:t>ts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used to store data into stack.</a:t>
            </a:r>
          </a:p>
          <a:p>
            <a:pPr marL="285750" indent="-285750" algn="just" fontAlgn="base">
              <a:buFont typeface="Wingdings" panose="05000000000000000000" pitchFamily="2" charset="2"/>
              <a:buChar char="v"/>
            </a:pPr>
            <a:r>
              <a:rPr lang="en-US" sz="2800" b="1" dirty="0" smtClean="0">
                <a:latin typeface="Times New Roman" panose="02020603050405020304" pitchFamily="18" charset="0"/>
                <a:ea typeface="HGHeiseiMinchotaiW3" panose="02020409000000000000" pitchFamily="17" charset="-128"/>
                <a:cs typeface="Times New Roman" panose="02020603050405020304" pitchFamily="18" charset="0"/>
              </a:rPr>
              <a:t>POP: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T</a:t>
            </a:r>
            <a:r>
              <a:rPr lang="en-US" sz="2800" dirty="0" smtClean="0">
                <a:latin typeface="Times New Roman" panose="02020603050405020304" pitchFamily="18" charset="0"/>
                <a:ea typeface="HGHeiseiMinchotaiW3" panose="02020409000000000000" pitchFamily="17" charset="-128"/>
                <a:cs typeface="Times New Roman" panose="02020603050405020304" pitchFamily="18" charset="0"/>
              </a:rPr>
              <a:t>o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retrieve data from stack.</a:t>
            </a:r>
          </a:p>
          <a:p>
            <a:pPr marL="285750" indent="-285750" algn="just" fontAlgn="base">
              <a:buFont typeface="Wingdings" panose="05000000000000000000" pitchFamily="2" charset="2"/>
              <a:buChar char="v"/>
            </a:pPr>
            <a:r>
              <a:rPr lang="en-US" sz="2800" b="1" dirty="0" smtClean="0">
                <a:latin typeface="Times New Roman" panose="02020603050405020304" pitchFamily="18" charset="0"/>
                <a:ea typeface="HGHeiseiMinchotaiW3" panose="02020409000000000000" pitchFamily="17" charset="-128"/>
                <a:cs typeface="Times New Roman" panose="02020603050405020304" pitchFamily="18" charset="0"/>
              </a:rPr>
              <a:t>SP: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S</a:t>
            </a:r>
            <a:r>
              <a:rPr lang="en-US" sz="2800" dirty="0" smtClean="0">
                <a:latin typeface="Times New Roman" panose="02020603050405020304" pitchFamily="18" charset="0"/>
                <a:ea typeface="HGHeiseiMinchotaiW3" panose="02020409000000000000" pitchFamily="17" charset="-128"/>
                <a:cs typeface="Times New Roman" panose="02020603050405020304" pitchFamily="18" charset="0"/>
              </a:rPr>
              <a:t>tack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pointer is 8 bit register which store value of top of the </a:t>
            </a:r>
            <a:r>
              <a:rPr lang="en-US" sz="2800" dirty="0" smtClean="0">
                <a:latin typeface="Times New Roman" panose="02020603050405020304" pitchFamily="18" charset="0"/>
                <a:ea typeface="HGHeiseiMinchotaiW3" panose="02020409000000000000" pitchFamily="17" charset="-128"/>
                <a:cs typeface="Times New Roman" panose="02020603050405020304" pitchFamily="18" charset="0"/>
              </a:rPr>
              <a:t>stack. By </a:t>
            </a:r>
            <a:r>
              <a:rPr lang="en-US" sz="2800" dirty="0">
                <a:latin typeface="Times New Roman" panose="02020603050405020304" pitchFamily="18" charset="0"/>
                <a:ea typeface="HGHeiseiMinchotaiW3" panose="02020409000000000000" pitchFamily="17" charset="-128"/>
                <a:cs typeface="Times New Roman" panose="02020603050405020304" pitchFamily="18" charset="0"/>
              </a:rPr>
              <a:t>default stack pointer contain 07h.</a:t>
            </a:r>
            <a:endParaRPr lang="en-US" sz="2800" b="0" i="0" dirty="0">
              <a:effectLst/>
              <a:latin typeface="Times New Roman" panose="02020603050405020304" pitchFamily="18" charset="0"/>
              <a:ea typeface="HGHeiseiMinchotaiW3" panose="02020409000000000000" pitchFamily="17" charset="-128"/>
              <a:cs typeface="Times New Roman" panose="02020603050405020304" pitchFamily="18" charset="0"/>
            </a:endParaRPr>
          </a:p>
        </p:txBody>
      </p:sp>
      <p:sp>
        <p:nvSpPr>
          <p:cNvPr id="6" name="Rectangle 5"/>
          <p:cNvSpPr/>
          <p:nvPr/>
        </p:nvSpPr>
        <p:spPr>
          <a:xfrm>
            <a:off x="132270" y="3922656"/>
            <a:ext cx="12059729" cy="954107"/>
          </a:xfrm>
          <a:prstGeom prst="rect">
            <a:avLst/>
          </a:prstGeom>
        </p:spPr>
        <p:txBody>
          <a:bodyPr wrap="square">
            <a:spAutoFit/>
          </a:bodyPr>
          <a:lstStyle/>
          <a:p>
            <a:pPr algn="just" fontAlgn="base"/>
            <a:r>
              <a:rPr lang="en-US" sz="2800" b="1" dirty="0">
                <a:latin typeface="Times New Roman" panose="02020603050405020304" pitchFamily="18" charset="0"/>
                <a:cs typeface="Times New Roman" panose="02020603050405020304" pitchFamily="18" charset="0"/>
              </a:rPr>
              <a:t>PUSH:</a:t>
            </a:r>
            <a:r>
              <a:rPr lang="en-US" sz="2800" dirty="0">
                <a:latin typeface="Times New Roman" panose="02020603050405020304" pitchFamily="18" charset="0"/>
                <a:cs typeface="Times New Roman" panose="02020603050405020304" pitchFamily="18" charset="0"/>
              </a:rPr>
              <a:t> Using push operation stack pointer increased first and then content of register or memory will store on that stack location which stored in SP.</a:t>
            </a:r>
          </a:p>
        </p:txBody>
      </p:sp>
      <p:pic>
        <p:nvPicPr>
          <p:cNvPr id="7" name="Picture 6"/>
          <p:cNvPicPr>
            <a:picLocks noChangeAspect="1"/>
          </p:cNvPicPr>
          <p:nvPr/>
        </p:nvPicPr>
        <p:blipFill>
          <a:blip r:embed="rId2"/>
          <a:stretch>
            <a:fillRect/>
          </a:stretch>
        </p:blipFill>
        <p:spPr>
          <a:xfrm>
            <a:off x="11353800" y="72606"/>
            <a:ext cx="838200" cy="312316"/>
          </a:xfrm>
          <a:prstGeom prst="rect">
            <a:avLst/>
          </a:prstGeom>
        </p:spPr>
      </p:pic>
    </p:spTree>
    <p:extLst>
      <p:ext uri="{BB962C8B-B14F-4D97-AF65-F5344CB8AC3E}">
        <p14:creationId xmlns:p14="http://schemas.microsoft.com/office/powerpoint/2010/main" val="331622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4868" y="2442077"/>
            <a:ext cx="5589351" cy="1569660"/>
          </a:xfrm>
          <a:prstGeom prst="rect">
            <a:avLst/>
          </a:prstGeom>
        </p:spPr>
        <p:txBody>
          <a:bodyPr wrap="none">
            <a:spAutoFit/>
          </a:bodyPr>
          <a:lstStyle/>
          <a:p>
            <a:r>
              <a:rPr lang="en-US" sz="9600" dirty="0">
                <a:latin typeface="Times New Roman" panose="02020603050405020304" pitchFamily="18" charset="0"/>
                <a:cs typeface="Times New Roman" panose="02020603050405020304" pitchFamily="18" charset="0"/>
              </a:rPr>
              <a:t>Thank You</a:t>
            </a:r>
          </a:p>
        </p:txBody>
      </p:sp>
      <p:sp>
        <p:nvSpPr>
          <p:cNvPr id="5" name="Rectangle 4"/>
          <p:cNvSpPr/>
          <p:nvPr/>
        </p:nvSpPr>
        <p:spPr>
          <a:xfrm>
            <a:off x="4723325" y="6488668"/>
            <a:ext cx="184731" cy="369332"/>
          </a:xfrm>
          <a:prstGeom prst="rect">
            <a:avLst/>
          </a:prstGeom>
        </p:spPr>
        <p:txBody>
          <a:bodyPr wrap="none">
            <a:spAutoFit/>
          </a:bodyPr>
          <a:lstStyle/>
          <a:p>
            <a:endParaRPr lang="en-US" dirty="0">
              <a:solidFill>
                <a:schemeClr val="bg1">
                  <a:lumMod val="65000"/>
                </a:schemeClr>
              </a:solidFill>
            </a:endParaRPr>
          </a:p>
        </p:txBody>
      </p:sp>
      <p:sp>
        <p:nvSpPr>
          <p:cNvPr id="4" name="Footer Placeholder 3"/>
          <p:cNvSpPr>
            <a:spLocks noGrp="1"/>
          </p:cNvSpPr>
          <p:nvPr>
            <p:ph type="ftr" sz="quarter" idx="11"/>
          </p:nvPr>
        </p:nvSpPr>
        <p:spPr/>
        <p:txBody>
          <a:bodyPr/>
          <a:lstStyle/>
          <a:p>
            <a:r>
              <a:rPr lang="en-US" smtClean="0"/>
              <a:t>KEC-502/UNIT-5</a:t>
            </a:r>
            <a:endParaRPr lang="en-US" dirty="0"/>
          </a:p>
        </p:txBody>
      </p:sp>
      <p:sp>
        <p:nvSpPr>
          <p:cNvPr id="6" name="Slide Number Placeholder 5"/>
          <p:cNvSpPr>
            <a:spLocks noGrp="1"/>
          </p:cNvSpPr>
          <p:nvPr>
            <p:ph type="sldNum" sz="quarter" idx="12"/>
          </p:nvPr>
        </p:nvSpPr>
        <p:spPr/>
        <p:txBody>
          <a:bodyPr/>
          <a:lstStyle/>
          <a:p>
            <a:fld id="{BF9F9A0F-9EF0-45D0-8625-3D646B4412E1}" type="slidenum">
              <a:rPr lang="en-US" smtClean="0"/>
              <a:t>20</a:t>
            </a:fld>
            <a:endParaRPr lang="en-US"/>
          </a:p>
        </p:txBody>
      </p:sp>
      <p:pic>
        <p:nvPicPr>
          <p:cNvPr id="7" name="Picture 6"/>
          <p:cNvPicPr>
            <a:picLocks noChangeAspect="1"/>
          </p:cNvPicPr>
          <p:nvPr/>
        </p:nvPicPr>
        <p:blipFill>
          <a:blip r:embed="rId3"/>
          <a:stretch>
            <a:fillRect/>
          </a:stretch>
        </p:blipFill>
        <p:spPr>
          <a:xfrm>
            <a:off x="10926148" y="279640"/>
            <a:ext cx="1265852" cy="471660"/>
          </a:xfrm>
          <a:prstGeom prst="rect">
            <a:avLst/>
          </a:prstGeom>
        </p:spPr>
      </p:pic>
    </p:spTree>
    <p:extLst>
      <p:ext uri="{BB962C8B-B14F-4D97-AF65-F5344CB8AC3E}">
        <p14:creationId xmlns:p14="http://schemas.microsoft.com/office/powerpoint/2010/main" val="816486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3</a:t>
            </a:fld>
            <a:endParaRPr lang="en-US"/>
          </a:p>
        </p:txBody>
      </p:sp>
      <p:pic>
        <p:nvPicPr>
          <p:cNvPr id="4" name="Picture 3"/>
          <p:cNvPicPr>
            <a:picLocks noChangeAspect="1"/>
          </p:cNvPicPr>
          <p:nvPr/>
        </p:nvPicPr>
        <p:blipFill>
          <a:blip r:embed="rId2"/>
          <a:stretch>
            <a:fillRect/>
          </a:stretch>
        </p:blipFill>
        <p:spPr>
          <a:xfrm>
            <a:off x="3476174" y="285540"/>
            <a:ext cx="3876675" cy="1676400"/>
          </a:xfrm>
          <a:prstGeom prst="rect">
            <a:avLst/>
          </a:prstGeom>
        </p:spPr>
      </p:pic>
      <p:sp>
        <p:nvSpPr>
          <p:cNvPr id="6" name="Rectangle 5"/>
          <p:cNvSpPr/>
          <p:nvPr/>
        </p:nvSpPr>
        <p:spPr>
          <a:xfrm>
            <a:off x="382438" y="2031181"/>
            <a:ext cx="11694544" cy="4401205"/>
          </a:xfrm>
          <a:prstGeom prst="rect">
            <a:avLst/>
          </a:prstGeom>
        </p:spPr>
        <p:txBody>
          <a:bodyPr wrap="square">
            <a:spAutoFit/>
          </a:bodyPr>
          <a:lstStyle/>
          <a:p>
            <a:pPr algn="just" fontAlgn="base"/>
            <a:r>
              <a:rPr lang="en-US" sz="2800" b="1" dirty="0">
                <a:latin typeface="Times New Roman" panose="02020603050405020304" pitchFamily="18" charset="0"/>
                <a:cs typeface="Times New Roman" panose="02020603050405020304" pitchFamily="18" charset="0"/>
              </a:rPr>
              <a:t>PUSH R6</a:t>
            </a:r>
            <a:r>
              <a:rPr lang="en-US" sz="2800" dirty="0">
                <a:latin typeface="Times New Roman" panose="02020603050405020304" pitchFamily="18" charset="0"/>
                <a:cs typeface="Times New Roman" panose="02020603050405020304" pitchFamily="18" charset="0"/>
              </a:rPr>
              <a:t>;SP increased by one and contain of R6 store into 08 location.</a:t>
            </a:r>
          </a:p>
          <a:p>
            <a:pPr algn="just" fontAlgn="base"/>
            <a:r>
              <a:rPr lang="en-US" sz="2800" b="1" dirty="0">
                <a:latin typeface="Times New Roman" panose="02020603050405020304" pitchFamily="18" charset="0"/>
                <a:cs typeface="Times New Roman" panose="02020603050405020304" pitchFamily="18" charset="0"/>
              </a:rPr>
              <a:t>PUSH R1</a:t>
            </a:r>
            <a:r>
              <a:rPr lang="en-US" sz="2800" dirty="0">
                <a:latin typeface="Times New Roman" panose="02020603050405020304" pitchFamily="18" charset="0"/>
                <a:cs typeface="Times New Roman" panose="02020603050405020304" pitchFamily="18" charset="0"/>
              </a:rPr>
              <a:t>;SP increased again by one and contain of R1 stored into 09 location.</a:t>
            </a:r>
          </a:p>
          <a:p>
            <a:pPr algn="just" fontAlgn="base"/>
            <a:r>
              <a:rPr lang="en-US" sz="2800" b="1" dirty="0">
                <a:latin typeface="Times New Roman" panose="02020603050405020304" pitchFamily="18" charset="0"/>
                <a:cs typeface="Times New Roman" panose="02020603050405020304" pitchFamily="18" charset="0"/>
              </a:rPr>
              <a:t>PUSH R4</a:t>
            </a:r>
            <a:r>
              <a:rPr lang="en-US" sz="2800" dirty="0">
                <a:latin typeface="Times New Roman" panose="02020603050405020304" pitchFamily="18" charset="0"/>
                <a:cs typeface="Times New Roman" panose="02020603050405020304" pitchFamily="18" charset="0"/>
              </a:rPr>
              <a:t>;SP increased again by one and contain of R4 stored into 0A location.</a:t>
            </a:r>
          </a:p>
          <a:p>
            <a:pPr algn="just" fontAlgn="base"/>
            <a:r>
              <a:rPr lang="en-US" sz="2800" b="1" dirty="0" smtClean="0">
                <a:latin typeface="Times New Roman" panose="02020603050405020304" pitchFamily="18" charset="0"/>
                <a:cs typeface="Times New Roman" panose="02020603050405020304" pitchFamily="18" charset="0"/>
              </a:rPr>
              <a:t>POP: </a:t>
            </a: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retrieve data first and then stack pointer decreased by one.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we write</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POP 20h;</a:t>
            </a:r>
            <a:r>
              <a:rPr lang="en-US" sz="2800" dirty="0">
                <a:latin typeface="Times New Roman" panose="02020603050405020304" pitchFamily="18" charset="0"/>
                <a:cs typeface="Times New Roman" panose="02020603050405020304" pitchFamily="18" charset="0"/>
              </a:rPr>
              <a:t>then content at 0Ah location will copy into 20h then stack pointer decrease by 1.</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POP 21h</a:t>
            </a:r>
            <a:r>
              <a:rPr lang="en-US" sz="2800" dirty="0">
                <a:latin typeface="Times New Roman" panose="02020603050405020304" pitchFamily="18" charset="0"/>
                <a:cs typeface="Times New Roman" panose="02020603050405020304" pitchFamily="18" charset="0"/>
              </a:rPr>
              <a:t>;then content at 09h location will copy into 21h then stack pointer decrease by 1.</a:t>
            </a:r>
            <a:r>
              <a:rPr lang="en-US" sz="2800" dirty="0">
                <a:solidFill>
                  <a:srgbClr val="5B5B5B"/>
                </a:solidFill>
                <a:latin typeface="Times New Roman" panose="02020603050405020304" pitchFamily="18" charset="0"/>
                <a:cs typeface="Times New Roman" panose="02020603050405020304" pitchFamily="18" charset="0"/>
              </a:rPr>
              <a:t/>
            </a:r>
            <a:br>
              <a:rPr lang="en-US" sz="2800" dirty="0">
                <a:solidFill>
                  <a:srgbClr val="5B5B5B"/>
                </a:solidFill>
                <a:latin typeface="Times New Roman" panose="02020603050405020304" pitchFamily="18" charset="0"/>
                <a:cs typeface="Times New Roman" panose="02020603050405020304" pitchFamily="18" charset="0"/>
              </a:rPr>
            </a:br>
            <a:endParaRPr lang="en-US" sz="2800" b="0" i="0" dirty="0">
              <a:solidFill>
                <a:srgbClr val="5B5B5B"/>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1353800" y="72606"/>
            <a:ext cx="838200" cy="312316"/>
          </a:xfrm>
          <a:prstGeom prst="rect">
            <a:avLst/>
          </a:prstGeom>
        </p:spPr>
      </p:pic>
    </p:spTree>
    <p:extLst>
      <p:ext uri="{BB962C8B-B14F-4D97-AF65-F5344CB8AC3E}">
        <p14:creationId xmlns:p14="http://schemas.microsoft.com/office/powerpoint/2010/main" val="177858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4</a:t>
            </a:fld>
            <a:endParaRPr lang="en-US"/>
          </a:p>
        </p:txBody>
      </p:sp>
      <p:sp>
        <p:nvSpPr>
          <p:cNvPr id="4" name="Rectangle 3"/>
          <p:cNvSpPr/>
          <p:nvPr/>
        </p:nvSpPr>
        <p:spPr>
          <a:xfrm>
            <a:off x="3819066" y="87067"/>
            <a:ext cx="2789546" cy="523220"/>
          </a:xfrm>
          <a:prstGeom prst="rect">
            <a:avLst/>
          </a:prstGeom>
        </p:spPr>
        <p:txBody>
          <a:bodyPr wrap="none">
            <a:spAutoFit/>
          </a:bodyPr>
          <a:lstStyle/>
          <a:p>
            <a:r>
              <a:rPr lang="en-US" sz="2800" b="1" dirty="0" smtClean="0">
                <a:solidFill>
                  <a:srgbClr val="333333"/>
                </a:solidFill>
                <a:latin typeface="Times New Roman" panose="02020603050405020304" pitchFamily="18" charset="0"/>
                <a:cs typeface="Times New Roman" panose="02020603050405020304" pitchFamily="18" charset="0"/>
              </a:rPr>
              <a:t>XCH Instruction</a:t>
            </a:r>
            <a:endParaRPr lang="en-US" sz="2800" b="1" dirty="0">
              <a:solidFill>
                <a:srgbClr val="333333"/>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34195" y="691656"/>
            <a:ext cx="11444377" cy="1384995"/>
          </a:xfrm>
          <a:prstGeom prst="rect">
            <a:avLst/>
          </a:prstGeom>
        </p:spPr>
        <p:txBody>
          <a:bodyPr wrap="square">
            <a:spAutoFit/>
          </a:bodyPr>
          <a:lstStyle/>
          <a:p>
            <a:pPr algn="just"/>
            <a:r>
              <a:rPr lang="en-US" sz="2800" dirty="0">
                <a:solidFill>
                  <a:srgbClr val="333333"/>
                </a:solidFill>
                <a:latin typeface="Times New Roman" panose="02020603050405020304" pitchFamily="18" charset="0"/>
                <a:cs typeface="Times New Roman" panose="02020603050405020304" pitchFamily="18" charset="0"/>
              </a:rPr>
              <a:t>The </a:t>
            </a:r>
            <a:r>
              <a:rPr lang="en-US" sz="2800" b="1" dirty="0">
                <a:solidFill>
                  <a:srgbClr val="333333"/>
                </a:solidFill>
                <a:latin typeface="Times New Roman" panose="02020603050405020304" pitchFamily="18" charset="0"/>
                <a:cs typeface="Times New Roman" panose="02020603050405020304" pitchFamily="18" charset="0"/>
              </a:rPr>
              <a:t>XCH</a:t>
            </a:r>
            <a:r>
              <a:rPr lang="en-US" sz="2800" dirty="0">
                <a:solidFill>
                  <a:srgbClr val="333333"/>
                </a:solidFill>
                <a:latin typeface="Times New Roman" panose="02020603050405020304" pitchFamily="18" charset="0"/>
                <a:cs typeface="Times New Roman" panose="02020603050405020304" pitchFamily="18" charset="0"/>
              </a:rPr>
              <a:t> instruction loads the accumulator with the byte value of the specified operand while simultaneously storing the previous contents of the accumulator in the specified operand.</a:t>
            </a:r>
            <a:endParaRPr lang="en-US" sz="2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29735483"/>
              </p:ext>
            </p:extLst>
          </p:nvPr>
        </p:nvGraphicFramePr>
        <p:xfrm>
          <a:off x="120769" y="2076651"/>
          <a:ext cx="12071230" cy="2499360"/>
        </p:xfrm>
        <a:graphic>
          <a:graphicData uri="http://schemas.openxmlformats.org/drawingml/2006/table">
            <a:tbl>
              <a:tblPr firstRow="1" bandRow="1">
                <a:tableStyleId>{5C22544A-7EE6-4342-B048-85BDC9FD1C3A}</a:tableStyleId>
              </a:tblPr>
              <a:tblGrid>
                <a:gridCol w="2567985"/>
                <a:gridCol w="1870472"/>
                <a:gridCol w="7632773"/>
              </a:tblGrid>
              <a:tr h="8232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Opcode</a:t>
                      </a:r>
                      <a:endParaRPr lang="en-US" sz="2800" dirty="0" smtClean="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Operand</a:t>
                      </a:r>
                      <a:endParaRPr lang="en-US" sz="2800" dirty="0" smtClean="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Description</a:t>
                      </a:r>
                      <a:endParaRPr lang="en-US" sz="2800" dirty="0" smtClean="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txBody>
                  <a:tcPr/>
                </a:tc>
              </a:tr>
              <a:tr h="451459">
                <a:tc rowSpan="3">
                  <a:txBody>
                    <a:bodyPr/>
                    <a:lstStyle/>
                    <a:p>
                      <a:pPr algn="ctr"/>
                      <a:endParaRPr lang="en-US" sz="2800" dirty="0" smtClean="0">
                        <a:latin typeface="Times New Roman" panose="02020603050405020304" pitchFamily="18" charset="0"/>
                        <a:cs typeface="Times New Roman" panose="02020603050405020304" pitchFamily="18" charset="0"/>
                      </a:endParaRPr>
                    </a:p>
                    <a:p>
                      <a:pPr algn="ctr"/>
                      <a:r>
                        <a:rPr lang="en-US" sz="2800" dirty="0" smtClean="0">
                          <a:latin typeface="Times New Roman" panose="02020603050405020304" pitchFamily="18" charset="0"/>
                          <a:cs typeface="Times New Roman" panose="02020603050405020304" pitchFamily="18" charset="0"/>
                        </a:rPr>
                        <a:t>XCH A,</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smtClean="0">
                          <a:latin typeface="Times New Roman" panose="02020603050405020304" pitchFamily="18" charset="0"/>
                          <a:cs typeface="Times New Roman" panose="02020603050405020304" pitchFamily="18" charset="0"/>
                        </a:rPr>
                        <a:t>Rn</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smtClean="0">
                          <a:latin typeface="Times New Roman" panose="02020603050405020304" pitchFamily="18" charset="0"/>
                          <a:cs typeface="Times New Roman" panose="02020603050405020304" pitchFamily="18" charset="0"/>
                        </a:rPr>
                        <a:t>Exchange accumulator with</a:t>
                      </a:r>
                      <a:r>
                        <a:rPr lang="en-US" sz="2800" baseline="0" dirty="0" smtClean="0">
                          <a:latin typeface="Times New Roman" panose="02020603050405020304" pitchFamily="18" charset="0"/>
                          <a:cs typeface="Times New Roman" panose="02020603050405020304" pitchFamily="18" charset="0"/>
                        </a:rPr>
                        <a:t> Rn</a:t>
                      </a:r>
                      <a:endParaRPr lang="en-US" sz="2800" dirty="0">
                        <a:latin typeface="Times New Roman" panose="02020603050405020304" pitchFamily="18" charset="0"/>
                        <a:cs typeface="Times New Roman" panose="02020603050405020304" pitchFamily="18" charset="0"/>
                      </a:endParaRPr>
                    </a:p>
                  </a:txBody>
                  <a:tcPr/>
                </a:tc>
              </a:tr>
              <a:tr h="451459">
                <a:tc vMerge="1">
                  <a:txBody>
                    <a:bodyPr/>
                    <a:lstStyle/>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Ri</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smtClean="0">
                          <a:latin typeface="Times New Roman" panose="02020603050405020304" pitchFamily="18" charset="0"/>
                          <a:cs typeface="Times New Roman" panose="02020603050405020304" pitchFamily="18" charset="0"/>
                        </a:rPr>
                        <a:t>Exchange accumulator with</a:t>
                      </a:r>
                      <a:r>
                        <a:rPr lang="en-US" sz="2800" baseline="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indirect memory </a:t>
                      </a:r>
                      <a:endParaRPr lang="en-US" sz="2800" dirty="0">
                        <a:latin typeface="Times New Roman" panose="02020603050405020304" pitchFamily="18" charset="0"/>
                        <a:cs typeface="Times New Roman" panose="02020603050405020304" pitchFamily="18" charset="0"/>
                      </a:endParaRPr>
                    </a:p>
                  </a:txBody>
                  <a:tcPr/>
                </a:tc>
              </a:tr>
              <a:tr h="451459">
                <a:tc vMerge="1">
                  <a:txBody>
                    <a:bodyPr/>
                    <a:lstStyle/>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smtClean="0">
                          <a:latin typeface="Times New Roman" panose="02020603050405020304" pitchFamily="18" charset="0"/>
                          <a:cs typeface="Times New Roman" panose="02020603050405020304" pitchFamily="18" charset="0"/>
                        </a:rPr>
                        <a:t>address</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smtClean="0">
                          <a:latin typeface="Times New Roman" panose="02020603050405020304" pitchFamily="18" charset="0"/>
                          <a:cs typeface="Times New Roman" panose="02020603050405020304" pitchFamily="18" charset="0"/>
                        </a:rPr>
                        <a:t>Exchange accumulator with memory</a:t>
                      </a:r>
                      <a:endParaRPr lang="en-US" sz="2800" dirty="0">
                        <a:latin typeface="Times New Roman" panose="02020603050405020304" pitchFamily="18" charset="0"/>
                        <a:cs typeface="Times New Roman" panose="02020603050405020304" pitchFamily="18" charset="0"/>
                      </a:endParaRPr>
                    </a:p>
                  </a:txBody>
                  <a:tcPr/>
                </a:tc>
              </a:tr>
            </a:tbl>
          </a:graphicData>
        </a:graphic>
      </p:graphicFrame>
      <p:sp>
        <p:nvSpPr>
          <p:cNvPr id="7" name="Rectangle 6"/>
          <p:cNvSpPr/>
          <p:nvPr/>
        </p:nvSpPr>
        <p:spPr>
          <a:xfrm>
            <a:off x="120769" y="4830021"/>
            <a:ext cx="12071231" cy="1815882"/>
          </a:xfrm>
          <a:prstGeom prst="rect">
            <a:avLst/>
          </a:prstGeom>
        </p:spPr>
        <p:txBody>
          <a:bodyPr wrap="square">
            <a:spAutoFit/>
          </a:bodyPr>
          <a:lstStyle/>
          <a:p>
            <a:pPr algn="just"/>
            <a:r>
              <a:rPr lang="en-US" sz="2800" dirty="0">
                <a:solidFill>
                  <a:srgbClr val="333333"/>
                </a:solidFill>
                <a:latin typeface="Times New Roman" panose="02020603050405020304" pitchFamily="18" charset="0"/>
                <a:cs typeface="Times New Roman" panose="02020603050405020304" pitchFamily="18" charset="0"/>
              </a:rPr>
              <a:t>The </a:t>
            </a:r>
            <a:r>
              <a:rPr lang="en-US" sz="2800" b="1" dirty="0">
                <a:solidFill>
                  <a:srgbClr val="333333"/>
                </a:solidFill>
                <a:latin typeface="Times New Roman" panose="02020603050405020304" pitchFamily="18" charset="0"/>
                <a:cs typeface="Times New Roman" panose="02020603050405020304" pitchFamily="18" charset="0"/>
              </a:rPr>
              <a:t>XCHD</a:t>
            </a:r>
            <a:r>
              <a:rPr lang="en-US" sz="2800" dirty="0">
                <a:solidFill>
                  <a:srgbClr val="333333"/>
                </a:solidFill>
                <a:latin typeface="Times New Roman" panose="02020603050405020304" pitchFamily="18" charset="0"/>
                <a:cs typeface="Times New Roman" panose="02020603050405020304" pitchFamily="18" charset="0"/>
              </a:rPr>
              <a:t> instruction exchanges the low-order nibble of the accumulator with the low-order nibble of the specified internal RAM location. The internal RAM is accessed indirectly through R0 or R1. The high-order nibbles of each operand are not </a:t>
            </a:r>
            <a:r>
              <a:rPr lang="en-US" sz="2800" dirty="0" smtClean="0">
                <a:solidFill>
                  <a:srgbClr val="333333"/>
                </a:solidFill>
                <a:latin typeface="Times New Roman" panose="02020603050405020304" pitchFamily="18" charset="0"/>
                <a:cs typeface="Times New Roman" panose="02020603050405020304" pitchFamily="18" charset="0"/>
              </a:rPr>
              <a:t>affected. Ex- XCHD A, @</a:t>
            </a:r>
            <a:r>
              <a:rPr lang="en-US" sz="2800" dirty="0" err="1" smtClean="0">
                <a:solidFill>
                  <a:srgbClr val="333333"/>
                </a:solidFill>
                <a:latin typeface="Times New Roman" panose="02020603050405020304" pitchFamily="18" charset="0"/>
                <a:cs typeface="Times New Roman" panose="02020603050405020304" pitchFamily="18" charset="0"/>
              </a:rPr>
              <a:t>Ri</a:t>
            </a:r>
            <a:endParaRPr lang="en-US" sz="2800" dirty="0">
              <a:solidFill>
                <a:srgbClr val="333333"/>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1353800" y="72606"/>
            <a:ext cx="838200" cy="312316"/>
          </a:xfrm>
          <a:prstGeom prst="rect">
            <a:avLst/>
          </a:prstGeom>
        </p:spPr>
      </p:pic>
    </p:spTree>
    <p:extLst>
      <p:ext uri="{BB962C8B-B14F-4D97-AF65-F5344CB8AC3E}">
        <p14:creationId xmlns:p14="http://schemas.microsoft.com/office/powerpoint/2010/main" val="338981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5</a:t>
            </a:fld>
            <a:endParaRPr lang="en-US"/>
          </a:p>
        </p:txBody>
      </p:sp>
      <p:sp>
        <p:nvSpPr>
          <p:cNvPr id="4" name="Rectangle 3"/>
          <p:cNvSpPr/>
          <p:nvPr/>
        </p:nvSpPr>
        <p:spPr>
          <a:xfrm>
            <a:off x="3654959" y="121572"/>
            <a:ext cx="4568879"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Loop and Jump Instructions</a:t>
            </a:r>
            <a:endParaRPr lang="en-US" sz="2800" b="1" i="0" dirty="0">
              <a:effectLst/>
              <a:latin typeface="Times New Roman" panose="02020603050405020304" pitchFamily="18" charset="0"/>
              <a:cs typeface="Times New Roman" panose="02020603050405020304" pitchFamily="18" charset="0"/>
            </a:endParaRPr>
          </a:p>
        </p:txBody>
      </p:sp>
      <p:sp>
        <p:nvSpPr>
          <p:cNvPr id="5" name="Rectangle 4"/>
          <p:cNvSpPr/>
          <p:nvPr/>
        </p:nvSpPr>
        <p:spPr>
          <a:xfrm>
            <a:off x="177029" y="1087731"/>
            <a:ext cx="3567002" cy="523220"/>
          </a:xfrm>
          <a:prstGeom prst="rect">
            <a:avLst/>
          </a:prstGeom>
        </p:spPr>
        <p:txBody>
          <a:bodyPr wrap="none">
            <a:spAutoFit/>
          </a:bodyPr>
          <a:lstStyle/>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Looping in the 8051</a:t>
            </a:r>
            <a:endParaRPr lang="en-US" sz="2800" b="0" i="0" dirty="0">
              <a:effectLst/>
              <a:latin typeface="Times New Roman" panose="02020603050405020304" pitchFamily="18" charset="0"/>
              <a:cs typeface="Times New Roman" panose="02020603050405020304" pitchFamily="18" charset="0"/>
            </a:endParaRPr>
          </a:p>
        </p:txBody>
      </p:sp>
      <p:sp>
        <p:nvSpPr>
          <p:cNvPr id="6" name="Rectangle 5"/>
          <p:cNvSpPr/>
          <p:nvPr/>
        </p:nvSpPr>
        <p:spPr>
          <a:xfrm>
            <a:off x="77637" y="1863306"/>
            <a:ext cx="11915955" cy="4401205"/>
          </a:xfrm>
          <a:prstGeom prst="rect">
            <a:avLst/>
          </a:prstGeom>
        </p:spPr>
        <p:txBody>
          <a:bodyPr wrap="square">
            <a:spAutoFit/>
          </a:bodyPr>
          <a:lstStyle/>
          <a:p>
            <a:pPr marL="914400" lvl="1" indent="-457200"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Repeating a sequence of instructions a certain number of times is called a loop. </a:t>
            </a:r>
            <a:endParaRPr lang="en-US" sz="2800" dirty="0" smtClean="0">
              <a:solidFill>
                <a:srgbClr val="000000"/>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An </a:t>
            </a:r>
            <a:r>
              <a:rPr lang="en-US" sz="2800" dirty="0">
                <a:solidFill>
                  <a:srgbClr val="000000"/>
                </a:solidFill>
                <a:latin typeface="Times New Roman" panose="02020603050405020304" pitchFamily="18" charset="0"/>
                <a:cs typeface="Times New Roman" panose="02020603050405020304" pitchFamily="18" charset="0"/>
              </a:rPr>
              <a:t>instruction </a:t>
            </a:r>
            <a:r>
              <a:rPr lang="en-US" sz="2800" b="1" dirty="0">
                <a:solidFill>
                  <a:srgbClr val="000000"/>
                </a:solidFill>
                <a:latin typeface="Times New Roman" panose="02020603050405020304" pitchFamily="18" charset="0"/>
                <a:cs typeface="Times New Roman" panose="02020603050405020304" pitchFamily="18" charset="0"/>
              </a:rPr>
              <a:t>DJNZ </a:t>
            </a:r>
            <a:r>
              <a:rPr lang="en-US" sz="2800" b="1" dirty="0" err="1">
                <a:solidFill>
                  <a:srgbClr val="000000"/>
                </a:solidFill>
                <a:latin typeface="Times New Roman" panose="02020603050405020304" pitchFamily="18" charset="0"/>
                <a:cs typeface="Times New Roman" panose="02020603050405020304" pitchFamily="18" charset="0"/>
              </a:rPr>
              <a:t>reg</a:t>
            </a:r>
            <a:r>
              <a:rPr lang="en-US" sz="2800" b="1" dirty="0">
                <a:solidFill>
                  <a:srgbClr val="000000"/>
                </a:solidFill>
                <a:latin typeface="Times New Roman" panose="02020603050405020304" pitchFamily="18" charset="0"/>
                <a:cs typeface="Times New Roman" panose="02020603050405020304" pitchFamily="18" charset="0"/>
              </a:rPr>
              <a:t>, label</a:t>
            </a:r>
            <a:r>
              <a:rPr lang="en-US" sz="2800" dirty="0">
                <a:solidFill>
                  <a:srgbClr val="000000"/>
                </a:solidFill>
                <a:latin typeface="Times New Roman" panose="02020603050405020304" pitchFamily="18" charset="0"/>
                <a:cs typeface="Times New Roman" panose="02020603050405020304" pitchFamily="18" charset="0"/>
              </a:rPr>
              <a:t> is used to perform a Loop operation. In this instruction, a register is decremented by 1; if it is not zero, then 8051 jumps to the target address referred to by the label.</a:t>
            </a:r>
          </a:p>
          <a:p>
            <a:pPr marL="914400" lvl="1" indent="-457200"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The register is loaded with the counter for the number of repetitions prior to the start of the loop. In this </a:t>
            </a:r>
            <a:r>
              <a:rPr lang="en-US" sz="2800" dirty="0" smtClean="0">
                <a:solidFill>
                  <a:srgbClr val="000000"/>
                </a:solidFill>
                <a:latin typeface="Times New Roman" panose="02020603050405020304" pitchFamily="18" charset="0"/>
                <a:cs typeface="Times New Roman" panose="02020603050405020304" pitchFamily="18" charset="0"/>
              </a:rPr>
              <a:t>instruction , the </a:t>
            </a:r>
            <a:r>
              <a:rPr lang="en-US" sz="2800" dirty="0">
                <a:solidFill>
                  <a:srgbClr val="000000"/>
                </a:solidFill>
                <a:latin typeface="Times New Roman" panose="02020603050405020304" pitchFamily="18" charset="0"/>
                <a:cs typeface="Times New Roman" panose="02020603050405020304" pitchFamily="18" charset="0"/>
              </a:rPr>
              <a:t>registers decrement and the decision to jump are combined into a single instruction. </a:t>
            </a:r>
            <a:endParaRPr lang="en-US" sz="2800" dirty="0" smtClean="0">
              <a:solidFill>
                <a:srgbClr val="000000"/>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The </a:t>
            </a:r>
            <a:r>
              <a:rPr lang="en-US" sz="2800" dirty="0">
                <a:solidFill>
                  <a:srgbClr val="000000"/>
                </a:solidFill>
                <a:latin typeface="Times New Roman" panose="02020603050405020304" pitchFamily="18" charset="0"/>
                <a:cs typeface="Times New Roman" panose="02020603050405020304" pitchFamily="18" charset="0"/>
              </a:rPr>
              <a:t>registers can be any of R0–R7. The counter can also be a RAM location.</a:t>
            </a:r>
            <a:endParaRPr lang="en-US" sz="280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425175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6</a:t>
            </a:fld>
            <a:endParaRPr lang="en-US"/>
          </a:p>
        </p:txBody>
      </p:sp>
      <p:sp>
        <p:nvSpPr>
          <p:cNvPr id="4" name="Rectangle 3"/>
          <p:cNvSpPr/>
          <p:nvPr/>
        </p:nvSpPr>
        <p:spPr>
          <a:xfrm>
            <a:off x="11502" y="437412"/>
            <a:ext cx="12180498" cy="3539430"/>
          </a:xfrm>
          <a:prstGeom prst="rect">
            <a:avLst/>
          </a:prstGeom>
        </p:spPr>
        <p:txBody>
          <a:bodyPr wrap="square">
            <a:spAutoFit/>
          </a:bodyPr>
          <a:lstStyle/>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Example</a:t>
            </a:r>
          </a:p>
          <a:p>
            <a:pPr marL="914400" lvl="1" indent="-457200" algn="just">
              <a:buFont typeface="Wingdings" panose="05000000000000000000" pitchFamily="2" charset="2"/>
              <a:buChar char="§"/>
            </a:pPr>
            <a:r>
              <a:rPr lang="en-US" sz="2800" b="1" dirty="0">
                <a:solidFill>
                  <a:srgbClr val="000000"/>
                </a:solidFill>
                <a:latin typeface="Times New Roman" panose="02020603050405020304" pitchFamily="18" charset="0"/>
                <a:cs typeface="Times New Roman" panose="02020603050405020304" pitchFamily="18" charset="0"/>
              </a:rPr>
              <a:t>Multiply 25 by 10 using the technique of repeated addition</a:t>
            </a:r>
            <a:r>
              <a:rPr lang="en-US" sz="2800" b="1" dirty="0" smtClean="0">
                <a:solidFill>
                  <a:srgbClr val="000000"/>
                </a:solidFill>
                <a:latin typeface="Times New Roman" panose="02020603050405020304" pitchFamily="18" charset="0"/>
                <a:cs typeface="Times New Roman" panose="02020603050405020304" pitchFamily="18" charset="0"/>
              </a:rPr>
              <a:t>.</a:t>
            </a:r>
          </a:p>
          <a:p>
            <a:pPr lvl="1" algn="just"/>
            <a:endParaRPr lang="en-US" sz="2800" dirty="0">
              <a:solidFill>
                <a:srgbClr val="000000"/>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800" b="1" dirty="0">
                <a:solidFill>
                  <a:srgbClr val="000000"/>
                </a:solidFill>
                <a:latin typeface="Times New Roman" panose="02020603050405020304" pitchFamily="18" charset="0"/>
                <a:cs typeface="Times New Roman" panose="02020603050405020304" pitchFamily="18" charset="0"/>
              </a:rPr>
              <a:t>Solution</a:t>
            </a:r>
            <a:r>
              <a:rPr lang="en-US" sz="2800" dirty="0">
                <a:solidFill>
                  <a:srgbClr val="000000"/>
                </a:solidFill>
                <a:latin typeface="Times New Roman" panose="02020603050405020304" pitchFamily="18" charset="0"/>
                <a:cs typeface="Times New Roman" panose="02020603050405020304" pitchFamily="18" charset="0"/>
              </a:rPr>
              <a:t> − Multiplication can be achieved by adding the multiplicand repeatedly, as many times as the multiplier. For example</a:t>
            </a:r>
            <a:r>
              <a:rPr lang="en-US" sz="2800" dirty="0" smtClean="0">
                <a:solidFill>
                  <a:srgbClr val="000000"/>
                </a:solidFill>
                <a:latin typeface="Times New Roman" panose="02020603050405020304" pitchFamily="18" charset="0"/>
                <a:cs typeface="Times New Roman" panose="02020603050405020304" pitchFamily="18" charset="0"/>
              </a:rPr>
              <a:t>,</a:t>
            </a:r>
          </a:p>
          <a:p>
            <a:pPr lvl="1" algn="just"/>
            <a:endParaRPr lang="en-US" sz="2800" dirty="0">
              <a:solidFill>
                <a:srgbClr val="000000"/>
              </a:solidFill>
              <a:latin typeface="Times New Roman" panose="02020603050405020304" pitchFamily="18" charset="0"/>
              <a:cs typeface="Times New Roman" panose="02020603050405020304" pitchFamily="18" charset="0"/>
            </a:endParaRPr>
          </a:p>
          <a:p>
            <a:pPr lvl="1" algn="just"/>
            <a:r>
              <a:rPr lang="en-US" sz="2800" dirty="0" smtClean="0">
                <a:solidFill>
                  <a:srgbClr val="000000"/>
                </a:solidFill>
                <a:latin typeface="Times New Roman" panose="02020603050405020304" pitchFamily="18" charset="0"/>
                <a:cs typeface="Times New Roman" panose="02020603050405020304" pitchFamily="18" charset="0"/>
              </a:rPr>
              <a:t> 25 </a:t>
            </a:r>
            <a:r>
              <a:rPr lang="en-US" sz="2800" dirty="0">
                <a:solidFill>
                  <a:srgbClr val="000000"/>
                </a:solidFill>
                <a:latin typeface="Times New Roman" panose="02020603050405020304" pitchFamily="18" charset="0"/>
                <a:cs typeface="Times New Roman" panose="02020603050405020304" pitchFamily="18" charset="0"/>
              </a:rPr>
              <a:t>* 10 = 250(FAH)</a:t>
            </a:r>
          </a:p>
          <a:p>
            <a:pPr lvl="1" algn="just"/>
            <a:r>
              <a:rPr lang="en-US" sz="2800" dirty="0">
                <a:solidFill>
                  <a:srgbClr val="000000"/>
                </a:solidFill>
                <a:latin typeface="Times New Roman" panose="02020603050405020304" pitchFamily="18" charset="0"/>
                <a:cs typeface="Times New Roman" panose="02020603050405020304" pitchFamily="18" charset="0"/>
              </a:rPr>
              <a:t>25 + 25 + 25 + 25 + 25 + 25 + 25 + 25 + 25 + 25 = 250</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115574" y="4109581"/>
            <a:ext cx="4736618" cy="2246769"/>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		MOV A, #0</a:t>
            </a:r>
          </a:p>
          <a:p>
            <a:r>
              <a:rPr lang="en-US" sz="2800" dirty="0" smtClean="0">
                <a:latin typeface="Times New Roman" panose="02020603050405020304" pitchFamily="18" charset="0"/>
                <a:cs typeface="Times New Roman" panose="02020603050405020304" pitchFamily="18" charset="0"/>
              </a:rPr>
              <a:t>		MOV R2, #10</a:t>
            </a:r>
          </a:p>
          <a:p>
            <a:r>
              <a:rPr lang="en-US" sz="2800" dirty="0" smtClean="0">
                <a:latin typeface="Times New Roman" panose="02020603050405020304" pitchFamily="18" charset="0"/>
                <a:cs typeface="Times New Roman" panose="02020603050405020304" pitchFamily="18" charset="0"/>
              </a:rPr>
              <a:t>AGAIN:       ADD A, #25</a:t>
            </a:r>
          </a:p>
          <a:p>
            <a:r>
              <a:rPr lang="en-US" sz="2800" dirty="0" smtClean="0">
                <a:latin typeface="Times New Roman" panose="02020603050405020304" pitchFamily="18" charset="0"/>
                <a:cs typeface="Times New Roman" panose="02020603050405020304" pitchFamily="18" charset="0"/>
              </a:rPr>
              <a:t>		DJNZ R2, AGAIN</a:t>
            </a:r>
          </a:p>
          <a:p>
            <a:r>
              <a:rPr lang="en-US" sz="2800" dirty="0" smtClean="0">
                <a:latin typeface="Times New Roman" panose="02020603050405020304" pitchFamily="18" charset="0"/>
                <a:cs typeface="Times New Roman" panose="02020603050405020304" pitchFamily="18" charset="0"/>
              </a:rPr>
              <a:t>		MOV R5,A</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23671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7</a:t>
            </a:fld>
            <a:endParaRPr lang="en-US"/>
          </a:p>
        </p:txBody>
      </p:sp>
      <p:sp>
        <p:nvSpPr>
          <p:cNvPr id="4" name="Rectangle 3"/>
          <p:cNvSpPr/>
          <p:nvPr/>
        </p:nvSpPr>
        <p:spPr>
          <a:xfrm>
            <a:off x="149525" y="240434"/>
            <a:ext cx="11841192" cy="2677656"/>
          </a:xfrm>
          <a:prstGeom prst="rect">
            <a:avLst/>
          </a:prstGeom>
        </p:spPr>
        <p:txBody>
          <a:bodyPr wrap="square">
            <a:spAutoFit/>
          </a:bodyPr>
          <a:lstStyle/>
          <a:p>
            <a:pPr marL="457200" indent="-457200">
              <a:buFont typeface="Wingdings" panose="05000000000000000000" pitchFamily="2" charset="2"/>
              <a:buChar char="v"/>
            </a:pPr>
            <a:r>
              <a:rPr lang="en-US" sz="2800" b="1" dirty="0" smtClean="0">
                <a:latin typeface="Times New Roman" panose="02020603050405020304" pitchFamily="18" charset="0"/>
                <a:cs typeface="Times New Roman" panose="02020603050405020304" pitchFamily="18" charset="0"/>
              </a:rPr>
              <a:t>inside </a:t>
            </a:r>
            <a:r>
              <a:rPr lang="en-US" sz="2800" b="1" dirty="0">
                <a:latin typeface="Times New Roman" panose="02020603050405020304" pitchFamily="18" charset="0"/>
                <a:cs typeface="Times New Roman" panose="02020603050405020304" pitchFamily="18" charset="0"/>
              </a:rPr>
              <a:t>a </a:t>
            </a:r>
            <a:r>
              <a:rPr lang="en-US" sz="2800" b="1" dirty="0" smtClean="0">
                <a:latin typeface="Times New Roman" panose="02020603050405020304" pitchFamily="18" charset="0"/>
                <a:cs typeface="Times New Roman" panose="02020603050405020304" pitchFamily="18" charset="0"/>
              </a:rPr>
              <a:t>Loop(Nested loop)</a:t>
            </a:r>
            <a:endParaRPr lang="en-US" sz="2800" b="1" dirty="0" smtClean="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800" dirty="0"/>
              <a:t> </a:t>
            </a:r>
            <a:r>
              <a:rPr lang="en-US" sz="2800" dirty="0">
                <a:latin typeface="Times New Roman" panose="02020603050405020304" pitchFamily="18" charset="0"/>
                <a:cs typeface="Times New Roman" panose="02020603050405020304" pitchFamily="18" charset="0"/>
              </a:rPr>
              <a:t>Looping </a:t>
            </a:r>
            <a:r>
              <a:rPr lang="en-US" sz="2800" dirty="0" smtClean="0">
                <a:latin typeface="Times New Roman" panose="02020603050405020304" pitchFamily="18" charset="0"/>
                <a:cs typeface="Times New Roman" panose="02020603050405020304" pitchFamily="18" charset="0"/>
              </a:rPr>
              <a:t>action </a:t>
            </a:r>
            <a:r>
              <a:rPr lang="en-US" sz="2800" dirty="0">
                <a:latin typeface="Times New Roman" panose="02020603050405020304" pitchFamily="18" charset="0"/>
                <a:cs typeface="Times New Roman" panose="02020603050405020304" pitchFamily="18" charset="0"/>
              </a:rPr>
              <a:t>with the instruction DJNZ </a:t>
            </a:r>
            <a:r>
              <a:rPr lang="en-US" sz="2800" dirty="0" err="1">
                <a:latin typeface="Times New Roman" panose="02020603050405020304" pitchFamily="18" charset="0"/>
                <a:cs typeface="Times New Roman" panose="02020603050405020304" pitchFamily="18" charset="0"/>
              </a:rPr>
              <a:t>Reg</a:t>
            </a:r>
            <a:r>
              <a:rPr lang="en-US" sz="2800" dirty="0">
                <a:latin typeface="Times New Roman" panose="02020603050405020304" pitchFamily="18" charset="0"/>
                <a:cs typeface="Times New Roman" panose="02020603050405020304" pitchFamily="18" charset="0"/>
              </a:rPr>
              <a:t> label is limited to 256 iterations only. </a:t>
            </a:r>
            <a:endParaRPr lang="en-US" sz="2800" dirty="0" smtClean="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Then</a:t>
            </a: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we use a loop inside another loop, it is called a nested loop. Two registers are used to hold the count when the maximum count is limited to 256. So we use this method to repeat the action more times than 256.</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15351" y="3009991"/>
            <a:ext cx="7717766" cy="2246769"/>
          </a:xfrm>
          <a:prstGeom prst="rect">
            <a:avLst/>
          </a:prstGeom>
        </p:spPr>
        <p:txBody>
          <a:bodyPr wrap="square">
            <a:spAutoFit/>
          </a:bodyPr>
          <a:lstStyle/>
          <a:p>
            <a:pPr marL="285750" indent="-285750" algn="just">
              <a:buFont typeface="Wingdings" panose="05000000000000000000" pitchFamily="2" charset="2"/>
              <a:buChar char="§"/>
            </a:pPr>
            <a:r>
              <a:rPr lang="en-US" sz="2800" b="1" dirty="0">
                <a:solidFill>
                  <a:srgbClr val="000000"/>
                </a:solidFill>
                <a:latin typeface="Times New Roman" panose="02020603050405020304" pitchFamily="18" charset="0"/>
                <a:cs typeface="Times New Roman" panose="02020603050405020304" pitchFamily="18" charset="0"/>
              </a:rPr>
              <a:t>Example</a:t>
            </a:r>
            <a:endParaRPr lang="en-US" sz="2800" dirty="0">
              <a:solidFill>
                <a:srgbClr val="000000"/>
              </a:solidFill>
              <a:latin typeface="Times New Roman" panose="02020603050405020304" pitchFamily="18" charset="0"/>
              <a:cs typeface="Times New Roman" panose="02020603050405020304" pitchFamily="18" charset="0"/>
            </a:endParaRPr>
          </a:p>
          <a:p>
            <a:pPr algn="just"/>
            <a:r>
              <a:rPr lang="en-US" sz="2800" dirty="0">
                <a:solidFill>
                  <a:srgbClr val="000000"/>
                </a:solidFill>
                <a:latin typeface="Times New Roman" panose="02020603050405020304" pitchFamily="18" charset="0"/>
                <a:cs typeface="Times New Roman" panose="02020603050405020304" pitchFamily="18" charset="0"/>
              </a:rPr>
              <a:t>Write a program to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Load the accumulator with the value 55H.</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Complement the ACC 700 times</a:t>
            </a:r>
            <a:r>
              <a:rPr lang="en-US" sz="2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p:txBody>
      </p:sp>
      <p:sp>
        <p:nvSpPr>
          <p:cNvPr id="6" name="Rectangle 5"/>
          <p:cNvSpPr/>
          <p:nvPr/>
        </p:nvSpPr>
        <p:spPr>
          <a:xfrm>
            <a:off x="615351" y="4864131"/>
            <a:ext cx="11297728" cy="1384995"/>
          </a:xfrm>
          <a:prstGeom prst="rect">
            <a:avLst/>
          </a:prstGeom>
        </p:spPr>
        <p:txBody>
          <a:bodyPr wrap="square">
            <a:spAutoFit/>
          </a:bodyPr>
          <a:lstStyle/>
          <a:p>
            <a:pPr marL="285750" indent="-285750" algn="just">
              <a:buFont typeface="Wingdings" panose="05000000000000000000" pitchFamily="2" charset="2"/>
              <a:buChar char="§"/>
            </a:pPr>
            <a:r>
              <a:rPr lang="en-US" sz="2800" b="1" dirty="0">
                <a:solidFill>
                  <a:srgbClr val="000000"/>
                </a:solidFill>
                <a:latin typeface="Times New Roman" panose="02020603050405020304" pitchFamily="18" charset="0"/>
                <a:cs typeface="Times New Roman" panose="02020603050405020304" pitchFamily="18" charset="0"/>
              </a:rPr>
              <a:t>Solution</a:t>
            </a:r>
            <a:r>
              <a:rPr lang="en-US" sz="2800" dirty="0">
                <a:solidFill>
                  <a:srgbClr val="000000"/>
                </a:solidFill>
                <a:latin typeface="Times New Roman" panose="02020603050405020304" pitchFamily="18" charset="0"/>
                <a:cs typeface="Times New Roman" panose="02020603050405020304" pitchFamily="18" charset="0"/>
              </a:rPr>
              <a:t> − Since 700 is greater than 255 (the maximum capacity of any register), two registers are used to hold the count. The following code shows how to use two registers, R2 and R3, for the count.</a:t>
            </a:r>
            <a:endParaRPr lang="en-US"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72941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8</a:t>
            </a:fld>
            <a:endParaRPr lang="en-US"/>
          </a:p>
        </p:txBody>
      </p:sp>
      <p:sp>
        <p:nvSpPr>
          <p:cNvPr id="5" name="Rectangle 4"/>
          <p:cNvSpPr/>
          <p:nvPr/>
        </p:nvSpPr>
        <p:spPr>
          <a:xfrm>
            <a:off x="2722918" y="690914"/>
            <a:ext cx="4923079" cy="3539430"/>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MOV </a:t>
            </a:r>
            <a:r>
              <a:rPr lang="en-US" sz="2800" dirty="0">
                <a:latin typeface="Times New Roman" panose="02020603050405020304" pitchFamily="18" charset="0"/>
                <a:cs typeface="Times New Roman" panose="02020603050405020304" pitchFamily="18" charset="0"/>
              </a:rPr>
              <a:t>A, </a:t>
            </a:r>
            <a:r>
              <a:rPr lang="en-US" sz="2800" dirty="0" smtClean="0">
                <a:latin typeface="Times New Roman" panose="02020603050405020304" pitchFamily="18" charset="0"/>
                <a:cs typeface="Times New Roman" panose="02020603050405020304" pitchFamily="18" charset="0"/>
              </a:rPr>
              <a:t>#55H</a:t>
            </a:r>
          </a:p>
          <a:p>
            <a:r>
              <a:rPr lang="en-US" sz="2800" dirty="0" smtClean="0">
                <a:latin typeface="Times New Roman" panose="02020603050405020304" pitchFamily="18" charset="0"/>
                <a:cs typeface="Times New Roman" panose="02020603050405020304" pitchFamily="18" charset="0"/>
              </a:rPr>
              <a:t>		MOV R3,#10</a:t>
            </a:r>
          </a:p>
          <a:p>
            <a:r>
              <a:rPr lang="en-US" sz="2800" dirty="0" smtClean="0">
                <a:latin typeface="Times New Roman" panose="02020603050405020304" pitchFamily="18" charset="0"/>
                <a:cs typeface="Times New Roman" panose="02020603050405020304" pitchFamily="18" charset="0"/>
              </a:rPr>
              <a:t>   NEXT:	MOV R2,#70</a:t>
            </a:r>
          </a:p>
          <a:p>
            <a:r>
              <a:rPr lang="en-US" sz="2800" dirty="0" smtClean="0">
                <a:latin typeface="Times New Roman" panose="02020603050405020304" pitchFamily="18" charset="0"/>
                <a:cs typeface="Times New Roman" panose="02020603050405020304" pitchFamily="18" charset="0"/>
              </a:rPr>
              <a:t> AGAIN:	CPL A</a:t>
            </a:r>
          </a:p>
          <a:p>
            <a:r>
              <a:rPr lang="en-US" sz="2800" dirty="0" smtClean="0">
                <a:latin typeface="Times New Roman" panose="02020603050405020304" pitchFamily="18" charset="0"/>
                <a:cs typeface="Times New Roman" panose="02020603050405020304" pitchFamily="18" charset="0"/>
              </a:rPr>
              <a:t>		DJNZ R2, AGAIN</a:t>
            </a:r>
          </a:p>
          <a:p>
            <a:r>
              <a:rPr lang="en-US" sz="2800" dirty="0" smtClean="0">
                <a:latin typeface="Times New Roman" panose="02020603050405020304" pitchFamily="18" charset="0"/>
                <a:cs typeface="Times New Roman" panose="02020603050405020304" pitchFamily="18" charset="0"/>
              </a:rPr>
              <a:t>		DJNZ  R3, NEXT</a:t>
            </a:r>
          </a:p>
          <a:p>
            <a:endParaRPr lang="en-US" sz="2800" dirty="0" smtClean="0">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99569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9</a:t>
            </a:fld>
            <a:endParaRPr lang="en-US"/>
          </a:p>
        </p:txBody>
      </p:sp>
      <p:sp>
        <p:nvSpPr>
          <p:cNvPr id="4" name="Rectangle 3"/>
          <p:cNvSpPr/>
          <p:nvPr/>
        </p:nvSpPr>
        <p:spPr>
          <a:xfrm>
            <a:off x="334616" y="190583"/>
            <a:ext cx="6308137" cy="523220"/>
          </a:xfrm>
          <a:prstGeom prst="rect">
            <a:avLst/>
          </a:prstGeom>
        </p:spPr>
        <p:txBody>
          <a:bodyPr wrap="none">
            <a:spAutoFit/>
          </a:bodyPr>
          <a:lstStyle/>
          <a:p>
            <a:pPr marL="457200" indent="-45720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8051 Conditional Jump Instructions:</a:t>
            </a:r>
            <a:endParaRPr lang="en-US" sz="2800" b="1" i="0" dirty="0">
              <a:effectLst/>
              <a:latin typeface="Times New Roman" panose="02020603050405020304" pitchFamily="18" charset="0"/>
              <a:cs typeface="Times New Roman" panose="02020603050405020304" pitchFamily="18" charset="0"/>
            </a:endParaRPr>
          </a:p>
        </p:txBody>
      </p:sp>
      <p:sp>
        <p:nvSpPr>
          <p:cNvPr id="6" name="Rectangle 5"/>
          <p:cNvSpPr/>
          <p:nvPr/>
        </p:nvSpPr>
        <p:spPr>
          <a:xfrm>
            <a:off x="5927524" y="3244334"/>
            <a:ext cx="336952" cy="369332"/>
          </a:xfrm>
          <a:prstGeom prst="rect">
            <a:avLst/>
          </a:prstGeom>
        </p:spPr>
        <p:txBody>
          <a:bodyPr wrap="none">
            <a:spAutoFit/>
          </a:bodyPr>
          <a:lstStyle/>
          <a:p>
            <a:r>
              <a:rPr lang="en-US" dirty="0"/>
              <a:t>O</a:t>
            </a:r>
          </a:p>
        </p:txBody>
      </p:sp>
      <p:pic>
        <p:nvPicPr>
          <p:cNvPr id="7" name="Picture 6"/>
          <p:cNvPicPr>
            <a:picLocks noChangeAspect="1"/>
          </p:cNvPicPr>
          <p:nvPr/>
        </p:nvPicPr>
        <p:blipFill>
          <a:blip r:embed="rId2"/>
          <a:stretch>
            <a:fillRect/>
          </a:stretch>
        </p:blipFill>
        <p:spPr>
          <a:xfrm>
            <a:off x="2221481" y="1062926"/>
            <a:ext cx="6610350" cy="4112923"/>
          </a:xfrm>
          <a:prstGeom prst="rect">
            <a:avLst/>
          </a:prstGeom>
        </p:spPr>
      </p:pic>
      <p:sp>
        <p:nvSpPr>
          <p:cNvPr id="5" name="Rectangle 4"/>
          <p:cNvSpPr/>
          <p:nvPr/>
        </p:nvSpPr>
        <p:spPr>
          <a:xfrm>
            <a:off x="94040" y="5524972"/>
            <a:ext cx="12097959" cy="1384995"/>
          </a:xfrm>
          <a:prstGeom prst="rect">
            <a:avLst/>
          </a:prstGeom>
        </p:spPr>
        <p:txBody>
          <a:bodyPr wrap="square">
            <a:spAutoFit/>
          </a:bodyPr>
          <a:lstStyle/>
          <a:p>
            <a:pPr algn="just"/>
            <a:r>
              <a:rPr lang="en-US" sz="2800" b="1" dirty="0">
                <a:solidFill>
                  <a:srgbClr val="000000"/>
                </a:solidFill>
                <a:latin typeface="Times New Roman" panose="02020603050405020304" pitchFamily="18" charset="0"/>
                <a:cs typeface="Times New Roman" panose="02020603050405020304" pitchFamily="18" charset="0"/>
              </a:rPr>
              <a:t>Note</a:t>
            </a:r>
            <a:r>
              <a:rPr lang="en-US" sz="2800" dirty="0">
                <a:solidFill>
                  <a:srgbClr val="000000"/>
                </a:solidFill>
                <a:latin typeface="Times New Roman" panose="02020603050405020304" pitchFamily="18" charset="0"/>
                <a:cs typeface="Times New Roman" panose="02020603050405020304" pitchFamily="18" charset="0"/>
              </a:rPr>
              <a:t> − It must be noted that all conditional jumps are short jumps, i.e., the address of the target must be within –128 to +127 bytes of the contents of the program counter.</a:t>
            </a:r>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718932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3611</TotalTime>
  <Words>935</Words>
  <Application>Microsoft Office PowerPoint</Application>
  <PresentationFormat>Widescreen</PresentationFormat>
  <Paragraphs>170</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HGHeiseiMinchotaiW3</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EKAANSH</dc:creator>
  <cp:lastModifiedBy>EKAANSH</cp:lastModifiedBy>
  <cp:revision>252</cp:revision>
  <dcterms:created xsi:type="dcterms:W3CDTF">2020-09-06T03:59:17Z</dcterms:created>
  <dcterms:modified xsi:type="dcterms:W3CDTF">2020-09-29T16:54:40Z</dcterms:modified>
</cp:coreProperties>
</file>