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78" r:id="rId2"/>
    <p:sldId id="292" r:id="rId3"/>
    <p:sldId id="293" r:id="rId4"/>
    <p:sldId id="294" r:id="rId5"/>
    <p:sldId id="295" r:id="rId6"/>
    <p:sldId id="296" r:id="rId7"/>
    <p:sldId id="297" r:id="rId8"/>
    <p:sldId id="298" r:id="rId9"/>
    <p:sldId id="299" r:id="rId10"/>
    <p:sldId id="300" r:id="rId11"/>
    <p:sldId id="301" r:id="rId12"/>
    <p:sldId id="302" r:id="rId13"/>
    <p:sldId id="289" r:id="rId14"/>
    <p:sldId id="290" r:id="rId15"/>
    <p:sldId id="29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37" autoAdjust="0"/>
    <p:restoredTop sz="94660"/>
  </p:normalViewPr>
  <p:slideViewPr>
    <p:cSldViewPr snapToGrid="0">
      <p:cViewPr varScale="1">
        <p:scale>
          <a:sx n="89" d="100"/>
          <a:sy n="89" d="100"/>
        </p:scale>
        <p:origin x="365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97A4D5-B9BF-4883-A57F-0FB2EC1ED2A7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7537E4-4F98-49CF-83F7-B77518961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279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BE1232-0870-4389-A63E-2DA7ECAA31F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922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1D72B-C8DA-4F91-BC06-008D3A927A6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6595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1D72B-C8DA-4F91-BC06-008D3A927A6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809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522D5-93E5-434B-A3BB-A0F5EBE9AD33}" type="datetime1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KEC-502/UNIT-5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EE733-8646-4C93-9AD9-4C628BD79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520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44ED6-F6EA-484D-B60E-86A70CA6E09F}" type="datetime1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KEC-502/UNIT-5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EE733-8646-4C93-9AD9-4C628BD79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611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83A8F-FA53-4819-9246-DD28F0A8685F}" type="datetime1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KEC-502/UNIT-5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EE733-8646-4C93-9AD9-4C628BD79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14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DE42A-E68E-4AE2-94A3-CD6CAD49DC7A}" type="datetime1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KEC-502/UNIT-5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EE733-8646-4C93-9AD9-4C628BD79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365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D80E3-2159-4FCF-8E21-4211F0C3A6B7}" type="datetime1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KEC-502/UNIT-5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EE733-8646-4C93-9AD9-4C628BD79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05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23CDE-A5F3-4A8D-91D3-DA6DD78B50B3}" type="datetime1">
              <a:rPr lang="en-US" smtClean="0"/>
              <a:t>10/1/2020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KEC-502/UNIT-5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EE733-8646-4C93-9AD9-4C628BD79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722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BB8F9-F5E7-48BE-86C2-BBC83334F93F}" type="datetime1">
              <a:rPr lang="en-US" smtClean="0"/>
              <a:t>10/1/2020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KEC-502/UNIT-5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EE733-8646-4C93-9AD9-4C628BD79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160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56089-C52C-4E58-B4EF-753994E6ED66}" type="datetime1">
              <a:rPr lang="en-US" smtClean="0"/>
              <a:t>10/1/2020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KEC-502/UNIT-5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EE733-8646-4C93-9AD9-4C628BD79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264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DFDE2-C86D-4A9F-9D8B-61DB4B3C70A4}" type="datetime1">
              <a:rPr lang="en-US" smtClean="0"/>
              <a:t>10/1/2020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KEC-502/UNIT-5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EE733-8646-4C93-9AD9-4C628BD79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630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D3416-D48F-487C-8435-483F186CA7AD}" type="datetime1">
              <a:rPr lang="en-US" smtClean="0"/>
              <a:t>10/1/2020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KEC-502/UNIT-5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EE733-8646-4C93-9AD9-4C628BD79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127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00B2F-29B7-4426-9B5A-8C7DC921774C}" type="datetime1">
              <a:rPr lang="en-US" smtClean="0"/>
              <a:t>10/1/2020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KEC-502/UNIT-5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EE733-8646-4C93-9AD9-4C628BD79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822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6ED32D-F808-4247-91D7-E17B6B8144B3}" type="datetime1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KEC-502/UNIT-5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9EE733-8646-4C93-9AD9-4C628BD79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084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7834" y="1303457"/>
            <a:ext cx="11266803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Subject Name:-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Microprocessor &amp; Microcontroller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Subject Code:-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KEC-502 </a:t>
            </a:r>
            <a:endParaRPr lang="en-US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Unit No.:-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Lecture No.:- 3</a:t>
            </a:r>
          </a:p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Topic Name :-Single bit Instructions , Arithmetic Instructions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1" dirty="0" smtClean="0"/>
              <a:t>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5375" y="72606"/>
            <a:ext cx="3476625" cy="12954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7835660" y="4968663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Preeti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Verma</a:t>
            </a:r>
            <a:endParaRPr lang="en-US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ECE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epartment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KEC-502/UNIT-5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F9A0F-9EF0-45D0-8625-3D646B4412E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421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KEC-502/UNIT-5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EE733-8646-4C93-9AD9-4C628BD79121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3409676"/>
              </p:ext>
            </p:extLst>
          </p:nvPr>
        </p:nvGraphicFramePr>
        <p:xfrm>
          <a:off x="368494" y="1152766"/>
          <a:ext cx="11097448" cy="4351336"/>
        </p:xfrm>
        <a:graphic>
          <a:graphicData uri="http://schemas.openxmlformats.org/drawingml/2006/table">
            <a:tbl>
              <a:tblPr/>
              <a:tblGrid>
                <a:gridCol w="1710472"/>
                <a:gridCol w="1561381"/>
                <a:gridCol w="1613140"/>
                <a:gridCol w="6212455"/>
              </a:tblGrid>
              <a:tr h="543917">
                <a:tc rowSpan="5">
                  <a:txBody>
                    <a:bodyPr/>
                    <a:lstStyle/>
                    <a:p>
                      <a:pPr rtl="0"/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Subtraction</a:t>
                      </a:r>
                    </a:p>
                  </a:txBody>
                  <a:tcPr marL="0" marR="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Opcode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Operand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54391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SUBB</a:t>
                      </a:r>
                    </a:p>
                  </a:txBody>
                  <a:tcPr marL="0" marR="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A, Rn</a:t>
                      </a:r>
                    </a:p>
                  </a:txBody>
                  <a:tcPr marL="0" marR="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[A]&lt;-[A]-[Rn]</a:t>
                      </a:r>
                    </a:p>
                  </a:txBody>
                  <a:tcPr marL="0" marR="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108783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SUBB</a:t>
                      </a:r>
                    </a:p>
                  </a:txBody>
                  <a:tcPr marL="0" marR="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A, Address</a:t>
                      </a:r>
                    </a:p>
                  </a:txBody>
                  <a:tcPr marL="0" marR="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[A]&lt;-[A]-[ Data at Address]</a:t>
                      </a:r>
                    </a:p>
                  </a:txBody>
                  <a:tcPr marL="0" marR="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8783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SUBB</a:t>
                      </a:r>
                    </a:p>
                  </a:txBody>
                  <a:tcPr marL="0" marR="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A, @Rn</a:t>
                      </a:r>
                    </a:p>
                  </a:txBody>
                  <a:tcPr marL="0" marR="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[A]&lt;-[A]-[ Data at Address pointed by Rn ]</a:t>
                      </a:r>
                    </a:p>
                  </a:txBody>
                  <a:tcPr marL="0" marR="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108783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SUBB</a:t>
                      </a:r>
                    </a:p>
                  </a:txBody>
                  <a:tcPr marL="0" marR="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A, #data</a:t>
                      </a:r>
                    </a:p>
                  </a:txBody>
                  <a:tcPr marL="0" marR="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[A]&lt;-[A]-[Data]</a:t>
                      </a:r>
                    </a:p>
                  </a:txBody>
                  <a:tcPr marL="0" marR="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865901" y="224538"/>
            <a:ext cx="3948517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Subtraction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Instructions</a:t>
            </a:r>
          </a:p>
          <a:p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7094" y="72606"/>
            <a:ext cx="684906" cy="255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578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KEC-502/UNIT-5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EE733-8646-4C93-9AD9-4C628BD79121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2161226"/>
              </p:ext>
            </p:extLst>
          </p:nvPr>
        </p:nvGraphicFramePr>
        <p:xfrm>
          <a:off x="597591" y="890905"/>
          <a:ext cx="10515600" cy="1981200"/>
        </p:xfrm>
        <a:graphic>
          <a:graphicData uri="http://schemas.openxmlformats.org/drawingml/2006/table">
            <a:tbl>
              <a:tblPr/>
              <a:tblGrid>
                <a:gridCol w="2628900"/>
                <a:gridCol w="1251548"/>
                <a:gridCol w="1673525"/>
                <a:gridCol w="4961627"/>
              </a:tblGrid>
              <a:tr h="182880">
                <a:tc>
                  <a:txBody>
                    <a:bodyPr/>
                    <a:lstStyle/>
                    <a:p>
                      <a:pPr rtl="0"/>
                      <a:r>
                        <a:rPr lang="en-US" sz="2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Operation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Opcode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Operand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Multiplication</a:t>
                      </a:r>
                    </a:p>
                  </a:txBody>
                  <a:tcPr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MUL</a:t>
                      </a:r>
                    </a:p>
                  </a:txBody>
                  <a:tcPr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A,B</a:t>
                      </a:r>
                    </a:p>
                  </a:txBody>
                  <a:tcPr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[A</a:t>
                      </a:r>
                      <a:r>
                        <a:rPr lang="en-US" sz="2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]=[</a:t>
                      </a: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A]*[B]</a:t>
                      </a:r>
                    </a:p>
                  </a:txBody>
                  <a:tcPr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Division</a:t>
                      </a:r>
                    </a:p>
                  </a:txBody>
                  <a:tcPr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DIV</a:t>
                      </a:r>
                    </a:p>
                  </a:txBody>
                  <a:tcPr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A,B</a:t>
                      </a:r>
                    </a:p>
                  </a:txBody>
                  <a:tcPr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[A</a:t>
                      </a:r>
                      <a:r>
                        <a:rPr lang="en-US" sz="2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]=[</a:t>
                      </a: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A]/[B]</a:t>
                      </a:r>
                    </a:p>
                  </a:txBody>
                  <a:tcPr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Decimal adjust</a:t>
                      </a:r>
                    </a:p>
                  </a:txBody>
                  <a:tcPr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</a:t>
                      </a:r>
                    </a:p>
                  </a:txBody>
                  <a:tcPr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Coverts binary addition to BCD</a:t>
                      </a:r>
                    </a:p>
                  </a:txBody>
                  <a:tcPr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7094" y="72606"/>
            <a:ext cx="684906" cy="25519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284195" y="0"/>
            <a:ext cx="8826455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Multiplication, Division and Decimal adjust Instructions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 flipH="1">
            <a:off x="120119" y="3103890"/>
            <a:ext cx="1147054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v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case of multiplication one operand should we in register A and second operand  must be in register B. After multiplication result in register A and B; the lower byte in A and upper byte in register B.</a:t>
            </a:r>
          </a:p>
          <a:p>
            <a:pPr marL="457200" indent="-457200" algn="just">
              <a:buFont typeface="Wingdings" panose="05000000000000000000" pitchFamily="2" charset="2"/>
              <a:buChar char="v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case of divide , the numerator must be in register A and the denominator must be in register B. after divide the quotient is in register A and remainder in register B.</a:t>
            </a:r>
          </a:p>
          <a:p>
            <a:pPr marL="457200" indent="-457200" algn="just">
              <a:buFont typeface="Wingdings" panose="05000000000000000000" pitchFamily="2" charset="2"/>
              <a:buChar char="v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divide instruction always makes CY=0 and OV=0 if denominator is not zero. If  denominator zero (B=0) ,OV=1,indicate an error and CY=0.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905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KEC-502/UNIT-5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EE733-8646-4C93-9AD9-4C628BD79121}" type="slidenum">
              <a:rPr lang="en-US" smtClean="0"/>
              <a:t>12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61026" y="250969"/>
            <a:ext cx="11869947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In a semester exam, student has taken six courses. The marks of the student ( out of 25 ) and store in RAM locations 47H onwards. Find the average marks, and output it on port 1.</a:t>
            </a:r>
            <a:r>
              <a:rPr lang="en-US" sz="2800" dirty="0" smtClean="0"/>
              <a:t>		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MOV R0,# 47H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MOV B,#06H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MOV R1,#06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MOV A,#00H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Back: ADD A,@R0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INC  R0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DJNZ Back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DIV AB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MOV P1,A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6148" y="72606"/>
            <a:ext cx="1265852" cy="47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80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88521" y="544266"/>
            <a:ext cx="799668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Important Questions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44260" y="1249705"/>
            <a:ext cx="11555083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b="0" i="0" u="none" strike="noStrike" baseline="0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514350" lvl="0" indent="-514350" algn="just">
              <a:buFont typeface="+mj-lt"/>
              <a:buAutoNum type="arabicPeriod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 the step that the SUBB instruction will go through each of the following</a:t>
            </a:r>
          </a:p>
          <a:p>
            <a:pPr lvl="0"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a) 23H-12H		b) 43H-53H		c) 99H -99H</a:t>
            </a:r>
          </a:p>
          <a:p>
            <a:pPr marL="514350" lvl="0" indent="-514350" algn="just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arithmetic and logic instructions?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0" indent="-514350" algn="just">
              <a:buFont typeface="+mj-lt"/>
              <a:buAutoNum type="arabicPeriod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Write a program to add all the digit in your ID number and save result in R3 register.</a:t>
            </a:r>
          </a:p>
          <a:p>
            <a:pPr marL="514350" lvl="0" indent="-514350" algn="just">
              <a:buFont typeface="+mj-lt"/>
              <a:buAutoNum type="arabicPeriod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Which flag is affected by MUL and DIV?</a:t>
            </a:r>
          </a:p>
          <a:p>
            <a:pPr marL="514350" lvl="0" indent="-514350" algn="just">
              <a:buFont typeface="+mj-lt"/>
              <a:buAutoNum type="arabicPeriod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Which register is used by multiply and divide instruction?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KEC-502/UNIT-5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F9A0F-9EF0-45D0-8625-3D646B4412E1}" type="slidenum">
              <a:rPr lang="en-US" smtClean="0"/>
              <a:t>13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6148" y="72606"/>
            <a:ext cx="1265852" cy="47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802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24185" y="215704"/>
            <a:ext cx="79090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48076" y="656702"/>
            <a:ext cx="10990053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i="0" u="none" strike="noStrike" baseline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 Books: </a:t>
            </a:r>
          </a:p>
          <a:p>
            <a:r>
              <a:rPr lang="en-US" sz="2800" b="1" i="0" u="none" strike="noStrike" baseline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514350" lvl="0" indent="-514350" algn="just">
              <a:buFont typeface="+mj-lt"/>
              <a:buAutoNum type="arabicPeriod"/>
            </a:pPr>
            <a:r>
              <a:rPr lang="en-US" sz="2800" i="0" u="none" strike="noStrike" baseline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Mazidi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Ali Muhammad,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Mazidi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Gillispie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Janice, and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McKinlay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Rolin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D., “The 8051 Microcontroller and Embedded Systems using Assembly and C”, Pearson, 2nd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Edition,2006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Shah Satish, “8051 Microcontrollers MCS 51 Family and its variants”,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Oxford,2010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i="0" u="none" strike="noStrike" baseline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 Books: </a:t>
            </a:r>
          </a:p>
          <a:p>
            <a:pPr lvl="0" algn="just"/>
            <a:r>
              <a:rPr lang="en-US" sz="2800" dirty="0" smtClean="0"/>
              <a:t>1.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Udayashankara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M.S.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Mallikajunaswamy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“8051 Microcontroller Hardware, Software and Applications”, McGraw-Hill, 2017</a:t>
            </a:r>
          </a:p>
          <a:p>
            <a:endParaRPr lang="en-US" sz="280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66072" y="6488668"/>
            <a:ext cx="4114800" cy="365125"/>
          </a:xfrm>
        </p:spPr>
        <p:txBody>
          <a:bodyPr/>
          <a:lstStyle/>
          <a:p>
            <a:r>
              <a:rPr lang="en-US" smtClean="0"/>
              <a:t>KEC-502/UNIT-5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F9A0F-9EF0-45D0-8625-3D646B4412E1}" type="slidenum">
              <a:rPr lang="en-US" smtClean="0"/>
              <a:t>14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6148" y="72606"/>
            <a:ext cx="1265852" cy="47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44868" y="2442077"/>
            <a:ext cx="5589351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sp>
        <p:nvSpPr>
          <p:cNvPr id="5" name="Rectangle 4"/>
          <p:cNvSpPr/>
          <p:nvPr/>
        </p:nvSpPr>
        <p:spPr>
          <a:xfrm>
            <a:off x="4723325" y="648866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KEC-502/UNIT-5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F9A0F-9EF0-45D0-8625-3D646B4412E1}" type="slidenum">
              <a:rPr lang="en-US" smtClean="0"/>
              <a:t>15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6148" y="279640"/>
            <a:ext cx="1265852" cy="47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486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KEC-502/UNIT-5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EE733-8646-4C93-9AD9-4C628BD79121}" type="slidenum">
              <a:rPr lang="en-US" smtClean="0"/>
              <a:t>2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128621" y="121572"/>
            <a:ext cx="35782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 bit Instructions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64555" y="633157"/>
            <a:ext cx="11306355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8051 has a powerful function ：8051 </a:t>
            </a:r>
            <a:r>
              <a:rPr 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allows programmer 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access a single bit (not a byte) </a:t>
            </a:r>
            <a:r>
              <a:rPr 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the RAM 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 register. This type of </a:t>
            </a:r>
            <a:r>
              <a:rPr 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accessing method 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called </a:t>
            </a:r>
            <a:r>
              <a:rPr 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bit-addressable</a:t>
            </a:r>
          </a:p>
          <a:p>
            <a:pPr marL="457200" indent="-457200" algn="just">
              <a:buFont typeface="Wingdings" panose="05000000000000000000" pitchFamily="2" charset="2"/>
              <a:buChar char="v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bit-addressing mode can only provide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 specific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area of the RAM (20H-3FH)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specified registers.</a:t>
            </a:r>
          </a:p>
          <a:p>
            <a:pPr marL="457200" indent="-457200" algn="just">
              <a:buFont typeface="Wingdings" panose="05000000000000000000" pitchFamily="2" charset="2"/>
              <a:buChar char="v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I/O: all ports are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bit-addressable</a:t>
            </a: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3677686"/>
              </p:ext>
            </p:extLst>
          </p:nvPr>
        </p:nvGraphicFramePr>
        <p:xfrm>
          <a:off x="1853732" y="3237902"/>
          <a:ext cx="9610774" cy="3627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4593"/>
                <a:gridCol w="567618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Instruction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Function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SETB bit</a:t>
                      </a:r>
                      <a:r>
                        <a:rPr lang="en-US" sz="2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Set the bit (bit=1)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CLR bit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Clear the bit (bit=0)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CPL bit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Complement</a:t>
                      </a:r>
                      <a:r>
                        <a:rPr lang="en-US" sz="2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the bit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JB bit ,target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Jump</a:t>
                      </a:r>
                      <a:r>
                        <a:rPr lang="en-US" sz="2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to the target if bit =1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JNB bit , target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Jump to the target if bit =0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JBC bit,</a:t>
                      </a:r>
                      <a:r>
                        <a:rPr lang="en-US" sz="2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target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Jump to the target if bit =1,Clear</a:t>
                      </a:r>
                      <a:r>
                        <a:rPr lang="en-US" sz="2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bit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7094" y="72606"/>
            <a:ext cx="684906" cy="255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224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KEC-502/UNIT-5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EE733-8646-4C93-9AD9-4C628BD79121}" type="slidenum">
              <a:rPr lang="en-US" smtClean="0"/>
              <a:t>3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96172" y="215032"/>
            <a:ext cx="11057627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v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Ex: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a program to perform the following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</a:p>
          <a:p>
            <a:pPr marL="1371600" lvl="2" indent="-457200" algn="just"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Keep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monitoring the P1.2 bit until it becomes high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2" indent="-457200" algn="just"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P1.2 becomes high, write value 45H to P0, and </a:t>
            </a:r>
          </a:p>
          <a:p>
            <a:pPr marL="1371600" lvl="2" indent="-457200" algn="just"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Send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high-to-low pulse to P2.3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lvl="1"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SETB P1.2</a:t>
            </a:r>
          </a:p>
          <a:p>
            <a:pPr lvl="1"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Back: JNB P1.2, Back</a:t>
            </a:r>
          </a:p>
          <a:p>
            <a:pPr lvl="1"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MOV A,#45H</a:t>
            </a:r>
          </a:p>
          <a:p>
            <a:pPr lvl="1"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MOV P0,A</a:t>
            </a:r>
          </a:p>
          <a:p>
            <a:pPr lvl="1"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SETB P2.3</a:t>
            </a:r>
          </a:p>
          <a:p>
            <a:pPr lvl="1"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CLRB P2.3</a:t>
            </a:r>
          </a:p>
          <a:p>
            <a:pPr lvl="1"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lvl="1"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7094" y="72606"/>
            <a:ext cx="684906" cy="255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736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KEC-502/UNIT-5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EE733-8646-4C93-9AD9-4C628BD79121}" type="slidenum">
              <a:rPr lang="en-US" smtClean="0"/>
              <a:t>4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57508" y="268221"/>
            <a:ext cx="11507330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A Switch is connected to pin P1.7. Write a program to check the status of the SW and perform the following:</a:t>
            </a:r>
          </a:p>
          <a:p>
            <a:pPr marL="971550" lvl="1" indent="-514350"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SW=0, Send letter ‘N’ to P2</a:t>
            </a:r>
          </a:p>
          <a:p>
            <a:pPr marL="971550" lvl="1" indent="-514350"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SW=1, Send letter ‘Y’ to P2 </a:t>
            </a:r>
          </a:p>
          <a:p>
            <a:pPr lvl="1"/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  SETB P1.7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Again: JB P1.7, Over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  MOV A,# ‘N’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  MOV P2,A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  SJMP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Again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Over:   MOV A,# ‘Y’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  MOV P2,A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  SJMP Again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7094" y="72606"/>
            <a:ext cx="684906" cy="255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753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KEC-502/UNIT-5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EE733-8646-4C93-9AD9-4C628BD79121}" type="slidenum">
              <a:rPr lang="en-US" smtClean="0"/>
              <a:t>5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48728" y="341091"/>
            <a:ext cx="11694543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Arithmetic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Instructions</a:t>
            </a:r>
          </a:p>
          <a:p>
            <a:pPr algn="ctr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v"/>
            </a:pPr>
            <a:r>
              <a:rPr 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8051 Microcontroller there are 24 different instructions under the Arithmetic Group. </a:t>
            </a:r>
            <a:endParaRPr lang="en-US" sz="28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v"/>
            </a:pPr>
            <a:r>
              <a:rPr 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 there are 64 opcodes. The Carry Flag (CY), Auxiliary Carry (AC)and Overflow flag (OV) are affected based on the result of ADD, ADDC, SUBB  etc. instructions. </a:t>
            </a:r>
            <a:endParaRPr lang="en-US" sz="28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v"/>
            </a:pPr>
            <a:r>
              <a:rPr 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multiple and divide instructions clear the Carry flag, and also does not affect the AC flag. After execution of multiplication, the OV flag will be 1 when the result is greater than FFH. Otherwise, it is 0. </a:t>
            </a:r>
            <a:endParaRPr lang="en-US" sz="28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v"/>
            </a:pPr>
            <a:r>
              <a:rPr 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Similarly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after division OV flag is 1 when the content of B is 00H before division, otherwise it is 0. </a:t>
            </a:r>
            <a:endParaRPr lang="en-US" sz="28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v"/>
            </a:pPr>
            <a:r>
              <a:rPr 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 A (Decimal Adjust Accumulator) affects the Carry Flag only.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7094" y="72606"/>
            <a:ext cx="684906" cy="255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908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KEC-502/UNIT-5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EE733-8646-4C93-9AD9-4C628BD79121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4833826"/>
              </p:ext>
            </p:extLst>
          </p:nvPr>
        </p:nvGraphicFramePr>
        <p:xfrm>
          <a:off x="215660" y="879894"/>
          <a:ext cx="10877911" cy="4817913"/>
        </p:xfrm>
        <a:graphic>
          <a:graphicData uri="http://schemas.openxmlformats.org/drawingml/2006/table">
            <a:tbl>
              <a:tblPr/>
              <a:tblGrid>
                <a:gridCol w="1940944"/>
                <a:gridCol w="1768415"/>
                <a:gridCol w="1889185"/>
                <a:gridCol w="5279367"/>
              </a:tblGrid>
              <a:tr h="468003">
                <a:tc>
                  <a:txBody>
                    <a:bodyPr/>
                    <a:lstStyle/>
                    <a:p>
                      <a:pPr rtl="0"/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Operation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Opcode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Operand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77374">
                <a:tc rowSpan="8">
                  <a:txBody>
                    <a:bodyPr/>
                    <a:lstStyle/>
                    <a:p>
                      <a:pPr rtl="0"/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Addition</a:t>
                      </a:r>
                    </a:p>
                  </a:txBody>
                  <a:tcPr marL="0" marR="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</a:t>
                      </a:r>
                    </a:p>
                  </a:txBody>
                  <a:tcPr marL="0" marR="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A, Rn</a:t>
                      </a:r>
                    </a:p>
                  </a:txBody>
                  <a:tcPr marL="0" marR="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[A</a:t>
                      </a:r>
                      <a:r>
                        <a:rPr lang="en-US" sz="2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]=[</a:t>
                      </a: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A]+[Rn]</a:t>
                      </a:r>
                    </a:p>
                  </a:txBody>
                  <a:tcPr marL="0" marR="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5773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</a:t>
                      </a:r>
                    </a:p>
                  </a:txBody>
                  <a:tcPr marL="0" marR="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A, Address</a:t>
                      </a:r>
                    </a:p>
                  </a:txBody>
                  <a:tcPr marL="0" marR="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[A</a:t>
                      </a:r>
                      <a:r>
                        <a:rPr lang="en-US" sz="2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]=[</a:t>
                      </a: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A]+[ Data at Address]</a:t>
                      </a:r>
                    </a:p>
                  </a:txBody>
                  <a:tcPr marL="0" marR="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</a:t>
                      </a:r>
                    </a:p>
                  </a:txBody>
                  <a:tcPr marL="0" marR="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A, @Rn</a:t>
                      </a:r>
                    </a:p>
                  </a:txBody>
                  <a:tcPr marL="0" marR="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[A</a:t>
                      </a:r>
                      <a:r>
                        <a:rPr lang="en-US" sz="2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]=[</a:t>
                      </a: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A]+[ Data at Address pointed by Rn ]</a:t>
                      </a:r>
                    </a:p>
                  </a:txBody>
                  <a:tcPr marL="0" marR="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5773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</a:t>
                      </a:r>
                    </a:p>
                  </a:txBody>
                  <a:tcPr marL="0" marR="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A, #data</a:t>
                      </a:r>
                    </a:p>
                  </a:txBody>
                  <a:tcPr marL="0" marR="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[A</a:t>
                      </a:r>
                      <a:r>
                        <a:rPr lang="en-US" sz="2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 =[</a:t>
                      </a: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A]+[Data]</a:t>
                      </a:r>
                    </a:p>
                  </a:txBody>
                  <a:tcPr marL="0" marR="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773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ADDC</a:t>
                      </a:r>
                    </a:p>
                  </a:txBody>
                  <a:tcPr marL="0" marR="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A, Rn</a:t>
                      </a:r>
                    </a:p>
                  </a:txBody>
                  <a:tcPr marL="0" marR="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[A</a:t>
                      </a:r>
                      <a:r>
                        <a:rPr lang="en-US" sz="2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]=[A</a:t>
                      </a: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]+[Rn]+[Carry flag]</a:t>
                      </a:r>
                    </a:p>
                  </a:txBody>
                  <a:tcPr marL="0" marR="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5773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ADDC</a:t>
                      </a:r>
                    </a:p>
                  </a:txBody>
                  <a:tcPr marL="0" marR="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A, Address</a:t>
                      </a:r>
                    </a:p>
                  </a:txBody>
                  <a:tcPr marL="0" marR="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[A</a:t>
                      </a:r>
                      <a:r>
                        <a:rPr lang="en-US" sz="2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]=[</a:t>
                      </a: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A]+[ Data at Address]+[Carry flag]</a:t>
                      </a:r>
                    </a:p>
                  </a:txBody>
                  <a:tcPr marL="0" marR="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089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ADDC</a:t>
                      </a:r>
                    </a:p>
                  </a:txBody>
                  <a:tcPr marL="0" marR="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A, @Rn</a:t>
                      </a:r>
                    </a:p>
                  </a:txBody>
                  <a:tcPr marL="0" marR="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[A</a:t>
                      </a:r>
                      <a:r>
                        <a:rPr lang="en-US" sz="2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]=[</a:t>
                      </a: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A]+[ Data at Address pointed by Rn]+[Carry flag]</a:t>
                      </a:r>
                    </a:p>
                  </a:txBody>
                  <a:tcPr marL="0" marR="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6882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ADDC</a:t>
                      </a:r>
                    </a:p>
                  </a:txBody>
                  <a:tcPr marL="0" marR="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A, #data</a:t>
                      </a:r>
                    </a:p>
                  </a:txBody>
                  <a:tcPr marL="0" marR="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pt-BR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[A</a:t>
                      </a:r>
                      <a:r>
                        <a:rPr lang="pt-BR" sz="2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]=[</a:t>
                      </a:r>
                      <a:r>
                        <a:rPr lang="pt-BR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A]+[Data]]+[Carry flag]</a:t>
                      </a:r>
                    </a:p>
                  </a:txBody>
                  <a:tcPr marL="0" marR="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4523622" y="69813"/>
            <a:ext cx="3490058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Addition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Instructions</a:t>
            </a:r>
          </a:p>
          <a:p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7094" y="72606"/>
            <a:ext cx="684906" cy="255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463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KEC-502/UNIT-5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EE733-8646-4C93-9AD9-4C628BD79121}" type="slidenum">
              <a:rPr lang="en-US" smtClean="0"/>
              <a:t>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49834" y="302754"/>
            <a:ext cx="11835774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v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Ex: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Assume that RAM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location 40-44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have the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values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Write a program to find the sum of the value. At the end of the program , register A should contain  the lower byte and R7 the higher byte </a:t>
            </a: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MOV R0,#40H</a:t>
            </a:r>
          </a:p>
          <a:p>
            <a:pPr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MOV R1,#05H</a:t>
            </a:r>
          </a:p>
          <a:p>
            <a:pPr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CLR A</a:t>
            </a:r>
          </a:p>
          <a:p>
            <a:pPr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MOV R7,A</a:t>
            </a:r>
          </a:p>
          <a:p>
            <a:pPr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Back: 	ADD A,@R0</a:t>
            </a:r>
          </a:p>
          <a:p>
            <a:pPr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JNC Next</a:t>
            </a:r>
          </a:p>
          <a:p>
            <a:pPr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INC R7</a:t>
            </a:r>
          </a:p>
          <a:p>
            <a:pPr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Next:		INC R0</a:t>
            </a:r>
          </a:p>
          <a:p>
            <a:pPr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DJNZ Back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7094" y="72606"/>
            <a:ext cx="684906" cy="255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149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KEC-502/UNIT-5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EE733-8646-4C93-9AD9-4C628BD79121}" type="slidenum">
              <a:rPr lang="en-US" smtClean="0"/>
              <a:t>8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79083" y="47245"/>
            <a:ext cx="10674717" cy="20928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Write a program to</a:t>
            </a:r>
          </a:p>
          <a:p>
            <a:pPr marL="342900" indent="-342900">
              <a:buAutoNum type="alphaLcParenR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 two 16- bit numbers, the numbers are FC45H and 02ECH</a:t>
            </a:r>
          </a:p>
          <a:p>
            <a:pPr marL="342900" indent="-342900">
              <a:buAutoNum type="alphaLcParenR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 two 32 –bit numbers, the numbers are stored in memory locations</a:t>
            </a:r>
          </a:p>
          <a:p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lphaLcParenR"/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214608"/>
              </p:ext>
            </p:extLst>
          </p:nvPr>
        </p:nvGraphicFramePr>
        <p:xfrm>
          <a:off x="1173191" y="1500884"/>
          <a:ext cx="1880560" cy="18313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0280"/>
                <a:gridCol w="940280"/>
              </a:tblGrid>
              <a:tr h="331893">
                <a:tc>
                  <a:txBody>
                    <a:bodyPr/>
                    <a:lstStyle/>
                    <a:p>
                      <a:r>
                        <a:rPr lang="en-US" dirty="0" smtClean="0"/>
                        <a:t>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endParaRPr lang="en-US" dirty="0"/>
                    </a:p>
                  </a:txBody>
                  <a:tcPr/>
                </a:tc>
              </a:tr>
              <a:tr h="366399">
                <a:tc>
                  <a:txBody>
                    <a:bodyPr/>
                    <a:lstStyle/>
                    <a:p>
                      <a:r>
                        <a:rPr lang="en-US" dirty="0" smtClean="0"/>
                        <a:t>40H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C0H</a:t>
                      </a:r>
                      <a:endParaRPr lang="en-US" dirty="0"/>
                    </a:p>
                  </a:txBody>
                  <a:tcPr/>
                </a:tc>
              </a:tr>
              <a:tr h="366399">
                <a:tc>
                  <a:txBody>
                    <a:bodyPr/>
                    <a:lstStyle/>
                    <a:p>
                      <a:r>
                        <a:rPr lang="en-US" dirty="0" smtClean="0"/>
                        <a:t>41H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2BH</a:t>
                      </a:r>
                      <a:endParaRPr lang="en-US" dirty="0"/>
                    </a:p>
                  </a:txBody>
                  <a:tcPr/>
                </a:tc>
              </a:tr>
              <a:tr h="366399">
                <a:tc>
                  <a:txBody>
                    <a:bodyPr/>
                    <a:lstStyle/>
                    <a:p>
                      <a:r>
                        <a:rPr lang="en-US" dirty="0" smtClean="0"/>
                        <a:t>42H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45H</a:t>
                      </a:r>
                      <a:endParaRPr lang="en-US" dirty="0"/>
                    </a:p>
                  </a:txBody>
                  <a:tcPr/>
                </a:tc>
              </a:tr>
              <a:tr h="366399">
                <a:tc>
                  <a:txBody>
                    <a:bodyPr/>
                    <a:lstStyle/>
                    <a:p>
                      <a:r>
                        <a:rPr lang="en-US" dirty="0" smtClean="0"/>
                        <a:t>43H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01H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7473164"/>
              </p:ext>
            </p:extLst>
          </p:nvPr>
        </p:nvGraphicFramePr>
        <p:xfrm>
          <a:off x="8247974" y="1518025"/>
          <a:ext cx="1880560" cy="183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0280"/>
                <a:gridCol w="940280"/>
              </a:tblGrid>
              <a:tr h="369124">
                <a:tc>
                  <a:txBody>
                    <a:bodyPr/>
                    <a:lstStyle/>
                    <a:p>
                      <a:r>
                        <a:rPr lang="en-US" dirty="0" smtClean="0"/>
                        <a:t>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endParaRPr lang="en-US" dirty="0"/>
                    </a:p>
                  </a:txBody>
                  <a:tcPr/>
                </a:tc>
              </a:tr>
              <a:tr h="366399">
                <a:tc>
                  <a:txBody>
                    <a:bodyPr/>
                    <a:lstStyle/>
                    <a:p>
                      <a:r>
                        <a:rPr lang="en-US" dirty="0" smtClean="0"/>
                        <a:t>50H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FEH</a:t>
                      </a:r>
                      <a:endParaRPr lang="en-US" dirty="0"/>
                    </a:p>
                  </a:txBody>
                  <a:tcPr/>
                </a:tc>
              </a:tr>
              <a:tr h="366399">
                <a:tc>
                  <a:txBody>
                    <a:bodyPr/>
                    <a:lstStyle/>
                    <a:p>
                      <a:r>
                        <a:rPr lang="en-US" dirty="0" smtClean="0"/>
                        <a:t>51H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05H</a:t>
                      </a:r>
                      <a:endParaRPr lang="en-US" dirty="0"/>
                    </a:p>
                  </a:txBody>
                  <a:tcPr/>
                </a:tc>
              </a:tr>
              <a:tr h="366399">
                <a:tc>
                  <a:txBody>
                    <a:bodyPr/>
                    <a:lstStyle/>
                    <a:p>
                      <a:r>
                        <a:rPr lang="en-US" dirty="0" smtClean="0"/>
                        <a:t>52H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C7H</a:t>
                      </a:r>
                      <a:endParaRPr lang="en-US" dirty="0"/>
                    </a:p>
                  </a:txBody>
                  <a:tcPr/>
                </a:tc>
              </a:tr>
              <a:tr h="366399">
                <a:tc>
                  <a:txBody>
                    <a:bodyPr/>
                    <a:lstStyle/>
                    <a:p>
                      <a:r>
                        <a:rPr lang="en-US" dirty="0" smtClean="0"/>
                        <a:t>53H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56H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616931" y="2416562"/>
            <a:ext cx="251004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lphaLcParenR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</a:p>
          <a:p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CLR C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MVI A, # 45H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 A,#0ECH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MOV R0,A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MVI A, #0FCH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ADDC A, #02H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MOV R1,A</a:t>
            </a:r>
          </a:p>
          <a:p>
            <a:endParaRPr lang="en-US" dirty="0" smtClean="0"/>
          </a:p>
          <a:p>
            <a:r>
              <a:rPr lang="en-US" dirty="0" smtClean="0"/>
              <a:t>	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7094" y="72606"/>
            <a:ext cx="684906" cy="255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022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KEC-502/UNIT-5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EE733-8646-4C93-9AD9-4C628BD79121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6541515"/>
              </p:ext>
            </p:extLst>
          </p:nvPr>
        </p:nvGraphicFramePr>
        <p:xfrm>
          <a:off x="7213120" y="402266"/>
          <a:ext cx="1880560" cy="18319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0280"/>
                <a:gridCol w="940280"/>
              </a:tblGrid>
              <a:tr h="366399">
                <a:tc>
                  <a:txBody>
                    <a:bodyPr/>
                    <a:lstStyle/>
                    <a:p>
                      <a:r>
                        <a:rPr lang="en-US" dirty="0" smtClean="0"/>
                        <a:t>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endParaRPr lang="en-US" dirty="0"/>
                    </a:p>
                  </a:txBody>
                  <a:tcPr/>
                </a:tc>
              </a:tr>
              <a:tr h="366399">
                <a:tc>
                  <a:txBody>
                    <a:bodyPr/>
                    <a:lstStyle/>
                    <a:p>
                      <a:r>
                        <a:rPr lang="en-US" dirty="0" smtClean="0"/>
                        <a:t>40H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C0H</a:t>
                      </a:r>
                      <a:endParaRPr lang="en-US" dirty="0"/>
                    </a:p>
                  </a:txBody>
                  <a:tcPr/>
                </a:tc>
              </a:tr>
              <a:tr h="366399">
                <a:tc>
                  <a:txBody>
                    <a:bodyPr/>
                    <a:lstStyle/>
                    <a:p>
                      <a:r>
                        <a:rPr lang="en-US" dirty="0" smtClean="0"/>
                        <a:t>41H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2BH</a:t>
                      </a:r>
                      <a:endParaRPr lang="en-US" dirty="0"/>
                    </a:p>
                  </a:txBody>
                  <a:tcPr/>
                </a:tc>
              </a:tr>
              <a:tr h="366399">
                <a:tc>
                  <a:txBody>
                    <a:bodyPr/>
                    <a:lstStyle/>
                    <a:p>
                      <a:r>
                        <a:rPr lang="en-US" dirty="0" smtClean="0"/>
                        <a:t>42H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45H</a:t>
                      </a:r>
                      <a:endParaRPr lang="en-US" dirty="0"/>
                    </a:p>
                  </a:txBody>
                  <a:tcPr/>
                </a:tc>
              </a:tr>
              <a:tr h="366399">
                <a:tc>
                  <a:txBody>
                    <a:bodyPr/>
                    <a:lstStyle/>
                    <a:p>
                      <a:r>
                        <a:rPr lang="en-US" dirty="0" smtClean="0"/>
                        <a:t>43H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01H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9243991"/>
              </p:ext>
            </p:extLst>
          </p:nvPr>
        </p:nvGraphicFramePr>
        <p:xfrm>
          <a:off x="9576758" y="402266"/>
          <a:ext cx="1880560" cy="183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0280"/>
                <a:gridCol w="940280"/>
              </a:tblGrid>
              <a:tr h="369124">
                <a:tc>
                  <a:txBody>
                    <a:bodyPr/>
                    <a:lstStyle/>
                    <a:p>
                      <a:r>
                        <a:rPr lang="en-US" dirty="0" smtClean="0"/>
                        <a:t>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endParaRPr lang="en-US" dirty="0"/>
                    </a:p>
                  </a:txBody>
                  <a:tcPr/>
                </a:tc>
              </a:tr>
              <a:tr h="366399">
                <a:tc>
                  <a:txBody>
                    <a:bodyPr/>
                    <a:lstStyle/>
                    <a:p>
                      <a:r>
                        <a:rPr lang="en-US" dirty="0" smtClean="0"/>
                        <a:t>50H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FEH</a:t>
                      </a:r>
                      <a:endParaRPr lang="en-US" dirty="0"/>
                    </a:p>
                  </a:txBody>
                  <a:tcPr/>
                </a:tc>
              </a:tr>
              <a:tr h="366399">
                <a:tc>
                  <a:txBody>
                    <a:bodyPr/>
                    <a:lstStyle/>
                    <a:p>
                      <a:r>
                        <a:rPr lang="en-US" dirty="0" smtClean="0"/>
                        <a:t>51H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05H</a:t>
                      </a:r>
                      <a:endParaRPr lang="en-US" dirty="0"/>
                    </a:p>
                  </a:txBody>
                  <a:tcPr/>
                </a:tc>
              </a:tr>
              <a:tr h="366399">
                <a:tc>
                  <a:txBody>
                    <a:bodyPr/>
                    <a:lstStyle/>
                    <a:p>
                      <a:r>
                        <a:rPr lang="en-US" dirty="0" smtClean="0"/>
                        <a:t>52H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C7H</a:t>
                      </a:r>
                      <a:endParaRPr lang="en-US" dirty="0"/>
                    </a:p>
                  </a:txBody>
                  <a:tcPr/>
                </a:tc>
              </a:tr>
              <a:tr h="366399">
                <a:tc>
                  <a:txBody>
                    <a:bodyPr/>
                    <a:lstStyle/>
                    <a:p>
                      <a:r>
                        <a:rPr lang="en-US" dirty="0" smtClean="0"/>
                        <a:t>53H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56H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423586"/>
              </p:ext>
            </p:extLst>
          </p:nvPr>
        </p:nvGraphicFramePr>
        <p:xfrm>
          <a:off x="9041920" y="3377945"/>
          <a:ext cx="1880560" cy="18313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0280"/>
                <a:gridCol w="940280"/>
              </a:tblGrid>
              <a:tr h="183200">
                <a:tc>
                  <a:txBody>
                    <a:bodyPr/>
                    <a:lstStyle/>
                    <a:p>
                      <a:r>
                        <a:rPr lang="en-US" dirty="0" smtClean="0"/>
                        <a:t>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endParaRPr lang="en-US" dirty="0"/>
                    </a:p>
                  </a:txBody>
                  <a:tcPr/>
                </a:tc>
              </a:tr>
              <a:tr h="366399">
                <a:tc>
                  <a:txBody>
                    <a:bodyPr/>
                    <a:lstStyle/>
                    <a:p>
                      <a:r>
                        <a:rPr lang="en-US" dirty="0" smtClean="0"/>
                        <a:t>60H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BEH</a:t>
                      </a:r>
                      <a:endParaRPr lang="en-US" dirty="0"/>
                    </a:p>
                  </a:txBody>
                  <a:tcPr/>
                </a:tc>
              </a:tr>
              <a:tr h="366399">
                <a:tc>
                  <a:txBody>
                    <a:bodyPr/>
                    <a:lstStyle/>
                    <a:p>
                      <a:r>
                        <a:rPr lang="en-US" dirty="0" smtClean="0"/>
                        <a:t>61H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05H</a:t>
                      </a:r>
                      <a:endParaRPr lang="en-US" dirty="0"/>
                    </a:p>
                  </a:txBody>
                  <a:tcPr/>
                </a:tc>
              </a:tr>
              <a:tr h="366399">
                <a:tc>
                  <a:txBody>
                    <a:bodyPr/>
                    <a:lstStyle/>
                    <a:p>
                      <a:r>
                        <a:rPr lang="en-US" dirty="0" smtClean="0"/>
                        <a:t>62H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C7H</a:t>
                      </a:r>
                      <a:endParaRPr lang="en-US" dirty="0"/>
                    </a:p>
                  </a:txBody>
                  <a:tcPr/>
                </a:tc>
              </a:tr>
              <a:tr h="366399">
                <a:tc>
                  <a:txBody>
                    <a:bodyPr/>
                    <a:lstStyle/>
                    <a:p>
                      <a:r>
                        <a:rPr lang="en-US" dirty="0" smtClean="0"/>
                        <a:t>63H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56H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9463177" y="2846718"/>
            <a:ext cx="762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4884" y="844760"/>
            <a:ext cx="3425874" cy="65556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b) Program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MOV R3,#04H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CLR C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MOV R0, #40H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MOV R1, #50H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SETB PSW.3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MOV R0,#60H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CLR PSW.3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Back: MOV A,@R0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ADDC A,@R1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SETB PSW.3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MOV @R0,A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INC R0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555521" y="1318263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CLR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PSW.3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INC R0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INC R1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DJNZ R3 Back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7094" y="72606"/>
            <a:ext cx="684906" cy="255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920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4066</TotalTime>
  <Words>937</Words>
  <Application>Microsoft Office PowerPoint</Application>
  <PresentationFormat>Widescreen</PresentationFormat>
  <Paragraphs>279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EKAANSH</dc:creator>
  <cp:lastModifiedBy>EKAANSH</cp:lastModifiedBy>
  <cp:revision>290</cp:revision>
  <dcterms:created xsi:type="dcterms:W3CDTF">2020-09-06T03:59:17Z</dcterms:created>
  <dcterms:modified xsi:type="dcterms:W3CDTF">2020-10-01T16:44:18Z</dcterms:modified>
</cp:coreProperties>
</file>