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309" r:id="rId3"/>
    <p:sldId id="311" r:id="rId4"/>
    <p:sldId id="312" r:id="rId5"/>
    <p:sldId id="313" r:id="rId6"/>
    <p:sldId id="314" r:id="rId7"/>
    <p:sldId id="315" r:id="rId8"/>
    <p:sldId id="316" r:id="rId9"/>
    <p:sldId id="317" r:id="rId10"/>
    <p:sldId id="318" r:id="rId11"/>
    <p:sldId id="319" r:id="rId12"/>
    <p:sldId id="320" r:id="rId13"/>
    <p:sldId id="321"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varScale="1">
        <p:scale>
          <a:sx n="91" d="100"/>
          <a:sy n="91" d="100"/>
        </p:scale>
        <p:origin x="3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7A4D5-B9BF-4883-A57F-0FB2EC1ED2A7}"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537E4-4F98-49CF-83F7-B775189612CC}" type="slidenum">
              <a:rPr lang="en-US" smtClean="0"/>
              <a:t>‹#›</a:t>
            </a:fld>
            <a:endParaRPr lang="en-US"/>
          </a:p>
        </p:txBody>
      </p:sp>
    </p:spTree>
    <p:extLst>
      <p:ext uri="{BB962C8B-B14F-4D97-AF65-F5344CB8AC3E}">
        <p14:creationId xmlns:p14="http://schemas.microsoft.com/office/powerpoint/2010/main" val="3075279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BE1232-0870-4389-A63E-2DA7ECAA31F1}" type="slidenum">
              <a:rPr lang="en-US" smtClean="0"/>
              <a:t>1</a:t>
            </a:fld>
            <a:endParaRPr lang="en-US"/>
          </a:p>
        </p:txBody>
      </p:sp>
    </p:spTree>
    <p:extLst>
      <p:ext uri="{BB962C8B-B14F-4D97-AF65-F5344CB8AC3E}">
        <p14:creationId xmlns:p14="http://schemas.microsoft.com/office/powerpoint/2010/main" val="239492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31D72B-C8DA-4F91-BC06-008D3A927A61}" type="slidenum">
              <a:rPr lang="en-US" smtClean="0"/>
              <a:t>15</a:t>
            </a:fld>
            <a:endParaRPr lang="en-US"/>
          </a:p>
        </p:txBody>
      </p:sp>
    </p:spTree>
    <p:extLst>
      <p:ext uri="{BB962C8B-B14F-4D97-AF65-F5344CB8AC3E}">
        <p14:creationId xmlns:p14="http://schemas.microsoft.com/office/powerpoint/2010/main" val="177365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31D72B-C8DA-4F91-BC06-008D3A927A61}" type="slidenum">
              <a:rPr lang="en-US" smtClean="0"/>
              <a:t>16</a:t>
            </a:fld>
            <a:endParaRPr lang="en-US"/>
          </a:p>
        </p:txBody>
      </p:sp>
    </p:spTree>
    <p:extLst>
      <p:ext uri="{BB962C8B-B14F-4D97-AF65-F5344CB8AC3E}">
        <p14:creationId xmlns:p14="http://schemas.microsoft.com/office/powerpoint/2010/main" val="381480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522D5-93E5-434B-A3BB-A0F5EBE9AD33}" type="datetime1">
              <a:rPr lang="en-US" smtClean="0"/>
              <a:t>10/12/2020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94152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44ED6-F6EA-484D-B60E-86A70CA6E09F}" type="datetime1">
              <a:rPr lang="en-US" smtClean="0"/>
              <a:t>10/12/2020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68361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83A8F-FA53-4819-9246-DD28F0A8685F}" type="datetime1">
              <a:rPr lang="en-US" smtClean="0"/>
              <a:t>10/12/2020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2731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DE42A-E68E-4AE2-94A3-CD6CAD49DC7A}" type="datetime1">
              <a:rPr lang="en-US" smtClean="0"/>
              <a:t>10/12/2020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07136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FD80E3-2159-4FCF-8E21-4211F0C3A6B7}" type="datetime1">
              <a:rPr lang="en-US" smtClean="0"/>
              <a:t>10/12/2020</a:t>
            </a:fld>
            <a:endParaRPr lang="en-US"/>
          </a:p>
        </p:txBody>
      </p:sp>
      <p:sp>
        <p:nvSpPr>
          <p:cNvPr id="5" name="Footer Placeholder 4"/>
          <p:cNvSpPr>
            <a:spLocks noGrp="1"/>
          </p:cNvSpPr>
          <p:nvPr>
            <p:ph type="ftr" sz="quarter" idx="11"/>
          </p:nvPr>
        </p:nvSpPr>
        <p:spPr/>
        <p:txBody>
          <a:bodyPr/>
          <a:lstStyle/>
          <a:p>
            <a:r>
              <a:rPr lang="en-US" smtClean="0"/>
              <a:t>KEC-502/UNIT-5</a:t>
            </a:r>
            <a:endParaRPr lang="en-US"/>
          </a:p>
        </p:txBody>
      </p:sp>
      <p:sp>
        <p:nvSpPr>
          <p:cNvPr id="6" name="Slide Number Placeholder 5"/>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0320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423CDE-A5F3-4A8D-91D3-DA6DD78B50B3}" type="datetime1">
              <a:rPr lang="en-US" smtClean="0"/>
              <a:t>10/12/2020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67572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BBB8F9-F5E7-48BE-86C2-BBC83334F93F}" type="datetime1">
              <a:rPr lang="en-US" smtClean="0"/>
              <a:t>10/12/2020</a:t>
            </a:fld>
            <a:endParaRPr lang="en-US"/>
          </a:p>
        </p:txBody>
      </p:sp>
      <p:sp>
        <p:nvSpPr>
          <p:cNvPr id="8" name="Footer Placeholder 7"/>
          <p:cNvSpPr>
            <a:spLocks noGrp="1"/>
          </p:cNvSpPr>
          <p:nvPr>
            <p:ph type="ftr" sz="quarter" idx="11"/>
          </p:nvPr>
        </p:nvSpPr>
        <p:spPr/>
        <p:txBody>
          <a:bodyPr/>
          <a:lstStyle/>
          <a:p>
            <a:r>
              <a:rPr lang="en-US" smtClean="0"/>
              <a:t>KEC-502/UNIT-5</a:t>
            </a:r>
            <a:endParaRPr lang="en-US"/>
          </a:p>
        </p:txBody>
      </p:sp>
      <p:sp>
        <p:nvSpPr>
          <p:cNvPr id="9" name="Slide Number Placeholder 8"/>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89716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56089-C52C-4E58-B4EF-753994E6ED66}" type="datetime1">
              <a:rPr lang="en-US" smtClean="0"/>
              <a:t>10/12/2020</a:t>
            </a:fld>
            <a:endParaRPr lang="en-US"/>
          </a:p>
        </p:txBody>
      </p:sp>
      <p:sp>
        <p:nvSpPr>
          <p:cNvPr id="4" name="Footer Placeholder 3"/>
          <p:cNvSpPr>
            <a:spLocks noGrp="1"/>
          </p:cNvSpPr>
          <p:nvPr>
            <p:ph type="ftr" sz="quarter" idx="11"/>
          </p:nvPr>
        </p:nvSpPr>
        <p:spPr/>
        <p:txBody>
          <a:bodyPr/>
          <a:lstStyle/>
          <a:p>
            <a:r>
              <a:rPr lang="en-US" smtClean="0"/>
              <a:t>KEC-502/UNIT-5</a:t>
            </a:r>
            <a:endParaRPr lang="en-US"/>
          </a:p>
        </p:txBody>
      </p:sp>
      <p:sp>
        <p:nvSpPr>
          <p:cNvPr id="5" name="Slide Number Placeholder 4"/>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115826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DFDE2-C86D-4A9F-9D8B-61DB4B3C70A4}" type="datetime1">
              <a:rPr lang="en-US" smtClean="0"/>
              <a:t>10/12/2020</a:t>
            </a:fld>
            <a:endParaRPr lang="en-US"/>
          </a:p>
        </p:txBody>
      </p:sp>
      <p:sp>
        <p:nvSpPr>
          <p:cNvPr id="3" name="Footer Placeholder 2"/>
          <p:cNvSpPr>
            <a:spLocks noGrp="1"/>
          </p:cNvSpPr>
          <p:nvPr>
            <p:ph type="ftr" sz="quarter" idx="11"/>
          </p:nvPr>
        </p:nvSpPr>
        <p:spPr/>
        <p:txBody>
          <a:bodyPr/>
          <a:lstStyle/>
          <a:p>
            <a:r>
              <a:rPr lang="en-US" smtClean="0"/>
              <a:t>KEC-502/UNIT-5</a:t>
            </a:r>
            <a:endParaRPr lang="en-US"/>
          </a:p>
        </p:txBody>
      </p:sp>
      <p:sp>
        <p:nvSpPr>
          <p:cNvPr id="4" name="Slide Number Placeholder 3"/>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101763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D3416-D48F-487C-8435-483F186CA7AD}" type="datetime1">
              <a:rPr lang="en-US" smtClean="0"/>
              <a:t>10/12/2020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291112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00B2F-29B7-4426-9B5A-8C7DC921774C}" type="datetime1">
              <a:rPr lang="en-US" smtClean="0"/>
              <a:t>10/12/2020</a:t>
            </a:fld>
            <a:endParaRPr lang="en-US"/>
          </a:p>
        </p:txBody>
      </p:sp>
      <p:sp>
        <p:nvSpPr>
          <p:cNvPr id="6" name="Footer Placeholder 5"/>
          <p:cNvSpPr>
            <a:spLocks noGrp="1"/>
          </p:cNvSpPr>
          <p:nvPr>
            <p:ph type="ftr" sz="quarter" idx="11"/>
          </p:nvPr>
        </p:nvSpPr>
        <p:spPr/>
        <p:txBody>
          <a:bodyPr/>
          <a:lstStyle/>
          <a:p>
            <a:r>
              <a:rPr lang="en-US" smtClean="0"/>
              <a:t>KEC-502/UNIT-5</a:t>
            </a:r>
            <a:endParaRPr lang="en-US"/>
          </a:p>
        </p:txBody>
      </p:sp>
      <p:sp>
        <p:nvSpPr>
          <p:cNvPr id="7" name="Slide Number Placeholder 6"/>
          <p:cNvSpPr>
            <a:spLocks noGrp="1"/>
          </p:cNvSpPr>
          <p:nvPr>
            <p:ph type="sldNum" sz="quarter" idx="12"/>
          </p:nvPr>
        </p:nvSpPr>
        <p:spPr/>
        <p:txBody>
          <a:bodyPr/>
          <a:lstStyle/>
          <a:p>
            <a:fld id="{DB9EE733-8646-4C93-9AD9-4C628BD79121}" type="slidenum">
              <a:rPr lang="en-US" smtClean="0"/>
              <a:t>‹#›</a:t>
            </a:fld>
            <a:endParaRPr lang="en-US"/>
          </a:p>
        </p:txBody>
      </p:sp>
    </p:spTree>
    <p:extLst>
      <p:ext uri="{BB962C8B-B14F-4D97-AF65-F5344CB8AC3E}">
        <p14:creationId xmlns:p14="http://schemas.microsoft.com/office/powerpoint/2010/main" val="359482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ED32D-F808-4247-91D7-E17B6B8144B3}" type="datetime1">
              <a:rPr lang="en-US" smtClean="0"/>
              <a:t>10/12/2020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KEC-502/UNIT-5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EE733-8646-4C93-9AD9-4C628BD79121}" type="slidenum">
              <a:rPr lang="en-US" smtClean="0"/>
              <a:t>‹#›</a:t>
            </a:fld>
            <a:endParaRPr lang="en-US"/>
          </a:p>
        </p:txBody>
      </p:sp>
    </p:spTree>
    <p:extLst>
      <p:ext uri="{BB962C8B-B14F-4D97-AF65-F5344CB8AC3E}">
        <p14:creationId xmlns:p14="http://schemas.microsoft.com/office/powerpoint/2010/main" val="220108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834" y="1303457"/>
            <a:ext cx="11266803" cy="3046988"/>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Subject Name:-</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Microprocessor &amp; Microcontroller</a:t>
            </a:r>
            <a:endParaRPr lang="en-US" sz="3200"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Subject Code:- </a:t>
            </a:r>
            <a:r>
              <a:rPr lang="en-US" sz="3200" b="1" dirty="0">
                <a:latin typeface="Times New Roman" panose="02020603050405020304" pitchFamily="18" charset="0"/>
                <a:cs typeface="Times New Roman" panose="02020603050405020304" pitchFamily="18" charset="0"/>
              </a:rPr>
              <a:t>KEC-502 </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Unit No.:- </a:t>
            </a:r>
            <a:r>
              <a:rPr lang="en-US" sz="3200" b="1" dirty="0">
                <a:latin typeface="Times New Roman" panose="02020603050405020304" pitchFamily="18" charset="0"/>
                <a:cs typeface="Times New Roman" panose="02020603050405020304" pitchFamily="18" charset="0"/>
              </a:rPr>
              <a:t>5</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Lecture No.:- 5</a:t>
            </a:r>
          </a:p>
          <a:p>
            <a:r>
              <a:rPr lang="en-US" sz="3200" b="1" dirty="0" smtClean="0">
                <a:latin typeface="Times New Roman" panose="02020603050405020304" pitchFamily="18" charset="0"/>
                <a:cs typeface="Times New Roman" panose="02020603050405020304" pitchFamily="18" charset="0"/>
              </a:rPr>
              <a:t>Topic Name :-8051 Timer Programming</a:t>
            </a:r>
            <a:endParaRPr lang="en-US" sz="3200" dirty="0">
              <a:latin typeface="Times New Roman" panose="02020603050405020304" pitchFamily="18" charset="0"/>
              <a:cs typeface="Times New Roman" panose="02020603050405020304" pitchFamily="18" charset="0"/>
            </a:endParaRPr>
          </a:p>
          <a:p>
            <a:endParaRPr lang="en-US" sz="3200" b="1" dirty="0" smtClean="0"/>
          </a:p>
        </p:txBody>
      </p:sp>
      <p:pic>
        <p:nvPicPr>
          <p:cNvPr id="3" name="Picture 2"/>
          <p:cNvPicPr>
            <a:picLocks noChangeAspect="1"/>
          </p:cNvPicPr>
          <p:nvPr/>
        </p:nvPicPr>
        <p:blipFill>
          <a:blip r:embed="rId3"/>
          <a:stretch>
            <a:fillRect/>
          </a:stretch>
        </p:blipFill>
        <p:spPr>
          <a:xfrm>
            <a:off x="8715375" y="72606"/>
            <a:ext cx="3476625" cy="1295400"/>
          </a:xfrm>
          <a:prstGeom prst="rect">
            <a:avLst/>
          </a:prstGeom>
        </p:spPr>
      </p:pic>
      <p:sp>
        <p:nvSpPr>
          <p:cNvPr id="4" name="Rectangle 3"/>
          <p:cNvSpPr/>
          <p:nvPr/>
        </p:nvSpPr>
        <p:spPr>
          <a:xfrm>
            <a:off x="7835660" y="4968663"/>
            <a:ext cx="6096000" cy="954107"/>
          </a:xfrm>
          <a:prstGeom prst="rect">
            <a:avLst/>
          </a:prstGeom>
        </p:spPr>
        <p:txBody>
          <a:bodyPr>
            <a:spAutoFit/>
          </a:bodyPr>
          <a:lstStyle/>
          <a:p>
            <a:r>
              <a:rPr lang="en-US"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Er</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Preeti</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Verma</a:t>
            </a:r>
            <a:endParaRPr lang="en-US" sz="2800" b="1" dirty="0" smtClean="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ECE </a:t>
            </a:r>
            <a:r>
              <a:rPr lang="en-US" sz="2800" b="1" dirty="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epartment</a:t>
            </a:r>
          </a:p>
        </p:txBody>
      </p:sp>
      <p:sp>
        <p:nvSpPr>
          <p:cNvPr id="6" name="Footer Placeholder 5"/>
          <p:cNvSpPr>
            <a:spLocks noGrp="1"/>
          </p:cNvSpPr>
          <p:nvPr>
            <p:ph type="ftr" sz="quarter" idx="11"/>
          </p:nvPr>
        </p:nvSpPr>
        <p:spPr/>
        <p:txBody>
          <a:bodyPr/>
          <a:lstStyle/>
          <a:p>
            <a:r>
              <a:rPr lang="en-US" smtClean="0"/>
              <a:t>KEC-502/UNIT-5</a:t>
            </a:r>
            <a:endParaRPr lang="en-US" dirty="0"/>
          </a:p>
        </p:txBody>
      </p:sp>
      <p:sp>
        <p:nvSpPr>
          <p:cNvPr id="7" name="Slide Number Placeholder 6"/>
          <p:cNvSpPr>
            <a:spLocks noGrp="1"/>
          </p:cNvSpPr>
          <p:nvPr>
            <p:ph type="sldNum" sz="quarter" idx="12"/>
          </p:nvPr>
        </p:nvSpPr>
        <p:spPr/>
        <p:txBody>
          <a:bodyPr/>
          <a:lstStyle/>
          <a:p>
            <a:fld id="{BF9F9A0F-9EF0-45D0-8625-3D646B4412E1}" type="slidenum">
              <a:rPr lang="en-US" smtClean="0"/>
              <a:t>1</a:t>
            </a:fld>
            <a:endParaRPr lang="en-US"/>
          </a:p>
        </p:txBody>
      </p:sp>
    </p:spTree>
    <p:extLst>
      <p:ext uri="{BB962C8B-B14F-4D97-AF65-F5344CB8AC3E}">
        <p14:creationId xmlns:p14="http://schemas.microsoft.com/office/powerpoint/2010/main" val="4048421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10</a:t>
            </a:fld>
            <a:endParaRPr lang="en-US"/>
          </a:p>
        </p:txBody>
      </p:sp>
      <p:pic>
        <p:nvPicPr>
          <p:cNvPr id="1026" name="Picture 2" descr="https://www.tutorialspoint.com/assets/questions/media/15473/331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341" y="500332"/>
            <a:ext cx="7612629" cy="34637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03099" y="4710825"/>
            <a:ext cx="5688160" cy="400110"/>
          </a:xfrm>
          <a:prstGeom prst="rect">
            <a:avLst/>
          </a:prstGeom>
        </p:spPr>
        <p:txBody>
          <a:bodyPr wrap="none">
            <a:spAutoFit/>
          </a:bodyPr>
          <a:lstStyle/>
          <a:p>
            <a:r>
              <a:rPr lang="en-US" sz="2000" b="1" dirty="0" smtClean="0">
                <a:solidFill>
                  <a:srgbClr val="000000"/>
                </a:solidFill>
                <a:latin typeface="Times New Roman" panose="02020603050405020304" pitchFamily="18" charset="0"/>
                <a:cs typeface="Times New Roman" panose="02020603050405020304" pitchFamily="18" charset="0"/>
              </a:rPr>
              <a:t>The </a:t>
            </a:r>
            <a:r>
              <a:rPr lang="en-US" sz="2000" b="1" dirty="0">
                <a:solidFill>
                  <a:srgbClr val="000000"/>
                </a:solidFill>
                <a:latin typeface="Times New Roman" panose="02020603050405020304" pitchFamily="18" charset="0"/>
                <a:cs typeface="Times New Roman" panose="02020603050405020304" pitchFamily="18" charset="0"/>
              </a:rPr>
              <a:t>circuit that controls the running of the timers.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614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11</a:t>
            </a:fld>
            <a:endParaRPr lang="en-US"/>
          </a:p>
        </p:txBody>
      </p:sp>
      <p:sp>
        <p:nvSpPr>
          <p:cNvPr id="4" name="Rectangle 3"/>
          <p:cNvSpPr/>
          <p:nvPr/>
        </p:nvSpPr>
        <p:spPr>
          <a:xfrm>
            <a:off x="3852773" y="0"/>
            <a:ext cx="3565463"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Mode 1 of Timer/Counter</a:t>
            </a:r>
            <a:endParaRPr lang="en-US" sz="2400" b="1" i="0"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184031" y="580064"/>
            <a:ext cx="11565147" cy="6370975"/>
          </a:xfrm>
          <a:prstGeom prst="rect">
            <a:avLst/>
          </a:prstGeom>
        </p:spPr>
        <p:txBody>
          <a:bodyPr wrap="square">
            <a:spAutoFit/>
          </a:bodyPr>
          <a:lstStyle/>
          <a:p>
            <a:pPr marL="457200" indent="-457200" algn="just">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The Mode 1 operation is the 16-bit timer or counter. In the following diagram, we are using Mode 1 for </a:t>
            </a:r>
            <a:r>
              <a:rPr lang="en-US" sz="2400" dirty="0" smtClean="0">
                <a:solidFill>
                  <a:srgbClr val="000000"/>
                </a:solidFill>
                <a:latin typeface="Times New Roman" panose="02020603050405020304" pitchFamily="18" charset="0"/>
                <a:cs typeface="Times New Roman" panose="02020603050405020304" pitchFamily="18" charset="0"/>
              </a:rPr>
              <a:t>Timer0.</a:t>
            </a:r>
          </a:p>
          <a:p>
            <a:pPr marL="457200" indent="-457200" algn="just">
              <a:buFont typeface="Wingdings" panose="05000000000000000000" pitchFamily="2" charset="2"/>
              <a:buChar char="v"/>
            </a:pPr>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case every event for counter operations or machine cycles for timer operation, the TH0– TL0 register-pair will be incremented by 1. </a:t>
            </a:r>
            <a:endParaRPr lang="en-US" sz="24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the register pair overflows from FFFFH to 0000H, then the TF0 of TCON register will be high, and it stops the timer/counter. </a:t>
            </a:r>
            <a:endParaRPr lang="en-US" sz="24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So </a:t>
            </a:r>
            <a:r>
              <a:rPr lang="en-US" sz="2400" dirty="0">
                <a:latin typeface="Times New Roman" panose="02020603050405020304" pitchFamily="18" charset="0"/>
                <a:cs typeface="Times New Roman" panose="02020603050405020304" pitchFamily="18" charset="0"/>
              </a:rPr>
              <a:t>for an example, we can say that if the TH0 – TL0 register pair is holding FFF0H, and it is in timer </a:t>
            </a:r>
            <a:r>
              <a:rPr lang="en-US" sz="2400" dirty="0" smtClean="0">
                <a:latin typeface="Times New Roman" panose="02020603050405020304" pitchFamily="18" charset="0"/>
                <a:cs typeface="Times New Roman" panose="02020603050405020304" pitchFamily="18" charset="0"/>
              </a:rPr>
              <a:t>mode.</a:t>
            </a:r>
          </a:p>
          <a:p>
            <a:pPr marL="457200" indent="-4572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hen </a:t>
            </a:r>
            <a:r>
              <a:rPr lang="en-US" sz="2400" dirty="0">
                <a:latin typeface="Times New Roman" panose="02020603050405020304" pitchFamily="18" charset="0"/>
                <a:cs typeface="Times New Roman" panose="02020603050405020304" pitchFamily="18" charset="0"/>
              </a:rPr>
              <a:t>TF0 will be high after 10H = 16 machine cycles.</a:t>
            </a:r>
          </a:p>
        </p:txBody>
      </p:sp>
      <p:pic>
        <p:nvPicPr>
          <p:cNvPr id="7" name="Picture 6"/>
          <p:cNvPicPr>
            <a:picLocks noChangeAspect="1"/>
          </p:cNvPicPr>
          <p:nvPr/>
        </p:nvPicPr>
        <p:blipFill>
          <a:blip r:embed="rId2"/>
          <a:stretch>
            <a:fillRect/>
          </a:stretch>
        </p:blipFill>
        <p:spPr>
          <a:xfrm>
            <a:off x="4278703" y="1291471"/>
            <a:ext cx="5326003" cy="2972133"/>
          </a:xfrm>
          <a:prstGeom prst="rect">
            <a:avLst/>
          </a:prstGeom>
        </p:spPr>
      </p:pic>
    </p:spTree>
    <p:extLst>
      <p:ext uri="{BB962C8B-B14F-4D97-AF65-F5344CB8AC3E}">
        <p14:creationId xmlns:p14="http://schemas.microsoft.com/office/powerpoint/2010/main" val="112834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12</a:t>
            </a:fld>
            <a:endParaRPr lang="en-US"/>
          </a:p>
        </p:txBody>
      </p:sp>
      <p:sp>
        <p:nvSpPr>
          <p:cNvPr id="4" name="Rectangle 3"/>
          <p:cNvSpPr/>
          <p:nvPr/>
        </p:nvSpPr>
        <p:spPr>
          <a:xfrm>
            <a:off x="209910" y="238051"/>
            <a:ext cx="11982090" cy="4832092"/>
          </a:xfrm>
          <a:prstGeom prst="rect">
            <a:avLst/>
          </a:prstGeom>
        </p:spPr>
        <p:txBody>
          <a:bodyPr wrap="square">
            <a:spAutoFit/>
          </a:bodyPr>
          <a:lstStyle/>
          <a:p>
            <a:pPr marL="457200" indent="-457200">
              <a:buFont typeface="Wingdings" panose="05000000000000000000" pitchFamily="2" charset="2"/>
              <a:buChar char="v"/>
            </a:pPr>
            <a:r>
              <a:rPr lang="en-US" sz="2800" dirty="0">
                <a:solidFill>
                  <a:srgbClr val="333333"/>
                </a:solidFill>
                <a:latin typeface="Times New Roman" panose="02020603050405020304" pitchFamily="18" charset="0"/>
                <a:cs typeface="Times New Roman" panose="02020603050405020304" pitchFamily="18" charset="0"/>
              </a:rPr>
              <a:t>Programming steps for delay </a:t>
            </a:r>
            <a:r>
              <a:rPr lang="en-US" sz="2800" dirty="0" smtClean="0">
                <a:solidFill>
                  <a:srgbClr val="333333"/>
                </a:solidFill>
                <a:latin typeface="Times New Roman" panose="02020603050405020304" pitchFamily="18" charset="0"/>
                <a:cs typeface="Times New Roman" panose="02020603050405020304" pitchFamily="18" charset="0"/>
              </a:rPr>
              <a:t>function</a:t>
            </a:r>
          </a:p>
          <a:p>
            <a:endParaRPr lang="en-US" sz="2800" dirty="0">
              <a:solidFill>
                <a:srgbClr val="000000"/>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Load TMOD register value i.e. TMOD = 0x01 for Timer0 mode1 (16-bit timer mode).</a:t>
            </a:r>
          </a:p>
          <a:p>
            <a:pPr marL="914400" lvl="1" indent="-457200">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Load </a:t>
            </a:r>
            <a:r>
              <a:rPr lang="en-US" sz="2800" dirty="0">
                <a:solidFill>
                  <a:srgbClr val="000000"/>
                </a:solidFill>
                <a:latin typeface="Times New Roman" panose="02020603050405020304" pitchFamily="18" charset="0"/>
                <a:cs typeface="Times New Roman" panose="02020603050405020304" pitchFamily="18" charset="0"/>
              </a:rPr>
              <a:t>calculated </a:t>
            </a:r>
            <a:r>
              <a:rPr lang="en-US" sz="2800" dirty="0" err="1">
                <a:solidFill>
                  <a:srgbClr val="000000"/>
                </a:solidFill>
                <a:latin typeface="Times New Roman" panose="02020603050405020304" pitchFamily="18" charset="0"/>
                <a:cs typeface="Times New Roman" panose="02020603050405020304" pitchFamily="18" charset="0"/>
              </a:rPr>
              <a:t>THx</a:t>
            </a:r>
            <a:r>
              <a:rPr lang="en-US" sz="2800" dirty="0">
                <a:solidFill>
                  <a:srgbClr val="000000"/>
                </a:solidFill>
                <a:latin typeface="Times New Roman" panose="02020603050405020304" pitchFamily="18" charset="0"/>
                <a:cs typeface="Times New Roman" panose="02020603050405020304" pitchFamily="18" charset="0"/>
              </a:rPr>
              <a:t> value i.e. here TH0 = 0xFC.</a:t>
            </a:r>
          </a:p>
          <a:p>
            <a:pPr marL="914400" lvl="1" indent="-457200">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Load calculated </a:t>
            </a:r>
            <a:r>
              <a:rPr lang="en-US" sz="2800" dirty="0" err="1">
                <a:solidFill>
                  <a:srgbClr val="000000"/>
                </a:solidFill>
                <a:latin typeface="Times New Roman" panose="02020603050405020304" pitchFamily="18" charset="0"/>
                <a:cs typeface="Times New Roman" panose="02020603050405020304" pitchFamily="18" charset="0"/>
              </a:rPr>
              <a:t>TLx</a:t>
            </a:r>
            <a:r>
              <a:rPr lang="en-US" sz="2800" dirty="0">
                <a:solidFill>
                  <a:srgbClr val="000000"/>
                </a:solidFill>
                <a:latin typeface="Times New Roman" panose="02020603050405020304" pitchFamily="18" charset="0"/>
                <a:cs typeface="Times New Roman" panose="02020603050405020304" pitchFamily="18" charset="0"/>
              </a:rPr>
              <a:t> value i.e. here TL0 = 0x74.</a:t>
            </a:r>
          </a:p>
          <a:p>
            <a:pPr marL="914400" lvl="1" indent="-457200">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Start timer by setting </a:t>
            </a:r>
            <a:r>
              <a:rPr lang="en-US" sz="2800" dirty="0" err="1">
                <a:solidFill>
                  <a:srgbClr val="000000"/>
                </a:solidFill>
                <a:latin typeface="Times New Roman" panose="02020603050405020304" pitchFamily="18" charset="0"/>
                <a:cs typeface="Times New Roman" panose="02020603050405020304" pitchFamily="18" charset="0"/>
              </a:rPr>
              <a:t>TRx</a:t>
            </a:r>
            <a:r>
              <a:rPr lang="en-US" sz="2800" dirty="0">
                <a:solidFill>
                  <a:srgbClr val="000000"/>
                </a:solidFill>
                <a:latin typeface="Times New Roman" panose="02020603050405020304" pitchFamily="18" charset="0"/>
                <a:cs typeface="Times New Roman" panose="02020603050405020304" pitchFamily="18" charset="0"/>
              </a:rPr>
              <a:t> bit. i.e. here TR0 = 1.</a:t>
            </a:r>
          </a:p>
          <a:p>
            <a:pPr marL="914400" lvl="1" indent="-457200">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Poll </a:t>
            </a:r>
            <a:r>
              <a:rPr lang="en-US" sz="2800" dirty="0" err="1">
                <a:solidFill>
                  <a:srgbClr val="000000"/>
                </a:solidFill>
                <a:latin typeface="Times New Roman" panose="02020603050405020304" pitchFamily="18" charset="0"/>
                <a:cs typeface="Times New Roman" panose="02020603050405020304" pitchFamily="18" charset="0"/>
              </a:rPr>
              <a:t>TFx</a:t>
            </a:r>
            <a:r>
              <a:rPr lang="en-US" sz="2800" dirty="0">
                <a:solidFill>
                  <a:srgbClr val="000000"/>
                </a:solidFill>
                <a:latin typeface="Times New Roman" panose="02020603050405020304" pitchFamily="18" charset="0"/>
                <a:cs typeface="Times New Roman" panose="02020603050405020304" pitchFamily="18" charset="0"/>
              </a:rPr>
              <a:t> flag till it does not get set.</a:t>
            </a:r>
          </a:p>
          <a:p>
            <a:pPr marL="914400" lvl="1" indent="-457200">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Stop timer by clearing </a:t>
            </a:r>
            <a:r>
              <a:rPr lang="en-US" sz="2800" dirty="0" err="1">
                <a:solidFill>
                  <a:srgbClr val="000000"/>
                </a:solidFill>
                <a:latin typeface="Times New Roman" panose="02020603050405020304" pitchFamily="18" charset="0"/>
                <a:cs typeface="Times New Roman" panose="02020603050405020304" pitchFamily="18" charset="0"/>
              </a:rPr>
              <a:t>TRx</a:t>
            </a:r>
            <a:r>
              <a:rPr lang="en-US" sz="2800" dirty="0">
                <a:solidFill>
                  <a:srgbClr val="000000"/>
                </a:solidFill>
                <a:latin typeface="Times New Roman" panose="02020603050405020304" pitchFamily="18" charset="0"/>
                <a:cs typeface="Times New Roman" panose="02020603050405020304" pitchFamily="18" charset="0"/>
              </a:rPr>
              <a:t> bit. i.e. here TR0 = 0.</a:t>
            </a:r>
          </a:p>
          <a:p>
            <a:pPr marL="914400" lvl="1" indent="-457200">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Clear timer flag </a:t>
            </a:r>
            <a:r>
              <a:rPr lang="en-US" sz="2800" dirty="0" err="1">
                <a:solidFill>
                  <a:srgbClr val="000000"/>
                </a:solidFill>
                <a:latin typeface="Times New Roman" panose="02020603050405020304" pitchFamily="18" charset="0"/>
                <a:cs typeface="Times New Roman" panose="02020603050405020304" pitchFamily="18" charset="0"/>
              </a:rPr>
              <a:t>TFx</a:t>
            </a:r>
            <a:r>
              <a:rPr lang="en-US" sz="2800" dirty="0">
                <a:solidFill>
                  <a:srgbClr val="000000"/>
                </a:solidFill>
                <a:latin typeface="Times New Roman" panose="02020603050405020304" pitchFamily="18" charset="0"/>
                <a:cs typeface="Times New Roman" panose="02020603050405020304" pitchFamily="18" charset="0"/>
              </a:rPr>
              <a:t> bit i.e. here TF0 = 0.</a:t>
            </a:r>
          </a:p>
          <a:p>
            <a:pPr marL="914400" lvl="1" indent="-457200">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Repeat from step 1 to 7 for delay again.</a:t>
            </a:r>
            <a:endParaRPr lang="en-US"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07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13</a:t>
            </a:fld>
            <a:endParaRPr lang="en-US"/>
          </a:p>
        </p:txBody>
      </p:sp>
      <p:sp>
        <p:nvSpPr>
          <p:cNvPr id="4" name="Rectangle 3"/>
          <p:cNvSpPr/>
          <p:nvPr/>
        </p:nvSpPr>
        <p:spPr>
          <a:xfrm>
            <a:off x="210425" y="291247"/>
            <a:ext cx="11274104" cy="954107"/>
          </a:xfrm>
          <a:prstGeom prst="rect">
            <a:avLst/>
          </a:prstGeom>
        </p:spPr>
        <p:txBody>
          <a:bodyPr wrap="square">
            <a:spAutoFit/>
          </a:bodyPr>
          <a:lstStyle/>
          <a:p>
            <a:r>
              <a:rPr lang="en-US" sz="2800" b="1" dirty="0" smtClean="0">
                <a:solidFill>
                  <a:srgbClr val="333333"/>
                </a:solidFill>
                <a:latin typeface="Times New Roman" panose="02020603050405020304" pitchFamily="18" charset="0"/>
                <a:cs typeface="Times New Roman" panose="02020603050405020304" pitchFamily="18" charset="0"/>
              </a:rPr>
              <a:t>Ex- </a:t>
            </a:r>
            <a:r>
              <a:rPr lang="en-US" sz="2800" dirty="0" smtClean="0">
                <a:solidFill>
                  <a:srgbClr val="333333"/>
                </a:solidFill>
                <a:latin typeface="Times New Roman" panose="02020603050405020304" pitchFamily="18" charset="0"/>
                <a:cs typeface="Times New Roman" panose="02020603050405020304" pitchFamily="18" charset="0"/>
              </a:rPr>
              <a:t>Timer </a:t>
            </a:r>
            <a:r>
              <a:rPr lang="en-US" sz="2800" dirty="0">
                <a:solidFill>
                  <a:srgbClr val="333333"/>
                </a:solidFill>
                <a:latin typeface="Times New Roman" panose="02020603050405020304" pitchFamily="18" charset="0"/>
                <a:cs typeface="Times New Roman" panose="02020603050405020304" pitchFamily="18" charset="0"/>
              </a:rPr>
              <a:t>1 of 8051 to generate 1 KHz square wave on P2.1 using mode 1. Assume crystal frequency to 12 </a:t>
            </a:r>
            <a:r>
              <a:rPr lang="en-US" sz="2800" dirty="0" smtClean="0">
                <a:solidFill>
                  <a:srgbClr val="333333"/>
                </a:solidFill>
                <a:latin typeface="Times New Roman" panose="02020603050405020304" pitchFamily="18" charset="0"/>
                <a:cs typeface="Times New Roman" panose="02020603050405020304" pitchFamily="18" charset="0"/>
              </a:rPr>
              <a:t>MHz</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137020" y="1591217"/>
            <a:ext cx="5542327" cy="4401205"/>
          </a:xfrm>
          <a:prstGeom prst="rect">
            <a:avLst/>
          </a:prstGeom>
        </p:spPr>
        <p:txBody>
          <a:bodyPr wrap="square">
            <a:spAutoFit/>
          </a:bodyPr>
          <a:lstStyle/>
          <a:p>
            <a:pPr marL="457200" indent="-457200" algn="just">
              <a:buFont typeface="Wingdings" panose="05000000000000000000" pitchFamily="2" charset="2"/>
              <a:buChar char="v"/>
            </a:pPr>
            <a:r>
              <a:rPr lang="en-US" sz="2800" dirty="0" smtClean="0">
                <a:solidFill>
                  <a:srgbClr val="333333"/>
                </a:solidFill>
                <a:latin typeface="Times New Roman" panose="02020603050405020304" pitchFamily="18" charset="0"/>
                <a:cs typeface="Times New Roman" panose="02020603050405020304" pitchFamily="18" charset="0"/>
              </a:rPr>
              <a:t>Calculation:</a:t>
            </a:r>
          </a:p>
          <a:p>
            <a:pPr marL="285750" indent="-285750" algn="just">
              <a:buFont typeface="Wingdings" panose="05000000000000000000" pitchFamily="2" charset="2"/>
              <a:buChar char="§"/>
            </a:pPr>
            <a:r>
              <a:rPr lang="en-US" sz="2800" dirty="0" smtClean="0">
                <a:solidFill>
                  <a:srgbClr val="333333"/>
                </a:solidFill>
                <a:latin typeface="Times New Roman" panose="02020603050405020304" pitchFamily="18" charset="0"/>
                <a:cs typeface="Times New Roman" panose="02020603050405020304" pitchFamily="18" charset="0"/>
              </a:rPr>
              <a:t>Square wave frequency </a:t>
            </a:r>
            <a:r>
              <a:rPr lang="en-US" sz="2800" dirty="0">
                <a:solidFill>
                  <a:srgbClr val="333333"/>
                </a:solidFill>
                <a:latin typeface="Times New Roman" panose="02020603050405020304" pitchFamily="18" charset="0"/>
                <a:cs typeface="Times New Roman" panose="02020603050405020304" pitchFamily="18" charset="0"/>
              </a:rPr>
              <a:t>= 1KHz</a:t>
            </a:r>
          </a:p>
          <a:p>
            <a:pPr marL="285750" indent="-285750" algn="just">
              <a:buFont typeface="Wingdings" panose="05000000000000000000" pitchFamily="2" charset="2"/>
              <a:buChar char="§"/>
            </a:pPr>
            <a:r>
              <a:rPr lang="en-US" sz="2800" dirty="0">
                <a:solidFill>
                  <a:srgbClr val="333333"/>
                </a:solidFill>
                <a:latin typeface="Times New Roman" panose="02020603050405020304" pitchFamily="18" charset="0"/>
                <a:cs typeface="Times New Roman" panose="02020603050405020304" pitchFamily="18" charset="0"/>
              </a:rPr>
              <a:t>1 pulse = 1/1KHz = 1 </a:t>
            </a:r>
            <a:r>
              <a:rPr lang="en-US" sz="2800" dirty="0" err="1" smtClean="0">
                <a:solidFill>
                  <a:srgbClr val="333333"/>
                </a:solidFill>
                <a:latin typeface="Times New Roman" panose="02020603050405020304" pitchFamily="18" charset="0"/>
                <a:cs typeface="Times New Roman" panose="02020603050405020304" pitchFamily="18" charset="0"/>
              </a:rPr>
              <a:t>ms</a:t>
            </a:r>
            <a:endParaRPr lang="en-US" sz="280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800" dirty="0">
                <a:solidFill>
                  <a:srgbClr val="333333"/>
                </a:solidFill>
                <a:latin typeface="Times New Roman" panose="02020603050405020304" pitchFamily="18" charset="0"/>
                <a:cs typeface="Times New Roman" panose="02020603050405020304" pitchFamily="18" charset="0"/>
              </a:rPr>
              <a:t>500 </a:t>
            </a:r>
            <a:r>
              <a:rPr lang="el-GR" sz="2800" dirty="0">
                <a:solidFill>
                  <a:srgbClr val="333333"/>
                </a:solidFill>
                <a:latin typeface="Times New Roman" panose="02020603050405020304" pitchFamily="18" charset="0"/>
                <a:cs typeface="Times New Roman" panose="02020603050405020304" pitchFamily="18" charset="0"/>
              </a:rPr>
              <a:t>μ</a:t>
            </a:r>
            <a:r>
              <a:rPr lang="en-US" sz="2800" dirty="0">
                <a:solidFill>
                  <a:srgbClr val="333333"/>
                </a:solidFill>
                <a:latin typeface="Times New Roman" panose="02020603050405020304" pitchFamily="18" charset="0"/>
                <a:cs typeface="Times New Roman" panose="02020603050405020304" pitchFamily="18" charset="0"/>
              </a:rPr>
              <a:t>sec ON time and 500 </a:t>
            </a:r>
            <a:r>
              <a:rPr lang="el-GR" sz="2800" dirty="0">
                <a:solidFill>
                  <a:srgbClr val="333333"/>
                </a:solidFill>
                <a:latin typeface="Times New Roman" panose="02020603050405020304" pitchFamily="18" charset="0"/>
                <a:cs typeface="Times New Roman" panose="02020603050405020304" pitchFamily="18" charset="0"/>
              </a:rPr>
              <a:t>μ</a:t>
            </a:r>
            <a:r>
              <a:rPr lang="en-US" sz="2800" dirty="0">
                <a:solidFill>
                  <a:srgbClr val="333333"/>
                </a:solidFill>
                <a:latin typeface="Times New Roman" panose="02020603050405020304" pitchFamily="18" charset="0"/>
                <a:cs typeface="Times New Roman" panose="02020603050405020304" pitchFamily="18" charset="0"/>
              </a:rPr>
              <a:t>sec OFF line.</a:t>
            </a:r>
          </a:p>
          <a:p>
            <a:pPr marL="285750" indent="-285750" algn="just">
              <a:buFont typeface="Wingdings" panose="05000000000000000000" pitchFamily="2" charset="2"/>
              <a:buChar char="§"/>
            </a:pPr>
            <a:r>
              <a:rPr lang="en-US" sz="2800" dirty="0">
                <a:solidFill>
                  <a:srgbClr val="333333"/>
                </a:solidFill>
                <a:latin typeface="Times New Roman" panose="02020603050405020304" pitchFamily="18" charset="0"/>
                <a:cs typeface="Times New Roman" panose="02020603050405020304" pitchFamily="18" charset="0"/>
              </a:rPr>
              <a:t>Crystal Frequency = 12MHz</a:t>
            </a:r>
          </a:p>
          <a:p>
            <a:pPr marL="285750" indent="-285750" algn="just">
              <a:buFont typeface="Wingdings" panose="05000000000000000000" pitchFamily="2" charset="2"/>
              <a:buChar char="§"/>
            </a:pPr>
            <a:r>
              <a:rPr lang="en-US" sz="2800" dirty="0">
                <a:solidFill>
                  <a:srgbClr val="333333"/>
                </a:solidFill>
                <a:latin typeface="Times New Roman" panose="02020603050405020304" pitchFamily="18" charset="0"/>
                <a:cs typeface="Times New Roman" panose="02020603050405020304" pitchFamily="18" charset="0"/>
              </a:rPr>
              <a:t>1 clock pulse = 1</a:t>
            </a:r>
            <a:r>
              <a:rPr lang="el-GR" sz="2800" dirty="0">
                <a:solidFill>
                  <a:srgbClr val="333333"/>
                </a:solidFill>
                <a:latin typeface="Times New Roman" panose="02020603050405020304" pitchFamily="18" charset="0"/>
                <a:cs typeface="Times New Roman" panose="02020603050405020304" pitchFamily="18" charset="0"/>
              </a:rPr>
              <a:t>μ</a:t>
            </a:r>
            <a:r>
              <a:rPr lang="en-US" sz="2800" dirty="0">
                <a:solidFill>
                  <a:srgbClr val="333333"/>
                </a:solidFill>
                <a:latin typeface="Times New Roman" panose="02020603050405020304" pitchFamily="18" charset="0"/>
                <a:cs typeface="Times New Roman" panose="02020603050405020304" pitchFamily="18" charset="0"/>
              </a:rPr>
              <a:t>sec.</a:t>
            </a:r>
          </a:p>
          <a:p>
            <a:pPr marL="285750" indent="-285750" algn="just">
              <a:buFont typeface="Wingdings" panose="05000000000000000000" pitchFamily="2" charset="2"/>
              <a:buChar char="§"/>
            </a:pPr>
            <a:r>
              <a:rPr lang="en-US" sz="2800" dirty="0">
                <a:solidFill>
                  <a:srgbClr val="333333"/>
                </a:solidFill>
                <a:latin typeface="Times New Roman" panose="02020603050405020304" pitchFamily="18" charset="0"/>
                <a:cs typeface="Times New Roman" panose="02020603050405020304" pitchFamily="18" charset="0"/>
              </a:rPr>
              <a:t>Count = 500</a:t>
            </a:r>
            <a:r>
              <a:rPr lang="el-GR" sz="2800" dirty="0">
                <a:solidFill>
                  <a:srgbClr val="333333"/>
                </a:solidFill>
                <a:latin typeface="Times New Roman" panose="02020603050405020304" pitchFamily="18" charset="0"/>
                <a:cs typeface="Times New Roman" panose="02020603050405020304" pitchFamily="18" charset="0"/>
              </a:rPr>
              <a:t>μ</a:t>
            </a:r>
            <a:r>
              <a:rPr lang="en-US" sz="2800" dirty="0">
                <a:solidFill>
                  <a:srgbClr val="333333"/>
                </a:solidFill>
                <a:latin typeface="Times New Roman" panose="02020603050405020304" pitchFamily="18" charset="0"/>
                <a:cs typeface="Times New Roman" panose="02020603050405020304" pitchFamily="18" charset="0"/>
              </a:rPr>
              <a:t>sec/1</a:t>
            </a:r>
            <a:r>
              <a:rPr lang="el-GR" sz="2800" dirty="0">
                <a:solidFill>
                  <a:srgbClr val="333333"/>
                </a:solidFill>
                <a:latin typeface="Times New Roman" panose="02020603050405020304" pitchFamily="18" charset="0"/>
                <a:cs typeface="Times New Roman" panose="02020603050405020304" pitchFamily="18" charset="0"/>
              </a:rPr>
              <a:t>μ</a:t>
            </a:r>
            <a:r>
              <a:rPr lang="en-US" sz="2800" dirty="0">
                <a:solidFill>
                  <a:srgbClr val="333333"/>
                </a:solidFill>
                <a:latin typeface="Times New Roman" panose="02020603050405020304" pitchFamily="18" charset="0"/>
                <a:cs typeface="Times New Roman" panose="02020603050405020304" pitchFamily="18" charset="0"/>
              </a:rPr>
              <a:t>sec = 500</a:t>
            </a:r>
          </a:p>
          <a:p>
            <a:pPr marL="285750" indent="-285750" algn="just">
              <a:buFont typeface="Wingdings" panose="05000000000000000000" pitchFamily="2" charset="2"/>
              <a:buChar char="§"/>
            </a:pPr>
            <a:r>
              <a:rPr lang="en-US" sz="2800" dirty="0">
                <a:solidFill>
                  <a:srgbClr val="333333"/>
                </a:solidFill>
                <a:latin typeface="Times New Roman" panose="02020603050405020304" pitchFamily="18" charset="0"/>
                <a:cs typeface="Times New Roman" panose="02020603050405020304" pitchFamily="18" charset="0"/>
              </a:rPr>
              <a:t>Counter initial value = 65536 - 500 = 65036 = FE0C</a:t>
            </a:r>
            <a:endParaRPr lang="en-US" sz="2800" b="0" i="0" dirty="0">
              <a:solidFill>
                <a:srgbClr val="333333"/>
              </a:solidFill>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6258187" y="1609282"/>
            <a:ext cx="5721291" cy="4832092"/>
          </a:xfrm>
          <a:prstGeom prst="rect">
            <a:avLst/>
          </a:prstGeom>
          <a:noFill/>
        </p:spPr>
        <p:txBody>
          <a:bodyPr wrap="square" rtlCol="0">
            <a:spAutoFit/>
          </a:bodyPr>
          <a:lstStyle/>
          <a:p>
            <a:pPr marL="285750" indent="-28575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Program:</a:t>
            </a:r>
          </a:p>
          <a:p>
            <a:r>
              <a:rPr lang="en-US" sz="2800" dirty="0" smtClean="0">
                <a:latin typeface="Times New Roman" panose="02020603050405020304" pitchFamily="18" charset="0"/>
                <a:cs typeface="Times New Roman" panose="02020603050405020304" pitchFamily="18" charset="0"/>
              </a:rPr>
              <a:t>Back:		MOV TMOD, #01H</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MOV  TL0 , #0CH</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MOV   TH0, #0FEH</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SETB TR0</a:t>
            </a:r>
          </a:p>
          <a:p>
            <a:r>
              <a:rPr lang="en-US" sz="2800" dirty="0" smtClean="0">
                <a:latin typeface="Times New Roman" panose="02020603050405020304" pitchFamily="18" charset="0"/>
                <a:cs typeface="Times New Roman" panose="02020603050405020304" pitchFamily="18" charset="0"/>
              </a:rPr>
              <a:t>Again:	JNB TF0 Again</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CLR TR0</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CPL P2.1</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CLR TF1</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SJMP Back</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12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521" y="544266"/>
            <a:ext cx="7996687"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Important Questions</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44260" y="1249705"/>
            <a:ext cx="11555083" cy="3847207"/>
          </a:xfrm>
          <a:prstGeom prst="rect">
            <a:avLst/>
          </a:prstGeom>
        </p:spPr>
        <p:txBody>
          <a:bodyPr wrap="square">
            <a:spAutoFit/>
          </a:bodyPr>
          <a:lstStyle/>
          <a:p>
            <a:endParaRPr lang="en-US" sz="2000" b="0" i="0" u="none" strike="noStrike" baseline="0" dirty="0" smtClean="0">
              <a:solidFill>
                <a:srgbClr val="000000"/>
              </a:solidFill>
              <a:latin typeface="Times New Roman" panose="02020603050405020304" pitchFamily="18" charset="0"/>
            </a:endParaRPr>
          </a:p>
          <a:p>
            <a:pPr marL="514350" lvl="0" indent="-514350" algn="just">
              <a:buFont typeface="+mj-lt"/>
              <a:buAutoNum type="arabicPeriod"/>
            </a:pPr>
            <a:r>
              <a:rPr lang="en-US" sz="2800" dirty="0">
                <a:latin typeface="Times New Roman" panose="02020603050405020304" pitchFamily="18" charset="0"/>
                <a:cs typeface="Times New Roman" panose="02020603050405020304" pitchFamily="18" charset="0"/>
              </a:rPr>
              <a:t>What </a:t>
            </a:r>
            <a:r>
              <a:rPr lang="en-US" sz="2800" dirty="0" smtClean="0">
                <a:latin typeface="Times New Roman" panose="02020603050405020304" pitchFamily="18" charset="0"/>
                <a:cs typeface="Times New Roman" panose="02020603050405020304" pitchFamily="18" charset="0"/>
              </a:rPr>
              <a:t>is the advantages of serial communication over parallel communication.</a:t>
            </a:r>
            <a:endParaRPr lang="en-US" sz="2800" dirty="0" smtClean="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2800" dirty="0" smtClean="0">
                <a:latin typeface="Times New Roman" panose="02020603050405020304" pitchFamily="18" charset="0"/>
                <a:cs typeface="Times New Roman" panose="02020603050405020304" pitchFamily="18" charset="0"/>
              </a:rPr>
              <a:t>With XTAL = 11.0592 MHz, find the TH1 value needed to have the following baud rates.</a:t>
            </a:r>
          </a:p>
          <a:p>
            <a:pPr lvl="0"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 9600	b) 2400</a:t>
            </a:r>
            <a:endParaRPr lang="en-US" sz="2800" dirty="0" smtClean="0">
              <a:latin typeface="Times New Roman" panose="02020603050405020304" pitchFamily="18" charset="0"/>
              <a:cs typeface="Times New Roman" panose="02020603050405020304" pitchFamily="18" charset="0"/>
            </a:endParaRPr>
          </a:p>
          <a:p>
            <a:pPr marL="514350" lvl="0" indent="-514350" algn="just">
              <a:buAutoNum type="arabicPeriod" startAt="3"/>
            </a:pPr>
            <a:r>
              <a:rPr lang="en-US" sz="2800" dirty="0" smtClean="0">
                <a:latin typeface="Times New Roman" panose="02020603050405020304" pitchFamily="18" charset="0"/>
                <a:cs typeface="Times New Roman" panose="02020603050405020304" pitchFamily="18" charset="0"/>
              </a:rPr>
              <a:t>What </a:t>
            </a:r>
            <a:r>
              <a:rPr lang="en-US" sz="2800" dirty="0">
                <a:latin typeface="Times New Roman" panose="02020603050405020304" pitchFamily="18" charset="0"/>
                <a:cs typeface="Times New Roman" panose="02020603050405020304" pitchFamily="18" charset="0"/>
              </a:rPr>
              <a:t>is </a:t>
            </a:r>
            <a:r>
              <a:rPr lang="en-US" sz="2800" dirty="0" smtClean="0">
                <a:latin typeface="Times New Roman" panose="02020603050405020304" pitchFamily="18" charset="0"/>
                <a:cs typeface="Times New Roman" panose="02020603050405020304" pitchFamily="18" charset="0"/>
              </a:rPr>
              <a:t>the difference between the operation of a timer and a counter?</a:t>
            </a:r>
            <a:endParaRPr lang="en-US" sz="2800" dirty="0">
              <a:latin typeface="Times New Roman" panose="02020603050405020304" pitchFamily="18" charset="0"/>
              <a:cs typeface="Times New Roman" panose="02020603050405020304" pitchFamily="18" charset="0"/>
            </a:endParaRPr>
          </a:p>
          <a:p>
            <a:pPr marL="514350" lvl="0" indent="-514350" algn="just">
              <a:buAutoNum type="arabicPeriod" startAt="3"/>
            </a:pPr>
            <a:r>
              <a:rPr lang="en-US" sz="2800" dirty="0" smtClean="0">
                <a:latin typeface="Times New Roman" panose="02020603050405020304" pitchFamily="18" charset="0"/>
                <a:cs typeface="Times New Roman" panose="02020603050405020304" pitchFamily="18" charset="0"/>
              </a:rPr>
              <a:t>Which is the function of the TMOD  register?</a:t>
            </a:r>
            <a:endParaRPr lang="en-US" sz="2800" dirty="0">
              <a:latin typeface="Times New Roman" panose="02020603050405020304" pitchFamily="18" charset="0"/>
              <a:cs typeface="Times New Roman" panose="02020603050405020304" pitchFamily="18" charset="0"/>
            </a:endParaRPr>
          </a:p>
          <a:p>
            <a:pPr marL="514350" lvl="0" indent="-514350" algn="just">
              <a:buAutoNum type="arabicPeriod" startAt="3"/>
            </a:pPr>
            <a:r>
              <a:rPr lang="en-US" sz="2800" dirty="0" smtClean="0">
                <a:latin typeface="Times New Roman" panose="02020603050405020304" pitchFamily="18" charset="0"/>
                <a:cs typeface="Times New Roman" panose="02020603050405020304" pitchFamily="18" charset="0"/>
              </a:rPr>
              <a:t>Write a program to create a delay of 1ms with XTAL=22 MHz?</a:t>
            </a:r>
            <a:endParaRPr lang="en-US" sz="2800" dirty="0" smtClean="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KEC-502/UNIT-5</a:t>
            </a:r>
            <a:endParaRPr lang="en-US" dirty="0"/>
          </a:p>
        </p:txBody>
      </p:sp>
      <p:sp>
        <p:nvSpPr>
          <p:cNvPr id="5" name="Slide Number Placeholder 4"/>
          <p:cNvSpPr>
            <a:spLocks noGrp="1"/>
          </p:cNvSpPr>
          <p:nvPr>
            <p:ph type="sldNum" sz="quarter" idx="12"/>
          </p:nvPr>
        </p:nvSpPr>
        <p:spPr/>
        <p:txBody>
          <a:bodyPr/>
          <a:lstStyle/>
          <a:p>
            <a:fld id="{BF9F9A0F-9EF0-45D0-8625-3D646B4412E1}" type="slidenum">
              <a:rPr lang="en-US" smtClean="0"/>
              <a:t>14</a:t>
            </a:fld>
            <a:endParaRPr lang="en-US"/>
          </a:p>
        </p:txBody>
      </p:sp>
      <p:pic>
        <p:nvPicPr>
          <p:cNvPr id="7" name="Picture 6"/>
          <p:cNvPicPr>
            <a:picLocks noChangeAspect="1"/>
          </p:cNvPicPr>
          <p:nvPr/>
        </p:nvPicPr>
        <p:blipFill>
          <a:blip r:embed="rId2"/>
          <a:stretch>
            <a:fillRect/>
          </a:stretch>
        </p:blipFill>
        <p:spPr>
          <a:xfrm>
            <a:off x="10926148" y="29474"/>
            <a:ext cx="1265852" cy="471660"/>
          </a:xfrm>
          <a:prstGeom prst="rect">
            <a:avLst/>
          </a:prstGeom>
        </p:spPr>
      </p:pic>
    </p:spTree>
    <p:extLst>
      <p:ext uri="{BB962C8B-B14F-4D97-AF65-F5344CB8AC3E}">
        <p14:creationId xmlns:p14="http://schemas.microsoft.com/office/powerpoint/2010/main" val="3909802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185" y="215704"/>
            <a:ext cx="7909099"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48076" y="656702"/>
            <a:ext cx="10990053" cy="4832092"/>
          </a:xfrm>
          <a:prstGeom prst="rect">
            <a:avLst/>
          </a:prstGeom>
        </p:spPr>
        <p:txBody>
          <a:bodyPr wrap="square">
            <a:spAutoFit/>
          </a:bodyPr>
          <a:lstStyle/>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Text Books: </a:t>
            </a:r>
          </a:p>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 </a:t>
            </a:r>
          </a:p>
          <a:p>
            <a:pPr marL="514350" lvl="0" indent="-514350" algn="just">
              <a:buFont typeface="+mj-lt"/>
              <a:buAutoNum type="arabicPeriod"/>
            </a:pPr>
            <a:r>
              <a:rPr lang="en-US" sz="2800" i="0" u="none" strike="noStrike" baseline="0" dirty="0" smtClean="0">
                <a:solidFill>
                  <a:srgbClr val="00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Mazidi</a:t>
            </a:r>
            <a:r>
              <a:rPr lang="en-US" sz="2800" dirty="0">
                <a:latin typeface="Times New Roman" panose="02020603050405020304" pitchFamily="18" charset="0"/>
                <a:cs typeface="Times New Roman" panose="02020603050405020304" pitchFamily="18" charset="0"/>
              </a:rPr>
              <a:t> Ali Muhammad, </a:t>
            </a:r>
            <a:r>
              <a:rPr lang="en-US" sz="2800" dirty="0" err="1">
                <a:latin typeface="Times New Roman" panose="02020603050405020304" pitchFamily="18" charset="0"/>
                <a:cs typeface="Times New Roman" panose="02020603050405020304" pitchFamily="18" charset="0"/>
              </a:rPr>
              <a:t>Mazidi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Gillispie</a:t>
            </a:r>
            <a:r>
              <a:rPr lang="en-US" sz="2800" dirty="0">
                <a:latin typeface="Times New Roman" panose="02020603050405020304" pitchFamily="18" charset="0"/>
                <a:cs typeface="Times New Roman" panose="02020603050405020304" pitchFamily="18" charset="0"/>
              </a:rPr>
              <a:t> Janice, and </a:t>
            </a:r>
            <a:r>
              <a:rPr lang="en-US" sz="2800" dirty="0" err="1">
                <a:latin typeface="Times New Roman" panose="02020603050405020304" pitchFamily="18" charset="0"/>
                <a:cs typeface="Times New Roman" panose="02020603050405020304" pitchFamily="18" charset="0"/>
              </a:rPr>
              <a:t>McKinlay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Rolin</a:t>
            </a:r>
            <a:r>
              <a:rPr lang="en-US" sz="2800" dirty="0">
                <a:latin typeface="Times New Roman" panose="02020603050405020304" pitchFamily="18" charset="0"/>
                <a:cs typeface="Times New Roman" panose="02020603050405020304" pitchFamily="18" charset="0"/>
              </a:rPr>
              <a:t> D., “The 8051 Microcontroller and Embedded Systems using Assembly and C”, Pearson, 2nd </a:t>
            </a:r>
            <a:r>
              <a:rPr lang="en-US" sz="2800" dirty="0" smtClean="0">
                <a:latin typeface="Times New Roman" panose="02020603050405020304" pitchFamily="18" charset="0"/>
                <a:cs typeface="Times New Roman" panose="02020603050405020304" pitchFamily="18" charset="0"/>
              </a:rPr>
              <a:t>Edition,2006</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Shah Satish, “8051 Microcontrollers MCS 51 Family and its variants”, </a:t>
            </a:r>
            <a:r>
              <a:rPr lang="en-US" sz="2800" dirty="0" smtClean="0">
                <a:latin typeface="Times New Roman" panose="02020603050405020304" pitchFamily="18" charset="0"/>
                <a:cs typeface="Times New Roman" panose="02020603050405020304" pitchFamily="18" charset="0"/>
              </a:rPr>
              <a:t>Oxford,2010</a:t>
            </a:r>
            <a:endParaRPr lang="en-US" sz="2800" dirty="0">
              <a:latin typeface="Times New Roman" panose="02020603050405020304" pitchFamily="18" charset="0"/>
              <a:cs typeface="Times New Roman" panose="02020603050405020304" pitchFamily="18" charset="0"/>
            </a:endParaRPr>
          </a:p>
          <a:p>
            <a:r>
              <a:rPr lang="en-US" sz="2800" b="1" i="0" u="none" strike="noStrike" baseline="0" dirty="0" smtClean="0">
                <a:solidFill>
                  <a:srgbClr val="000000"/>
                </a:solidFill>
                <a:latin typeface="Times New Roman" panose="02020603050405020304" pitchFamily="18" charset="0"/>
                <a:cs typeface="Times New Roman" panose="02020603050405020304" pitchFamily="18" charset="0"/>
              </a:rPr>
              <a:t>Reference Books: </a:t>
            </a:r>
          </a:p>
          <a:p>
            <a:pPr lvl="0" algn="just"/>
            <a:r>
              <a:rPr lang="en-US" sz="2800" dirty="0" smtClean="0"/>
              <a:t>1. </a:t>
            </a:r>
            <a:r>
              <a:rPr lang="en-US" sz="2800" dirty="0" smtClean="0">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Udayashankara</a:t>
            </a:r>
            <a:r>
              <a:rPr lang="en-US" sz="2800" dirty="0">
                <a:latin typeface="Times New Roman" panose="02020603050405020304" pitchFamily="18" charset="0"/>
                <a:cs typeface="Times New Roman" panose="02020603050405020304" pitchFamily="18" charset="0"/>
              </a:rPr>
              <a:t>, M.S. </a:t>
            </a:r>
            <a:r>
              <a:rPr lang="en-US" sz="2800" dirty="0" err="1">
                <a:latin typeface="Times New Roman" panose="02020603050405020304" pitchFamily="18" charset="0"/>
                <a:cs typeface="Times New Roman" panose="02020603050405020304" pitchFamily="18" charset="0"/>
              </a:rPr>
              <a:t>Mallikajunaswamy</a:t>
            </a:r>
            <a:r>
              <a:rPr lang="en-US" sz="2800" dirty="0">
                <a:latin typeface="Times New Roman" panose="02020603050405020304" pitchFamily="18" charset="0"/>
                <a:cs typeface="Times New Roman" panose="02020603050405020304" pitchFamily="18" charset="0"/>
              </a:rPr>
              <a:t>, “8051 Microcontroller Hardware, Software and Applications”, McGraw-Hill, 2017</a:t>
            </a:r>
          </a:p>
          <a:p>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3866072" y="6488668"/>
            <a:ext cx="4114800" cy="365125"/>
          </a:xfrm>
        </p:spPr>
        <p:txBody>
          <a:bodyPr/>
          <a:lstStyle/>
          <a:p>
            <a:r>
              <a:rPr lang="en-US" smtClean="0"/>
              <a:t>KEC-502/UNIT-5</a:t>
            </a:r>
            <a:endParaRPr lang="en-US" dirty="0"/>
          </a:p>
        </p:txBody>
      </p:sp>
      <p:sp>
        <p:nvSpPr>
          <p:cNvPr id="5" name="Slide Number Placeholder 4"/>
          <p:cNvSpPr>
            <a:spLocks noGrp="1"/>
          </p:cNvSpPr>
          <p:nvPr>
            <p:ph type="sldNum" sz="quarter" idx="12"/>
          </p:nvPr>
        </p:nvSpPr>
        <p:spPr/>
        <p:txBody>
          <a:bodyPr/>
          <a:lstStyle/>
          <a:p>
            <a:fld id="{BF9F9A0F-9EF0-45D0-8625-3D646B4412E1}" type="slidenum">
              <a:rPr lang="en-US" smtClean="0"/>
              <a:t>15</a:t>
            </a:fld>
            <a:endParaRPr lang="en-US"/>
          </a:p>
        </p:txBody>
      </p:sp>
      <p:pic>
        <p:nvPicPr>
          <p:cNvPr id="7" name="Picture 6"/>
          <p:cNvPicPr>
            <a:picLocks noChangeAspect="1"/>
          </p:cNvPicPr>
          <p:nvPr/>
        </p:nvPicPr>
        <p:blipFill>
          <a:blip r:embed="rId3"/>
          <a:stretch>
            <a:fillRect/>
          </a:stretch>
        </p:blipFill>
        <p:spPr>
          <a:xfrm>
            <a:off x="10926148" y="72606"/>
            <a:ext cx="1265852" cy="471660"/>
          </a:xfrm>
          <a:prstGeom prst="rect">
            <a:avLst/>
          </a:prstGeom>
        </p:spPr>
      </p:pic>
    </p:spTree>
    <p:extLst>
      <p:ext uri="{BB962C8B-B14F-4D97-AF65-F5344CB8AC3E}">
        <p14:creationId xmlns:p14="http://schemas.microsoft.com/office/powerpoint/2010/main" val="34849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4868" y="2442077"/>
            <a:ext cx="5589351" cy="1569660"/>
          </a:xfrm>
          <a:prstGeom prst="rect">
            <a:avLst/>
          </a:prstGeom>
        </p:spPr>
        <p:txBody>
          <a:bodyPr wrap="none">
            <a:spAutoFit/>
          </a:bodyPr>
          <a:lstStyle/>
          <a:p>
            <a:r>
              <a:rPr lang="en-US" sz="9600" dirty="0">
                <a:latin typeface="Times New Roman" panose="02020603050405020304" pitchFamily="18" charset="0"/>
                <a:cs typeface="Times New Roman" panose="02020603050405020304" pitchFamily="18" charset="0"/>
              </a:rPr>
              <a:t>Thank You</a:t>
            </a:r>
          </a:p>
        </p:txBody>
      </p:sp>
      <p:sp>
        <p:nvSpPr>
          <p:cNvPr id="5" name="Rectangle 4"/>
          <p:cNvSpPr/>
          <p:nvPr/>
        </p:nvSpPr>
        <p:spPr>
          <a:xfrm>
            <a:off x="4723325" y="6488668"/>
            <a:ext cx="184731" cy="369332"/>
          </a:xfrm>
          <a:prstGeom prst="rect">
            <a:avLst/>
          </a:prstGeom>
        </p:spPr>
        <p:txBody>
          <a:bodyPr wrap="none">
            <a:spAutoFit/>
          </a:bodyPr>
          <a:lstStyle/>
          <a:p>
            <a:endParaRPr lang="en-US" dirty="0">
              <a:solidFill>
                <a:schemeClr val="bg1">
                  <a:lumMod val="65000"/>
                </a:schemeClr>
              </a:solidFill>
            </a:endParaRPr>
          </a:p>
        </p:txBody>
      </p:sp>
      <p:sp>
        <p:nvSpPr>
          <p:cNvPr id="4" name="Footer Placeholder 3"/>
          <p:cNvSpPr>
            <a:spLocks noGrp="1"/>
          </p:cNvSpPr>
          <p:nvPr>
            <p:ph type="ftr" sz="quarter" idx="11"/>
          </p:nvPr>
        </p:nvSpPr>
        <p:spPr/>
        <p:txBody>
          <a:bodyPr/>
          <a:lstStyle/>
          <a:p>
            <a:r>
              <a:rPr lang="en-US" smtClean="0"/>
              <a:t>KEC-502/UNIT-5</a:t>
            </a:r>
            <a:endParaRPr lang="en-US" dirty="0"/>
          </a:p>
        </p:txBody>
      </p:sp>
      <p:sp>
        <p:nvSpPr>
          <p:cNvPr id="6" name="Slide Number Placeholder 5"/>
          <p:cNvSpPr>
            <a:spLocks noGrp="1"/>
          </p:cNvSpPr>
          <p:nvPr>
            <p:ph type="sldNum" sz="quarter" idx="12"/>
          </p:nvPr>
        </p:nvSpPr>
        <p:spPr/>
        <p:txBody>
          <a:bodyPr/>
          <a:lstStyle/>
          <a:p>
            <a:fld id="{BF9F9A0F-9EF0-45D0-8625-3D646B4412E1}" type="slidenum">
              <a:rPr lang="en-US" smtClean="0"/>
              <a:t>16</a:t>
            </a:fld>
            <a:endParaRPr lang="en-US"/>
          </a:p>
        </p:txBody>
      </p:sp>
      <p:pic>
        <p:nvPicPr>
          <p:cNvPr id="7" name="Picture 6"/>
          <p:cNvPicPr>
            <a:picLocks noChangeAspect="1"/>
          </p:cNvPicPr>
          <p:nvPr/>
        </p:nvPicPr>
        <p:blipFill>
          <a:blip r:embed="rId3"/>
          <a:stretch>
            <a:fillRect/>
          </a:stretch>
        </p:blipFill>
        <p:spPr>
          <a:xfrm>
            <a:off x="10926148" y="279640"/>
            <a:ext cx="1265852" cy="471660"/>
          </a:xfrm>
          <a:prstGeom prst="rect">
            <a:avLst/>
          </a:prstGeom>
        </p:spPr>
      </p:pic>
    </p:spTree>
    <p:extLst>
      <p:ext uri="{BB962C8B-B14F-4D97-AF65-F5344CB8AC3E}">
        <p14:creationId xmlns:p14="http://schemas.microsoft.com/office/powerpoint/2010/main" val="816486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2</a:t>
            </a:fld>
            <a:endParaRPr lang="en-US"/>
          </a:p>
        </p:txBody>
      </p:sp>
      <p:sp>
        <p:nvSpPr>
          <p:cNvPr id="4" name="Rectangle 3"/>
          <p:cNvSpPr/>
          <p:nvPr/>
        </p:nvSpPr>
        <p:spPr>
          <a:xfrm>
            <a:off x="4288400" y="233715"/>
            <a:ext cx="2470485"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Timers of 8051</a:t>
            </a:r>
          </a:p>
        </p:txBody>
      </p:sp>
      <p:sp>
        <p:nvSpPr>
          <p:cNvPr id="5" name="Rectangle 4"/>
          <p:cNvSpPr/>
          <p:nvPr/>
        </p:nvSpPr>
        <p:spPr>
          <a:xfrm>
            <a:off x="260230" y="1069523"/>
            <a:ext cx="11671540" cy="5693866"/>
          </a:xfrm>
          <a:prstGeom prst="rect">
            <a:avLst/>
          </a:prstGeom>
        </p:spPr>
        <p:txBody>
          <a:bodyPr wrap="square">
            <a:spAutoFit/>
          </a:bodyPr>
          <a:lstStyle/>
          <a:p>
            <a:pPr marL="457200" indent="-457200">
              <a:buFont typeface="Wingdings" panose="05000000000000000000" pitchFamily="2" charset="2"/>
              <a:buChar char="v"/>
            </a:pPr>
            <a:r>
              <a:rPr lang="en-US" sz="2800" dirty="0">
                <a:solidFill>
                  <a:srgbClr val="000000"/>
                </a:solidFill>
                <a:latin typeface="Times New Roman" panose="02020603050405020304" pitchFamily="18" charset="0"/>
                <a:cs typeface="Times New Roman" panose="02020603050405020304" pitchFamily="18" charset="0"/>
              </a:rPr>
              <a:t>8051 microcontrollers have two timers/counters which work on the </a:t>
            </a:r>
            <a:r>
              <a:rPr lang="en-US" sz="2800" dirty="0" smtClean="0">
                <a:solidFill>
                  <a:srgbClr val="000000"/>
                </a:solidFill>
                <a:latin typeface="Times New Roman" panose="02020603050405020304" pitchFamily="18" charset="0"/>
                <a:cs typeface="Times New Roman" panose="02020603050405020304" pitchFamily="18" charset="0"/>
              </a:rPr>
              <a:t>clock frequency</a:t>
            </a:r>
            <a:r>
              <a:rPr lang="en-US" sz="2800" dirty="0">
                <a:solidFill>
                  <a:srgbClr val="000000"/>
                </a:solidFill>
                <a:latin typeface="Times New Roman" panose="02020603050405020304" pitchFamily="18" charset="0"/>
                <a:cs typeface="Times New Roman" panose="02020603050405020304" pitchFamily="18" charset="0"/>
              </a:rPr>
              <a:t>. Timer/counter can be used for time delay generation, counting external events etc</a:t>
            </a:r>
            <a:r>
              <a:rPr lang="en-US" sz="2800" dirty="0" smtClean="0">
                <a:solidFill>
                  <a:srgbClr val="000000"/>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Both Timer 0 and Timer 1 are 16-bit wide. Since the 8051 follows an 8-bit architecture, each 16 bit is accessed as two separate registers of low-byte and high-byte</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16-bit register of Timer 0 is accessed as low- and high-byte. The low-byte register is called TL0 (Timer 0 low byte) and the high-byte register is called TH0 (Timer 0 high byte).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Timer 0 </a:t>
            </a:r>
            <a:r>
              <a:rPr lang="en-US" sz="2800" dirty="0" smtClean="0">
                <a:latin typeface="Times New Roman" panose="02020603050405020304" pitchFamily="18" charset="0"/>
                <a:cs typeface="Times New Roman" panose="02020603050405020304" pitchFamily="18" charset="0"/>
              </a:rPr>
              <a:t>Register</a:t>
            </a:r>
          </a:p>
          <a:p>
            <a:pPr marL="914400" lvl="1"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registers can be accessed like any other register. For example, the instruction </a:t>
            </a:r>
            <a:r>
              <a:rPr lang="en-US" sz="2800" b="1" dirty="0">
                <a:latin typeface="Times New Roman" panose="02020603050405020304" pitchFamily="18" charset="0"/>
                <a:cs typeface="Times New Roman" panose="02020603050405020304" pitchFamily="18" charset="0"/>
              </a:rPr>
              <a:t>MOV TL0, </a:t>
            </a:r>
            <a:r>
              <a:rPr lang="en-US" sz="2800" b="1" dirty="0" smtClean="0">
                <a:latin typeface="Times New Roman" panose="02020603050405020304" pitchFamily="18" charset="0"/>
                <a:cs typeface="Times New Roman" panose="02020603050405020304" pitchFamily="18" charset="0"/>
              </a:rPr>
              <a:t>#04H</a:t>
            </a:r>
            <a:r>
              <a:rPr lang="en-US" sz="2800" dirty="0">
                <a:latin typeface="Times New Roman" panose="02020603050405020304" pitchFamily="18" charset="0"/>
                <a:cs typeface="Times New Roman" panose="02020603050405020304" pitchFamily="18" charset="0"/>
              </a:rPr>
              <a:t> moves the value into the low-byte of Timer </a:t>
            </a: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45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3</a:t>
            </a:fld>
            <a:endParaRPr lang="en-US"/>
          </a:p>
        </p:txBody>
      </p:sp>
      <p:sp>
        <p:nvSpPr>
          <p:cNvPr id="4" name="Rectangle 3"/>
          <p:cNvSpPr/>
          <p:nvPr/>
        </p:nvSpPr>
        <p:spPr>
          <a:xfrm>
            <a:off x="365184" y="67429"/>
            <a:ext cx="11573773" cy="3539430"/>
          </a:xfrm>
          <a:prstGeom prst="rect">
            <a:avLst/>
          </a:prstGeom>
        </p:spPr>
        <p:txBody>
          <a:bodyPr wrap="square">
            <a:spAutoFit/>
          </a:bodyPr>
          <a:lstStyle/>
          <a:p>
            <a:pPr marL="457200" indent="-457200"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Timer 1 Register</a:t>
            </a:r>
          </a:p>
          <a:p>
            <a:pPr marL="971550" lvl="1" indent="-51435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16-bit register of Timer 1 is accessed as low- and high-byte. The low-byte register is called TL1 (Timer 1 low byte) and the high-byte register is called TH1 (Timer 1 high byte). These registers can be accessed like any other register. For example, the instruction </a:t>
            </a:r>
            <a:r>
              <a:rPr lang="en-US" sz="2800" b="1" dirty="0">
                <a:solidFill>
                  <a:srgbClr val="000000"/>
                </a:solidFill>
                <a:latin typeface="Times New Roman" panose="02020603050405020304" pitchFamily="18" charset="0"/>
                <a:cs typeface="Times New Roman" panose="02020603050405020304" pitchFamily="18" charset="0"/>
              </a:rPr>
              <a:t>MOV TL1, #4H</a:t>
            </a:r>
            <a:r>
              <a:rPr lang="en-US" sz="2800" dirty="0">
                <a:solidFill>
                  <a:srgbClr val="000000"/>
                </a:solidFill>
                <a:latin typeface="Times New Roman" panose="02020603050405020304" pitchFamily="18" charset="0"/>
                <a:cs typeface="Times New Roman" panose="02020603050405020304" pitchFamily="18" charset="0"/>
              </a:rPr>
              <a:t> moves the value into the low-byte of Timer 1</a:t>
            </a:r>
            <a:r>
              <a:rPr lang="en-US" sz="2800" dirty="0" smtClean="0">
                <a:solidFill>
                  <a:srgbClr val="000000"/>
                </a:solidFill>
                <a:latin typeface="Times New Roman" panose="02020603050405020304" pitchFamily="18" charset="0"/>
                <a:cs typeface="Times New Roman" panose="02020603050405020304" pitchFamily="18" charset="0"/>
              </a:rPr>
              <a:t>.</a:t>
            </a:r>
          </a:p>
          <a:p>
            <a:pPr lvl="1" algn="just"/>
            <a:endParaRPr lang="en-US" sz="2800" dirty="0" smtClean="0">
              <a:latin typeface="Times New Roman" panose="02020603050405020304" pitchFamily="18" charset="0"/>
              <a:cs typeface="Times New Roman" panose="02020603050405020304" pitchFamily="18" charset="0"/>
            </a:endParaRPr>
          </a:p>
          <a:p>
            <a:pPr lvl="1" algn="just"/>
            <a:endParaRPr 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60403" y="2838893"/>
            <a:ext cx="11278554" cy="3539430"/>
          </a:xfrm>
          <a:prstGeom prst="rect">
            <a:avLst/>
          </a:prstGeom>
        </p:spPr>
        <p:txBody>
          <a:bodyPr wrap="square">
            <a:spAutoFit/>
          </a:bodyPr>
          <a:lstStyle/>
          <a:p>
            <a:pPr marL="285750" indent="-28575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TMOD (Timer Mode) </a:t>
            </a:r>
            <a:r>
              <a:rPr lang="en-US" sz="2800" b="1" dirty="0" smtClean="0">
                <a:latin typeface="Times New Roman" panose="02020603050405020304" pitchFamily="18" charset="0"/>
                <a:cs typeface="Times New Roman" panose="02020603050405020304" pitchFamily="18" charset="0"/>
              </a:rPr>
              <a:t>Register</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Both Timer 0 and Timer 1 use the same register to set the various timer operation modes. It is an 8-bit register in which the lower 4 bits are set aside for Timer 0 and the upper four bits for </a:t>
            </a:r>
            <a:r>
              <a:rPr lang="en-US" sz="2800" dirty="0" smtClean="0">
                <a:latin typeface="Times New Roman" panose="02020603050405020304" pitchFamily="18" charset="0"/>
                <a:cs typeface="Times New Roman" panose="02020603050405020304" pitchFamily="18" charset="0"/>
              </a:rPr>
              <a:t>Timers1. </a:t>
            </a:r>
            <a:r>
              <a:rPr lang="en-US" sz="2800" dirty="0">
                <a:latin typeface="Times New Roman" panose="02020603050405020304" pitchFamily="18" charset="0"/>
                <a:cs typeface="Times New Roman" panose="02020603050405020304" pitchFamily="18" charset="0"/>
              </a:rPr>
              <a:t>In each case, the lower 2 bits are used to set the timer mode in advance and the upper 2 bits are used to specify the location.</a:t>
            </a:r>
          </a:p>
          <a:p>
            <a:r>
              <a:rPr lang="en-US" sz="2800" dirty="0"/>
              <a:t/>
            </a:r>
            <a:br>
              <a:rPr lang="en-US" sz="2800" dirty="0"/>
            </a:br>
            <a:endParaRPr lang="en-US" sz="2800" b="0" i="0" dirty="0">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341783" y="5612291"/>
            <a:ext cx="4819650" cy="1171575"/>
          </a:xfrm>
          <a:prstGeom prst="rect">
            <a:avLst/>
          </a:prstGeom>
        </p:spPr>
      </p:pic>
    </p:spTree>
    <p:extLst>
      <p:ext uri="{BB962C8B-B14F-4D97-AF65-F5344CB8AC3E}">
        <p14:creationId xmlns:p14="http://schemas.microsoft.com/office/powerpoint/2010/main" val="366969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4</a:t>
            </a:fld>
            <a:endParaRPr lang="en-US"/>
          </a:p>
        </p:txBody>
      </p:sp>
      <p:sp>
        <p:nvSpPr>
          <p:cNvPr id="4" name="Rectangle 3"/>
          <p:cNvSpPr/>
          <p:nvPr/>
        </p:nvSpPr>
        <p:spPr>
          <a:xfrm>
            <a:off x="207034" y="376117"/>
            <a:ext cx="11611154" cy="5262979"/>
          </a:xfrm>
          <a:prstGeom prst="rect">
            <a:avLst/>
          </a:prstGeom>
        </p:spPr>
        <p:txBody>
          <a:bodyPr wrap="square">
            <a:spAutoFit/>
          </a:bodyPr>
          <a:lstStyle/>
          <a:p>
            <a:pPr marL="285750" indent="-28575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GATE</a:t>
            </a:r>
          </a:p>
          <a:p>
            <a:pPr marL="285750" indent="-28575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Every timer has a means of starting and stopping. Some timers do this by software, some by hardware, and some have both software and hardware controls. 8051 timers have both software and hardware controls. </a:t>
            </a:r>
            <a:endParaRPr lang="en-US" sz="2800"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start and stop of a timer is controlled by software using the instruction </a:t>
            </a:r>
            <a:r>
              <a:rPr lang="en-US" sz="2800" b="1" dirty="0">
                <a:solidFill>
                  <a:srgbClr val="000000"/>
                </a:solidFill>
                <a:latin typeface="Times New Roman" panose="02020603050405020304" pitchFamily="18" charset="0"/>
                <a:cs typeface="Times New Roman" panose="02020603050405020304" pitchFamily="18" charset="0"/>
              </a:rPr>
              <a:t>SETB TR1</a:t>
            </a:r>
            <a:r>
              <a:rPr lang="en-US" sz="2800" dirty="0">
                <a:solidFill>
                  <a:srgbClr val="000000"/>
                </a:solidFill>
                <a:latin typeface="Times New Roman" panose="02020603050405020304" pitchFamily="18" charset="0"/>
                <a:cs typeface="Times New Roman" panose="02020603050405020304" pitchFamily="18" charset="0"/>
              </a:rPr>
              <a:t> and </a:t>
            </a:r>
            <a:r>
              <a:rPr lang="en-US" sz="2800" b="1" dirty="0">
                <a:solidFill>
                  <a:srgbClr val="000000"/>
                </a:solidFill>
                <a:latin typeface="Times New Roman" panose="02020603050405020304" pitchFamily="18" charset="0"/>
                <a:cs typeface="Times New Roman" panose="02020603050405020304" pitchFamily="18" charset="0"/>
              </a:rPr>
              <a:t>CLR TR1</a:t>
            </a:r>
            <a:r>
              <a:rPr lang="en-US" sz="2800" dirty="0">
                <a:solidFill>
                  <a:srgbClr val="000000"/>
                </a:solidFill>
                <a:latin typeface="Times New Roman" panose="02020603050405020304" pitchFamily="18" charset="0"/>
                <a:cs typeface="Times New Roman" panose="02020603050405020304" pitchFamily="18" charset="0"/>
              </a:rPr>
              <a:t> for timer 1, and </a:t>
            </a:r>
            <a:r>
              <a:rPr lang="en-US" sz="2800" b="1" dirty="0">
                <a:solidFill>
                  <a:srgbClr val="000000"/>
                </a:solidFill>
                <a:latin typeface="Times New Roman" panose="02020603050405020304" pitchFamily="18" charset="0"/>
                <a:cs typeface="Times New Roman" panose="02020603050405020304" pitchFamily="18" charset="0"/>
              </a:rPr>
              <a:t>SETB TR0</a:t>
            </a:r>
            <a:r>
              <a:rPr lang="en-US" sz="2800" dirty="0">
                <a:solidFill>
                  <a:srgbClr val="000000"/>
                </a:solidFill>
                <a:latin typeface="Times New Roman" panose="02020603050405020304" pitchFamily="18" charset="0"/>
                <a:cs typeface="Times New Roman" panose="02020603050405020304" pitchFamily="18" charset="0"/>
              </a:rPr>
              <a:t> and </a:t>
            </a:r>
            <a:r>
              <a:rPr lang="en-US" sz="2800" b="1" dirty="0">
                <a:solidFill>
                  <a:srgbClr val="000000"/>
                </a:solidFill>
                <a:latin typeface="Times New Roman" panose="02020603050405020304" pitchFamily="18" charset="0"/>
                <a:cs typeface="Times New Roman" panose="02020603050405020304" pitchFamily="18" charset="0"/>
              </a:rPr>
              <a:t>CLR TR0</a:t>
            </a:r>
            <a:r>
              <a:rPr lang="en-US" sz="2800" dirty="0">
                <a:solidFill>
                  <a:srgbClr val="000000"/>
                </a:solidFill>
                <a:latin typeface="Times New Roman" panose="02020603050405020304" pitchFamily="18" charset="0"/>
                <a:cs typeface="Times New Roman" panose="02020603050405020304" pitchFamily="18" charset="0"/>
              </a:rPr>
              <a:t> for timer 0.</a:t>
            </a:r>
          </a:p>
          <a:p>
            <a:pPr marL="285750" indent="-28575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The SETB instruction is used to start it and it is stopped by the CLR instruction. </a:t>
            </a:r>
            <a:endParaRPr lang="en-US" sz="2800"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These </a:t>
            </a:r>
            <a:r>
              <a:rPr lang="en-US" sz="2800" dirty="0">
                <a:solidFill>
                  <a:srgbClr val="000000"/>
                </a:solidFill>
                <a:latin typeface="Times New Roman" panose="02020603050405020304" pitchFamily="18" charset="0"/>
                <a:cs typeface="Times New Roman" panose="02020603050405020304" pitchFamily="18" charset="0"/>
              </a:rPr>
              <a:t>instructions start and stop the timers as long as GATE = 0 in the TMOD register. Timers can be started and stopped by an external source by making GATE = 1 in the TMOD register</a:t>
            </a:r>
            <a:r>
              <a:rPr lang="en-US" sz="2800" dirty="0" smtClean="0">
                <a:solidFill>
                  <a:srgbClr val="000000"/>
                </a:solidFill>
                <a:latin typeface="Times New Roman" panose="02020603050405020304" pitchFamily="18" charset="0"/>
                <a:cs typeface="Times New Roman" panose="02020603050405020304" pitchFamily="18" charset="0"/>
              </a:rPr>
              <a:t>.</a:t>
            </a:r>
            <a:endParaRPr lang="en-US"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82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5</a:t>
            </a:fld>
            <a:endParaRPr lang="en-US"/>
          </a:p>
        </p:txBody>
      </p:sp>
      <p:sp>
        <p:nvSpPr>
          <p:cNvPr id="4" name="Rectangle 3"/>
          <p:cNvSpPr/>
          <p:nvPr/>
        </p:nvSpPr>
        <p:spPr>
          <a:xfrm>
            <a:off x="-1" y="208833"/>
            <a:ext cx="12042475" cy="5693866"/>
          </a:xfrm>
          <a:prstGeom prst="rect">
            <a:avLst/>
          </a:prstGeom>
        </p:spPr>
        <p:txBody>
          <a:bodyPr wrap="square">
            <a:spAutoFit/>
          </a:bodyPr>
          <a:lstStyle/>
          <a:p>
            <a:pPr marL="285750" indent="-28575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C/T (CLOCK / TIMER)</a:t>
            </a:r>
          </a:p>
          <a:p>
            <a:pPr marL="742950" lvl="1" indent="-28575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This bit in the TMOD register is used to decide whether a timer is used as a </a:t>
            </a:r>
            <a:r>
              <a:rPr lang="en-US" sz="2800" b="1" dirty="0">
                <a:solidFill>
                  <a:srgbClr val="000000"/>
                </a:solidFill>
                <a:latin typeface="Times New Roman" panose="02020603050405020304" pitchFamily="18" charset="0"/>
                <a:cs typeface="Times New Roman" panose="02020603050405020304" pitchFamily="18" charset="0"/>
              </a:rPr>
              <a:t>delay generator</a:t>
            </a:r>
            <a:r>
              <a:rPr lang="en-US" sz="2800" dirty="0">
                <a:solidFill>
                  <a:srgbClr val="000000"/>
                </a:solidFill>
                <a:latin typeface="Times New Roman" panose="02020603050405020304" pitchFamily="18" charset="0"/>
                <a:cs typeface="Times New Roman" panose="02020603050405020304" pitchFamily="18" charset="0"/>
              </a:rPr>
              <a:t> or an </a:t>
            </a:r>
            <a:r>
              <a:rPr lang="en-US" sz="2800" b="1" dirty="0">
                <a:solidFill>
                  <a:srgbClr val="000000"/>
                </a:solidFill>
                <a:latin typeface="Times New Roman" panose="02020603050405020304" pitchFamily="18" charset="0"/>
                <a:cs typeface="Times New Roman" panose="02020603050405020304" pitchFamily="18" charset="0"/>
              </a:rPr>
              <a:t>event manager</a:t>
            </a:r>
            <a:r>
              <a:rPr lang="en-US" sz="2800" dirty="0">
                <a:solidFill>
                  <a:srgbClr val="000000"/>
                </a:solidFill>
                <a:latin typeface="Times New Roman" panose="02020603050405020304" pitchFamily="18" charset="0"/>
                <a:cs typeface="Times New Roman" panose="02020603050405020304" pitchFamily="18" charset="0"/>
              </a:rPr>
              <a:t>. </a:t>
            </a:r>
            <a:endParaRPr lang="en-US" sz="2800" dirty="0" smtClean="0">
              <a:solidFill>
                <a:srgbClr val="00000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If </a:t>
            </a:r>
            <a:r>
              <a:rPr lang="en-US" sz="2800" dirty="0">
                <a:solidFill>
                  <a:srgbClr val="000000"/>
                </a:solidFill>
                <a:latin typeface="Times New Roman" panose="02020603050405020304" pitchFamily="18" charset="0"/>
                <a:cs typeface="Times New Roman" panose="02020603050405020304" pitchFamily="18" charset="0"/>
              </a:rPr>
              <a:t>C/T = 0, it is used as a timer for timer delay generation. The clock source to create the time delay is the crystal frequency of the 8051. If C/T = 0, the crystal frequency attached to the 8051 also decides the speed at which the 8051 timer ticks at a regular interval.</a:t>
            </a:r>
          </a:p>
          <a:p>
            <a:pPr marL="742950" lvl="1" indent="-285750"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Timer frequency is always 1/12th of the frequency of the crystal attached to the 8051. Although various 8051 based systems have an XTAL frequency of 10 MHz to 40 MHz, we normally work with the XTAL frequency of 11.0592 </a:t>
            </a:r>
            <a:r>
              <a:rPr lang="en-US" sz="2800" dirty="0" err="1">
                <a:solidFill>
                  <a:srgbClr val="000000"/>
                </a:solidFill>
                <a:latin typeface="Times New Roman" panose="02020603050405020304" pitchFamily="18" charset="0"/>
                <a:cs typeface="Times New Roman" panose="02020603050405020304" pitchFamily="18" charset="0"/>
              </a:rPr>
              <a:t>MHz.</a:t>
            </a:r>
            <a:r>
              <a:rPr lang="en-US" sz="2800" dirty="0">
                <a:solidFill>
                  <a:srgbClr val="000000"/>
                </a:solidFill>
                <a:latin typeface="Times New Roman" panose="02020603050405020304" pitchFamily="18" charset="0"/>
                <a:cs typeface="Times New Roman" panose="02020603050405020304" pitchFamily="18" charset="0"/>
              </a:rPr>
              <a:t> </a:t>
            </a:r>
            <a:endParaRPr lang="en-US" sz="2800" dirty="0" smtClean="0">
              <a:solidFill>
                <a:srgbClr val="00000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It </a:t>
            </a:r>
            <a:r>
              <a:rPr lang="en-US" sz="2800" dirty="0">
                <a:solidFill>
                  <a:srgbClr val="000000"/>
                </a:solidFill>
                <a:latin typeface="Times New Roman" panose="02020603050405020304" pitchFamily="18" charset="0"/>
                <a:cs typeface="Times New Roman" panose="02020603050405020304" pitchFamily="18" charset="0"/>
              </a:rPr>
              <a:t>is because the baud rate for serial communication of the 8051.XTAL = 11.0592 allows the 8051 system to communicate with the PC with no errors.</a:t>
            </a:r>
          </a:p>
        </p:txBody>
      </p:sp>
    </p:spTree>
    <p:extLst>
      <p:ext uri="{BB962C8B-B14F-4D97-AF65-F5344CB8AC3E}">
        <p14:creationId xmlns:p14="http://schemas.microsoft.com/office/powerpoint/2010/main" val="220335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6</a:t>
            </a:fld>
            <a:endParaRPr lang="en-US"/>
          </a:p>
        </p:txBody>
      </p:sp>
      <p:sp>
        <p:nvSpPr>
          <p:cNvPr id="4" name="Rectangle 3"/>
          <p:cNvSpPr/>
          <p:nvPr/>
        </p:nvSpPr>
        <p:spPr>
          <a:xfrm>
            <a:off x="411037" y="147451"/>
            <a:ext cx="1781257" cy="523220"/>
          </a:xfrm>
          <a:prstGeom prst="rect">
            <a:avLst/>
          </a:prstGeom>
        </p:spPr>
        <p:txBody>
          <a:bodyPr wrap="none">
            <a:spAutoFit/>
          </a:bodyPr>
          <a:lstStyle/>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M1 / M2</a:t>
            </a:r>
            <a:endParaRPr lang="en-US" sz="2800" b="0" i="0" dirty="0">
              <a:effectLst/>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80489318"/>
              </p:ext>
            </p:extLst>
          </p:nvPr>
        </p:nvGraphicFramePr>
        <p:xfrm>
          <a:off x="1867044" y="862642"/>
          <a:ext cx="7044042" cy="2743200"/>
        </p:xfrm>
        <a:graphic>
          <a:graphicData uri="http://schemas.openxmlformats.org/drawingml/2006/table">
            <a:tbl>
              <a:tblPr/>
              <a:tblGrid>
                <a:gridCol w="1695665"/>
                <a:gridCol w="1639019"/>
                <a:gridCol w="3709358"/>
              </a:tblGrid>
              <a:tr h="476541">
                <a:tc>
                  <a:txBody>
                    <a:bodyPr/>
                    <a:lstStyle/>
                    <a:p>
                      <a:pPr algn="ctr" fontAlgn="t"/>
                      <a:r>
                        <a:rPr lang="en-US" sz="2800" dirty="0">
                          <a:effectLst/>
                          <a:latin typeface="Times New Roman" panose="02020603050405020304" pitchFamily="18" charset="0"/>
                          <a:cs typeface="Times New Roman" panose="02020603050405020304" pitchFamily="18" charset="0"/>
                        </a:rPr>
                        <a:t>M1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dirty="0">
                          <a:effectLst/>
                          <a:latin typeface="Times New Roman" panose="02020603050405020304" pitchFamily="18" charset="0"/>
                          <a:cs typeface="Times New Roman" panose="02020603050405020304" pitchFamily="18" charset="0"/>
                        </a:rPr>
                        <a:t>M2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a:effectLst/>
                          <a:latin typeface="Times New Roman" panose="02020603050405020304" pitchFamily="18" charset="0"/>
                          <a:cs typeface="Times New Roman" panose="02020603050405020304" pitchFamily="18" charset="0"/>
                        </a:rPr>
                        <a:t>Mode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algn="ctr" fontAlgn="t"/>
                      <a:r>
                        <a:rPr lang="en-US" sz="2800" dirty="0">
                          <a:effectLst/>
                          <a:latin typeface="Times New Roman" panose="02020603050405020304" pitchFamily="18" charset="0"/>
                          <a:cs typeface="Times New Roman" panose="02020603050405020304" pitchFamily="18" charset="0"/>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2800">
                          <a:effectLst/>
                          <a:latin typeface="Times New Roman" panose="02020603050405020304" pitchFamily="18" charset="0"/>
                          <a:cs typeface="Times New Roman" panose="02020603050405020304" pitchFamily="18" charset="0"/>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800" dirty="0">
                          <a:effectLst/>
                          <a:latin typeface="Times New Roman" panose="02020603050405020304" pitchFamily="18" charset="0"/>
                          <a:cs typeface="Times New Roman" panose="02020603050405020304" pitchFamily="18" charset="0"/>
                        </a:rPr>
                        <a:t>13-bit timer mode.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algn="ctr" fontAlgn="t"/>
                      <a:r>
                        <a:rPr lang="en-US" sz="2800">
                          <a:effectLst/>
                          <a:latin typeface="Times New Roman" panose="02020603050405020304" pitchFamily="18" charset="0"/>
                          <a:cs typeface="Times New Roman" panose="02020603050405020304" pitchFamily="18" charset="0"/>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2800" dirty="0">
                          <a:effectLst/>
                          <a:latin typeface="Times New Roman" panose="02020603050405020304" pitchFamily="18" charset="0"/>
                          <a:cs typeface="Times New Roman" panose="02020603050405020304" pitchFamily="18" charset="0"/>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800" dirty="0">
                          <a:effectLst/>
                          <a:latin typeface="Times New Roman" panose="02020603050405020304" pitchFamily="18" charset="0"/>
                          <a:cs typeface="Times New Roman" panose="02020603050405020304" pitchFamily="18" charset="0"/>
                        </a:rPr>
                        <a:t>16-bit timer mode.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algn="ctr" fontAlgn="t"/>
                      <a:r>
                        <a:rPr lang="en-US" sz="2800">
                          <a:effectLst/>
                          <a:latin typeface="Times New Roman" panose="02020603050405020304" pitchFamily="18" charset="0"/>
                          <a:cs typeface="Times New Roman" panose="02020603050405020304" pitchFamily="18" charset="0"/>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2800" dirty="0">
                          <a:effectLst/>
                          <a:latin typeface="Times New Roman" panose="02020603050405020304" pitchFamily="18" charset="0"/>
                          <a:cs typeface="Times New Roman" panose="02020603050405020304" pitchFamily="18" charset="0"/>
                        </a:rPr>
                        <a:t>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800" dirty="0">
                          <a:effectLst/>
                          <a:latin typeface="Times New Roman" panose="02020603050405020304" pitchFamily="18" charset="0"/>
                          <a:cs typeface="Times New Roman" panose="02020603050405020304" pitchFamily="18" charset="0"/>
                        </a:rPr>
                        <a:t>8-bit auto reload mode.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algn="ctr" fontAlgn="t"/>
                      <a:r>
                        <a:rPr lang="en-US" sz="2800">
                          <a:effectLst/>
                          <a:latin typeface="Times New Roman" panose="02020603050405020304" pitchFamily="18" charset="0"/>
                          <a:cs typeface="Times New Roman" panose="02020603050405020304" pitchFamily="18" charset="0"/>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2800" dirty="0">
                          <a:effectLst/>
                          <a:latin typeface="Times New Roman" panose="02020603050405020304" pitchFamily="18" charset="0"/>
                          <a:cs typeface="Times New Roman" panose="02020603050405020304" pitchFamily="18" charset="0"/>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800" dirty="0">
                          <a:effectLst/>
                          <a:latin typeface="Times New Roman" panose="02020603050405020304" pitchFamily="18" charset="0"/>
                          <a:cs typeface="Times New Roman" panose="02020603050405020304" pitchFamily="18" charset="0"/>
                        </a:rPr>
                        <a:t>Spilt mode.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13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KEC-502/UNIT-5</a:t>
            </a:r>
            <a:endParaRPr lang="en-US" dirty="0"/>
          </a:p>
        </p:txBody>
      </p:sp>
      <p:sp>
        <p:nvSpPr>
          <p:cNvPr id="3" name="Slide Number Placeholder 2"/>
          <p:cNvSpPr>
            <a:spLocks noGrp="1"/>
          </p:cNvSpPr>
          <p:nvPr>
            <p:ph type="sldNum" sz="quarter" idx="12"/>
          </p:nvPr>
        </p:nvSpPr>
        <p:spPr/>
        <p:txBody>
          <a:bodyPr/>
          <a:lstStyle/>
          <a:p>
            <a:fld id="{DB9EE733-8646-4C93-9AD9-4C628BD79121}" type="slidenum">
              <a:rPr lang="en-US" smtClean="0"/>
              <a:t>7</a:t>
            </a:fld>
            <a:endParaRPr lang="en-US"/>
          </a:p>
        </p:txBody>
      </p:sp>
      <p:sp>
        <p:nvSpPr>
          <p:cNvPr id="4" name="Rectangle 3"/>
          <p:cNvSpPr/>
          <p:nvPr/>
        </p:nvSpPr>
        <p:spPr>
          <a:xfrm>
            <a:off x="4502392" y="-26223"/>
            <a:ext cx="2585964" cy="523220"/>
          </a:xfrm>
          <a:prstGeom prst="rect">
            <a:avLst/>
          </a:prstGeom>
        </p:spPr>
        <p:txBody>
          <a:bodyPr wrap="none">
            <a:spAutoFit/>
          </a:bodyPr>
          <a:lstStyle/>
          <a:p>
            <a:r>
              <a:rPr lang="en-US" sz="2800" b="1" dirty="0" smtClean="0">
                <a:solidFill>
                  <a:srgbClr val="000000"/>
                </a:solidFill>
                <a:latin typeface="Times New Roman" panose="02020603050405020304" pitchFamily="18" charset="0"/>
                <a:ea typeface="NSimSun" panose="02010609030101010101" pitchFamily="49" charset="-122"/>
                <a:cs typeface="Times New Roman" panose="02020603050405020304" pitchFamily="18" charset="0"/>
              </a:rPr>
              <a:t>TCON Register</a:t>
            </a:r>
            <a:endParaRPr lang="en-US" sz="2800" b="1" dirty="0">
              <a:latin typeface="Times New Roman" panose="02020603050405020304" pitchFamily="18" charset="0"/>
              <a:ea typeface="NSimSun" panose="02010609030101010101" pitchFamily="49" charset="-122"/>
              <a:cs typeface="Times New Roman" panose="02020603050405020304" pitchFamily="18" charset="0"/>
            </a:endParaRPr>
          </a:p>
        </p:txBody>
      </p:sp>
      <p:sp>
        <p:nvSpPr>
          <p:cNvPr id="5" name="Rectangle 4"/>
          <p:cNvSpPr/>
          <p:nvPr/>
        </p:nvSpPr>
        <p:spPr>
          <a:xfrm>
            <a:off x="547776" y="549288"/>
            <a:ext cx="10806024" cy="523220"/>
          </a:xfrm>
          <a:prstGeom prst="rect">
            <a:avLst/>
          </a:prstGeom>
        </p:spPr>
        <p:txBody>
          <a:bodyPr wrap="square">
            <a:spAutoFit/>
          </a:bodyPr>
          <a:lstStyle/>
          <a:p>
            <a:pPr marL="457200" indent="-457200">
              <a:buFont typeface="Wingdings" panose="05000000000000000000" pitchFamily="2" charset="2"/>
              <a:buChar char="v"/>
            </a:pPr>
            <a:r>
              <a:rPr lang="en-US" sz="2800" dirty="0">
                <a:solidFill>
                  <a:srgbClr val="000000"/>
                </a:solidFill>
                <a:latin typeface="Times New Roman" panose="02020603050405020304" pitchFamily="18" charset="0"/>
                <a:ea typeface="NSimSun" panose="02010609030101010101" pitchFamily="49" charset="-122"/>
                <a:cs typeface="Times New Roman" panose="02020603050405020304" pitchFamily="18" charset="0"/>
              </a:rPr>
              <a:t>TCON is 8-bit control register and contains timer and interrupt flags.</a:t>
            </a:r>
            <a:endParaRPr lang="en-US" sz="2800" dirty="0">
              <a:latin typeface="Times New Roman" panose="02020603050405020304" pitchFamily="18" charset="0"/>
              <a:ea typeface="NSimSun" panose="02010609030101010101" pitchFamily="49" charset="-122"/>
              <a:cs typeface="Times New Roman" panose="02020603050405020304" pitchFamily="18" charset="0"/>
            </a:endParaRPr>
          </a:p>
        </p:txBody>
      </p:sp>
      <p:pic>
        <p:nvPicPr>
          <p:cNvPr id="1026" name="Picture 2" descr="8051 TCON Regi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534" y="1160297"/>
            <a:ext cx="7620000" cy="9754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7776" y="2318353"/>
            <a:ext cx="11289102" cy="2677656"/>
          </a:xfrm>
          <a:prstGeom prst="rect">
            <a:avLst/>
          </a:prstGeom>
        </p:spPr>
        <p:txBody>
          <a:bodyPr wrap="square">
            <a:spAutoFit/>
          </a:bodyPr>
          <a:lstStyle/>
          <a:p>
            <a:pPr marL="457200" indent="-457200"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Bit 7 - TF1: </a:t>
            </a:r>
            <a:r>
              <a:rPr lang="en-US" sz="2800" dirty="0">
                <a:latin typeface="Times New Roman" panose="02020603050405020304" pitchFamily="18" charset="0"/>
                <a:cs typeface="Times New Roman" panose="02020603050405020304" pitchFamily="18" charset="0"/>
              </a:rPr>
              <a:t>Timer1 Overflow Flag</a:t>
            </a:r>
          </a:p>
          <a:p>
            <a:pPr marL="914400" lvl="1" indent="-457200" algn="just">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 Timer1 overflow occurred (i.e. Timer1 goes to its max and roll over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back </a:t>
            </a:r>
            <a:r>
              <a:rPr lang="en-US" sz="2800" dirty="0">
                <a:latin typeface="Times New Roman" panose="02020603050405020304" pitchFamily="18" charset="0"/>
                <a:cs typeface="Times New Roman" panose="02020603050405020304" pitchFamily="18" charset="0"/>
              </a:rPr>
              <a:t>to zero</a:t>
            </a:r>
            <a:r>
              <a:rPr lang="en-US" sz="2800" dirty="0" smtClean="0">
                <a:latin typeface="Times New Roman" panose="02020603050405020304" pitchFamily="18" charset="0"/>
                <a:cs typeface="Times New Roman" panose="02020603050405020304" pitchFamily="18" charset="0"/>
              </a:rPr>
              <a:t>).</a:t>
            </a:r>
          </a:p>
          <a:p>
            <a:pPr marL="914400" lvl="1" indent="-457200" algn="just">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 Timer1 overflow not occurred.</a:t>
            </a:r>
          </a:p>
          <a:p>
            <a:pPr marL="914400" lvl="1" indent="-457200" algn="just">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cleared through software. In Timer1 overflow interrupt service 	</a:t>
            </a:r>
            <a:r>
              <a:rPr lang="en-US" sz="2800" dirty="0" smtClean="0">
                <a:latin typeface="Times New Roman" panose="02020603050405020304" pitchFamily="18" charset="0"/>
                <a:cs typeface="Times New Roman" panose="02020603050405020304" pitchFamily="18" charset="0"/>
              </a:rPr>
              <a:t>  routine</a:t>
            </a:r>
            <a:r>
              <a:rPr lang="en-US" sz="2800" dirty="0">
                <a:latin typeface="Times New Roman" panose="02020603050405020304" pitchFamily="18" charset="0"/>
                <a:cs typeface="Times New Roman" panose="02020603050405020304" pitchFamily="18" charset="0"/>
              </a:rPr>
              <a:t>, this bit will get cleared automatically while exiting from ISR.</a:t>
            </a:r>
          </a:p>
        </p:txBody>
      </p:sp>
      <p:sp>
        <p:nvSpPr>
          <p:cNvPr id="7" name="Rectangle 6"/>
          <p:cNvSpPr/>
          <p:nvPr/>
        </p:nvSpPr>
        <p:spPr>
          <a:xfrm>
            <a:off x="556688" y="5045410"/>
            <a:ext cx="5665846" cy="1815882"/>
          </a:xfrm>
          <a:prstGeom prst="rect">
            <a:avLst/>
          </a:prstGeom>
        </p:spPr>
        <p:txBody>
          <a:bodyPr wrap="none">
            <a:spAutoFit/>
          </a:bodyPr>
          <a:lstStyle/>
          <a:p>
            <a:pPr marL="457200" indent="-457200">
              <a:buFont typeface="Wingdings" panose="05000000000000000000" pitchFamily="2" charset="2"/>
              <a:buChar char="v"/>
            </a:pPr>
            <a:r>
              <a:rPr lang="en-US" sz="2800" b="1" dirty="0"/>
              <a:t>Bit 6 - TR1: </a:t>
            </a:r>
            <a:r>
              <a:rPr lang="en-US" sz="2800" dirty="0"/>
              <a:t>Timer1 Run Control Bit</a:t>
            </a:r>
          </a:p>
          <a:p>
            <a:pPr marL="914400" lvl="1" indent="-457200">
              <a:buFont typeface="Wingdings" panose="05000000000000000000" pitchFamily="2" charset="2"/>
              <a:buChar char="§"/>
            </a:pPr>
            <a:r>
              <a:rPr lang="en-US" sz="2800" b="1" dirty="0" smtClean="0"/>
              <a:t>1</a:t>
            </a:r>
            <a:r>
              <a:rPr lang="en-US" sz="2800" dirty="0"/>
              <a:t> = Timer1 start.</a:t>
            </a:r>
          </a:p>
          <a:p>
            <a:pPr marL="914400" lvl="1" indent="-457200">
              <a:buFont typeface="Wingdings" panose="05000000000000000000" pitchFamily="2" charset="2"/>
              <a:buChar char="§"/>
            </a:pPr>
            <a:r>
              <a:rPr lang="en-US" sz="2800" b="1" dirty="0" smtClean="0"/>
              <a:t>0</a:t>
            </a:r>
            <a:r>
              <a:rPr lang="en-US" sz="2800" dirty="0"/>
              <a:t> = Timer1 stop.</a:t>
            </a:r>
          </a:p>
          <a:p>
            <a:pPr marL="914400" lvl="1" indent="-457200">
              <a:buFont typeface="Wingdings" panose="05000000000000000000" pitchFamily="2" charset="2"/>
              <a:buChar char="§"/>
            </a:pPr>
            <a:r>
              <a:rPr lang="en-US" sz="2800" dirty="0"/>
              <a:t>It is set and cleared by software</a:t>
            </a:r>
          </a:p>
        </p:txBody>
      </p:sp>
    </p:spTree>
    <p:extLst>
      <p:ext uri="{BB962C8B-B14F-4D97-AF65-F5344CB8AC3E}">
        <p14:creationId xmlns:p14="http://schemas.microsoft.com/office/powerpoint/2010/main" val="96869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8</a:t>
            </a:fld>
            <a:endParaRPr lang="en-US"/>
          </a:p>
        </p:txBody>
      </p:sp>
      <p:sp>
        <p:nvSpPr>
          <p:cNvPr id="4" name="Rectangle 3"/>
          <p:cNvSpPr/>
          <p:nvPr/>
        </p:nvSpPr>
        <p:spPr>
          <a:xfrm>
            <a:off x="397078" y="232201"/>
            <a:ext cx="11540455" cy="2677656"/>
          </a:xfrm>
          <a:prstGeom prst="rect">
            <a:avLst/>
          </a:prstGeom>
        </p:spPr>
        <p:txBody>
          <a:bodyPr wrap="square">
            <a:spAutoFit/>
          </a:bodyPr>
          <a:lstStyle/>
          <a:p>
            <a:pPr marL="457200" indent="-457200">
              <a:buFont typeface="Wingdings" panose="05000000000000000000" pitchFamily="2" charset="2"/>
              <a:buChar char="v"/>
            </a:pPr>
            <a:r>
              <a:rPr lang="en-US" sz="2800" b="1" dirty="0">
                <a:solidFill>
                  <a:srgbClr val="000000"/>
                </a:solidFill>
                <a:latin typeface="Times New Roman" panose="02020603050405020304" pitchFamily="18" charset="0"/>
                <a:cs typeface="Times New Roman" panose="02020603050405020304" pitchFamily="18" charset="0"/>
              </a:rPr>
              <a:t>Bit 5 – TF0: </a:t>
            </a:r>
            <a:r>
              <a:rPr lang="en-US" sz="2800" dirty="0">
                <a:solidFill>
                  <a:srgbClr val="000000"/>
                </a:solidFill>
                <a:latin typeface="Times New Roman" panose="02020603050405020304" pitchFamily="18" charset="0"/>
                <a:cs typeface="Times New Roman" panose="02020603050405020304" pitchFamily="18" charset="0"/>
              </a:rPr>
              <a:t>Timer0 Overflow Flag</a:t>
            </a:r>
          </a:p>
          <a:p>
            <a:pPr marL="914400" lvl="1" indent="-457200" algn="just">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1</a:t>
            </a:r>
            <a:r>
              <a:rPr lang="en-US" sz="2800" dirty="0">
                <a:solidFill>
                  <a:srgbClr val="000000"/>
                </a:solidFill>
                <a:latin typeface="Times New Roman" panose="02020603050405020304" pitchFamily="18" charset="0"/>
                <a:cs typeface="Times New Roman" panose="02020603050405020304" pitchFamily="18" charset="0"/>
              </a:rPr>
              <a:t> = Timer0 overflow occurred (i.e. Timer0 goes to its max and roll over back to zero</a:t>
            </a:r>
            <a:r>
              <a:rPr lang="en-US" sz="2800" dirty="0" smtClean="0">
                <a:solidFill>
                  <a:srgbClr val="000000"/>
                </a:solidFill>
                <a:latin typeface="Times New Roman" panose="02020603050405020304" pitchFamily="18" charset="0"/>
                <a:cs typeface="Times New Roman" panose="02020603050405020304" pitchFamily="18" charset="0"/>
              </a:rPr>
              <a:t>).</a:t>
            </a:r>
          </a:p>
          <a:p>
            <a:pPr marL="914400" lvl="1" indent="-457200" algn="just">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0</a:t>
            </a:r>
            <a:r>
              <a:rPr lang="en-US" sz="2800" dirty="0">
                <a:solidFill>
                  <a:srgbClr val="000000"/>
                </a:solidFill>
                <a:latin typeface="Times New Roman" panose="02020603050405020304" pitchFamily="18" charset="0"/>
                <a:cs typeface="Times New Roman" panose="02020603050405020304" pitchFamily="18" charset="0"/>
              </a:rPr>
              <a:t> = Timer0 overflow not occurred.</a:t>
            </a:r>
          </a:p>
          <a:p>
            <a:pPr marL="914400" lvl="1"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It </a:t>
            </a:r>
            <a:r>
              <a:rPr lang="en-US" sz="2800" dirty="0">
                <a:solidFill>
                  <a:srgbClr val="000000"/>
                </a:solidFill>
                <a:latin typeface="Times New Roman" panose="02020603050405020304" pitchFamily="18" charset="0"/>
                <a:cs typeface="Times New Roman" panose="02020603050405020304" pitchFamily="18" charset="0"/>
              </a:rPr>
              <a:t>is cleared through software. In Timer0 overflow interrupt service routine, this bit will get cleared automatically while exiting from ISR.</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397078" y="2909857"/>
            <a:ext cx="11129394" cy="3539430"/>
          </a:xfrm>
          <a:prstGeom prst="rect">
            <a:avLst/>
          </a:prstGeom>
        </p:spPr>
        <p:txBody>
          <a:bodyPr wrap="square">
            <a:spAutoFit/>
          </a:bodyPr>
          <a:lstStyle/>
          <a:p>
            <a:pPr marL="285750" indent="-285750">
              <a:buFont typeface="Wingdings" panose="05000000000000000000" pitchFamily="2" charset="2"/>
              <a:buChar char="v"/>
            </a:pPr>
            <a:r>
              <a:rPr lang="en-US" sz="2800" b="1" dirty="0">
                <a:solidFill>
                  <a:srgbClr val="000000"/>
                </a:solidFill>
                <a:latin typeface="Times New Roman" panose="02020603050405020304" pitchFamily="18" charset="0"/>
                <a:cs typeface="Times New Roman" panose="02020603050405020304" pitchFamily="18" charset="0"/>
              </a:rPr>
              <a:t>Bit 4 – TR0: </a:t>
            </a:r>
            <a:r>
              <a:rPr lang="en-US" sz="2800" dirty="0">
                <a:solidFill>
                  <a:srgbClr val="000000"/>
                </a:solidFill>
                <a:latin typeface="Times New Roman" panose="02020603050405020304" pitchFamily="18" charset="0"/>
                <a:cs typeface="Times New Roman" panose="02020603050405020304" pitchFamily="18" charset="0"/>
              </a:rPr>
              <a:t>Timer0 Run Control Bit</a:t>
            </a:r>
          </a:p>
          <a:p>
            <a:pPr marL="914400" lvl="1" indent="-457200">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1</a:t>
            </a:r>
            <a:r>
              <a:rPr lang="en-US" sz="2800" dirty="0">
                <a:solidFill>
                  <a:srgbClr val="000000"/>
                </a:solidFill>
                <a:latin typeface="Times New Roman" panose="02020603050405020304" pitchFamily="18" charset="0"/>
                <a:cs typeface="Times New Roman" panose="02020603050405020304" pitchFamily="18" charset="0"/>
              </a:rPr>
              <a:t> = Timer0 start</a:t>
            </a:r>
            <a:r>
              <a:rPr lang="en-US" sz="2800" dirty="0" smtClean="0">
                <a:solidFill>
                  <a:srgbClr val="000000"/>
                </a:solidFill>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0</a:t>
            </a:r>
            <a:r>
              <a:rPr lang="en-US" sz="2800" dirty="0">
                <a:solidFill>
                  <a:srgbClr val="000000"/>
                </a:solidFill>
                <a:latin typeface="Times New Roman" panose="02020603050405020304" pitchFamily="18" charset="0"/>
                <a:cs typeface="Times New Roman" panose="02020603050405020304" pitchFamily="18" charset="0"/>
              </a:rPr>
              <a:t> = Timer0 stop.</a:t>
            </a:r>
          </a:p>
          <a:p>
            <a:pPr marL="914400" lvl="1" indent="-457200">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It is set and cleared by software.</a:t>
            </a:r>
          </a:p>
          <a:p>
            <a:pPr marL="285750" indent="-285750">
              <a:buFont typeface="Wingdings" panose="05000000000000000000" pitchFamily="2" charset="2"/>
              <a:buChar char="v"/>
            </a:pPr>
            <a:r>
              <a:rPr lang="en-US" sz="2800" b="1" dirty="0">
                <a:solidFill>
                  <a:srgbClr val="000000"/>
                </a:solidFill>
                <a:latin typeface="Times New Roman" panose="02020603050405020304" pitchFamily="18" charset="0"/>
                <a:cs typeface="Times New Roman" panose="02020603050405020304" pitchFamily="18" charset="0"/>
              </a:rPr>
              <a:t>Bit 3 - IE1: </a:t>
            </a:r>
            <a:r>
              <a:rPr lang="en-US" sz="2800" dirty="0">
                <a:solidFill>
                  <a:srgbClr val="000000"/>
                </a:solidFill>
                <a:latin typeface="Times New Roman" panose="02020603050405020304" pitchFamily="18" charset="0"/>
                <a:cs typeface="Times New Roman" panose="02020603050405020304" pitchFamily="18" charset="0"/>
              </a:rPr>
              <a:t>External Interrupt1 Edge Flag</a:t>
            </a:r>
          </a:p>
          <a:p>
            <a:pPr marL="914400" lvl="1" indent="-457200">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1</a:t>
            </a:r>
            <a:r>
              <a:rPr lang="en-US" sz="2800" b="1" dirty="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 External interrupt1 </a:t>
            </a:r>
            <a:r>
              <a:rPr lang="en-US" sz="2800" dirty="0" smtClean="0">
                <a:solidFill>
                  <a:srgbClr val="000000"/>
                </a:solidFill>
                <a:latin typeface="Times New Roman" panose="02020603050405020304" pitchFamily="18" charset="0"/>
                <a:cs typeface="Times New Roman" panose="02020603050405020304" pitchFamily="18" charset="0"/>
              </a:rPr>
              <a:t>occurred.</a:t>
            </a:r>
          </a:p>
          <a:p>
            <a:pPr marL="914400" lvl="1" indent="-457200">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0</a:t>
            </a:r>
            <a:r>
              <a:rPr lang="en-US" sz="2800" dirty="0">
                <a:solidFill>
                  <a:srgbClr val="000000"/>
                </a:solidFill>
                <a:latin typeface="Times New Roman" panose="02020603050405020304" pitchFamily="18" charset="0"/>
                <a:cs typeface="Times New Roman" panose="02020603050405020304" pitchFamily="18" charset="0"/>
              </a:rPr>
              <a:t> = External interrupt1 Processed.</a:t>
            </a:r>
          </a:p>
          <a:p>
            <a:pPr marL="914400" lvl="1" indent="-457200">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It is set and cleared by hardware.</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04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KEC-502/UNIT-5</a:t>
            </a:r>
            <a:endParaRPr lang="en-US"/>
          </a:p>
        </p:txBody>
      </p:sp>
      <p:sp>
        <p:nvSpPr>
          <p:cNvPr id="3" name="Slide Number Placeholder 2"/>
          <p:cNvSpPr>
            <a:spLocks noGrp="1"/>
          </p:cNvSpPr>
          <p:nvPr>
            <p:ph type="sldNum" sz="quarter" idx="12"/>
          </p:nvPr>
        </p:nvSpPr>
        <p:spPr/>
        <p:txBody>
          <a:bodyPr/>
          <a:lstStyle/>
          <a:p>
            <a:fld id="{DB9EE733-8646-4C93-9AD9-4C628BD79121}" type="slidenum">
              <a:rPr lang="en-US" smtClean="0"/>
              <a:t>9</a:t>
            </a:fld>
            <a:endParaRPr lang="en-US"/>
          </a:p>
        </p:txBody>
      </p:sp>
      <p:sp>
        <p:nvSpPr>
          <p:cNvPr id="4" name="Rectangle 3"/>
          <p:cNvSpPr/>
          <p:nvPr/>
        </p:nvSpPr>
        <p:spPr>
          <a:xfrm>
            <a:off x="296410" y="504598"/>
            <a:ext cx="11389453" cy="5262979"/>
          </a:xfrm>
          <a:prstGeom prst="rect">
            <a:avLst/>
          </a:prstGeom>
        </p:spPr>
        <p:txBody>
          <a:bodyPr wrap="square">
            <a:spAutoFit/>
          </a:bodyPr>
          <a:lstStyle/>
          <a:p>
            <a:pPr marL="457200" indent="-457200" algn="just">
              <a:buFont typeface="Wingdings" panose="05000000000000000000" pitchFamily="2" charset="2"/>
              <a:buChar char="v"/>
            </a:pPr>
            <a:r>
              <a:rPr lang="en-US" sz="2800" b="1" dirty="0">
                <a:solidFill>
                  <a:srgbClr val="000000"/>
                </a:solidFill>
                <a:latin typeface="Times New Roman" panose="02020603050405020304" pitchFamily="18" charset="0"/>
                <a:cs typeface="Times New Roman" panose="02020603050405020304" pitchFamily="18" charset="0"/>
              </a:rPr>
              <a:t>Bit 2 - IT1: </a:t>
            </a:r>
            <a:r>
              <a:rPr lang="en-US" sz="2800" dirty="0">
                <a:solidFill>
                  <a:srgbClr val="000000"/>
                </a:solidFill>
                <a:latin typeface="Times New Roman" panose="02020603050405020304" pitchFamily="18" charset="0"/>
                <a:cs typeface="Times New Roman" panose="02020603050405020304" pitchFamily="18" charset="0"/>
              </a:rPr>
              <a:t>External Interrupt1 Trigger Type Select Bit</a:t>
            </a:r>
          </a:p>
          <a:p>
            <a:pPr marL="914400" lvl="1" indent="-457200" algn="just">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1 </a:t>
            </a:r>
            <a:r>
              <a:rPr lang="en-US" sz="2800" b="1" dirty="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Interrupt occur on falling edge at INT1 </a:t>
            </a:r>
            <a:r>
              <a:rPr lang="en-US" sz="2800" dirty="0" smtClean="0">
                <a:solidFill>
                  <a:srgbClr val="000000"/>
                </a:solidFill>
                <a:latin typeface="Times New Roman" panose="02020603050405020304" pitchFamily="18" charset="0"/>
                <a:cs typeface="Times New Roman" panose="02020603050405020304" pitchFamily="18" charset="0"/>
              </a:rPr>
              <a:t>pin.</a:t>
            </a:r>
          </a:p>
          <a:p>
            <a:pPr marL="914400" lvl="1" indent="-457200" algn="just">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0 </a:t>
            </a:r>
            <a:r>
              <a:rPr lang="en-US" sz="2800" b="1" dirty="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Interrupt occur on low level at INT1 pin.</a:t>
            </a:r>
          </a:p>
          <a:p>
            <a:pPr marL="457200" indent="-457200" algn="just">
              <a:buFont typeface="Wingdings" panose="05000000000000000000" pitchFamily="2" charset="2"/>
              <a:buChar char="v"/>
            </a:pPr>
            <a:endParaRPr lang="en-US" sz="2800" b="1" dirty="0" smtClean="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b="1" dirty="0" smtClean="0">
                <a:solidFill>
                  <a:srgbClr val="000000"/>
                </a:solidFill>
                <a:latin typeface="Times New Roman" panose="02020603050405020304" pitchFamily="18" charset="0"/>
                <a:cs typeface="Times New Roman" panose="02020603050405020304" pitchFamily="18" charset="0"/>
              </a:rPr>
              <a:t>Bit </a:t>
            </a:r>
            <a:r>
              <a:rPr lang="en-US" sz="2800" b="1" dirty="0">
                <a:solidFill>
                  <a:srgbClr val="000000"/>
                </a:solidFill>
                <a:latin typeface="Times New Roman" panose="02020603050405020304" pitchFamily="18" charset="0"/>
                <a:cs typeface="Times New Roman" panose="02020603050405020304" pitchFamily="18" charset="0"/>
              </a:rPr>
              <a:t>1 – IE0: </a:t>
            </a:r>
            <a:r>
              <a:rPr lang="en-US" sz="2800" dirty="0">
                <a:solidFill>
                  <a:srgbClr val="000000"/>
                </a:solidFill>
                <a:latin typeface="Times New Roman" panose="02020603050405020304" pitchFamily="18" charset="0"/>
                <a:cs typeface="Times New Roman" panose="02020603050405020304" pitchFamily="18" charset="0"/>
              </a:rPr>
              <a:t>External Interrupt0 Edge </a:t>
            </a:r>
            <a:r>
              <a:rPr lang="en-US" sz="2800" dirty="0" smtClean="0">
                <a:solidFill>
                  <a:srgbClr val="000000"/>
                </a:solidFill>
                <a:latin typeface="Times New Roman" panose="02020603050405020304" pitchFamily="18" charset="0"/>
                <a:cs typeface="Times New Roman" panose="02020603050405020304" pitchFamily="18" charset="0"/>
              </a:rPr>
              <a:t>Flag</a:t>
            </a:r>
          </a:p>
          <a:p>
            <a:pPr marL="914400" lvl="1" indent="-457200" algn="just">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1</a:t>
            </a:r>
            <a:r>
              <a:rPr lang="en-US" sz="2800" b="1" dirty="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 External interrupt0 occurred.</a:t>
            </a:r>
          </a:p>
          <a:p>
            <a:pPr marL="914400" lvl="1" indent="-457200" algn="just">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0</a:t>
            </a:r>
            <a:r>
              <a:rPr lang="en-US" sz="2800" dirty="0">
                <a:solidFill>
                  <a:srgbClr val="000000"/>
                </a:solidFill>
                <a:latin typeface="Times New Roman" panose="02020603050405020304" pitchFamily="18" charset="0"/>
                <a:cs typeface="Times New Roman" panose="02020603050405020304" pitchFamily="18" charset="0"/>
              </a:rPr>
              <a:t> = External interrupt0 </a:t>
            </a:r>
            <a:r>
              <a:rPr lang="en-US" sz="2800" dirty="0" smtClean="0">
                <a:solidFill>
                  <a:srgbClr val="000000"/>
                </a:solidFill>
                <a:latin typeface="Times New Roman" panose="02020603050405020304" pitchFamily="18" charset="0"/>
                <a:cs typeface="Times New Roman" panose="02020603050405020304" pitchFamily="18" charset="0"/>
              </a:rPr>
              <a:t>Processed.</a:t>
            </a:r>
          </a:p>
          <a:p>
            <a:pPr marL="914400" lvl="1" indent="-457200" algn="just">
              <a:buFont typeface="Wingdings" panose="05000000000000000000" pitchFamily="2" charset="2"/>
              <a:buChar char="§"/>
            </a:pPr>
            <a:r>
              <a:rPr lang="en-US" sz="2800" dirty="0" smtClean="0">
                <a:solidFill>
                  <a:srgbClr val="000000"/>
                </a:solidFill>
                <a:latin typeface="Times New Roman" panose="02020603050405020304" pitchFamily="18" charset="0"/>
                <a:cs typeface="Times New Roman" panose="02020603050405020304" pitchFamily="18" charset="0"/>
              </a:rPr>
              <a:t>It </a:t>
            </a:r>
            <a:r>
              <a:rPr lang="en-US" sz="2800" dirty="0">
                <a:solidFill>
                  <a:srgbClr val="000000"/>
                </a:solidFill>
                <a:latin typeface="Times New Roman" panose="02020603050405020304" pitchFamily="18" charset="0"/>
                <a:cs typeface="Times New Roman" panose="02020603050405020304" pitchFamily="18" charset="0"/>
              </a:rPr>
              <a:t>is set and cleared by hardware.</a:t>
            </a:r>
          </a:p>
          <a:p>
            <a:pPr marL="914400" lvl="1" indent="-457200" algn="just">
              <a:buFont typeface="Wingdings" panose="05000000000000000000" pitchFamily="2" charset="2"/>
              <a:buChar char="§"/>
            </a:pPr>
            <a:endParaRPr lang="en-US" sz="2800" b="1" dirty="0" smtClean="0">
              <a:solidFill>
                <a:srgbClr val="00000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b="1" dirty="0" smtClean="0">
                <a:solidFill>
                  <a:srgbClr val="000000"/>
                </a:solidFill>
                <a:latin typeface="Times New Roman" panose="02020603050405020304" pitchFamily="18" charset="0"/>
                <a:cs typeface="Times New Roman" panose="02020603050405020304" pitchFamily="18" charset="0"/>
              </a:rPr>
              <a:t>Bit </a:t>
            </a:r>
            <a:r>
              <a:rPr lang="en-US" sz="2800" b="1" dirty="0">
                <a:solidFill>
                  <a:srgbClr val="000000"/>
                </a:solidFill>
                <a:latin typeface="Times New Roman" panose="02020603050405020304" pitchFamily="18" charset="0"/>
                <a:cs typeface="Times New Roman" panose="02020603050405020304" pitchFamily="18" charset="0"/>
              </a:rPr>
              <a:t>0 – IT0: </a:t>
            </a:r>
            <a:r>
              <a:rPr lang="en-US" sz="2800" dirty="0">
                <a:solidFill>
                  <a:srgbClr val="000000"/>
                </a:solidFill>
                <a:latin typeface="Times New Roman" panose="02020603050405020304" pitchFamily="18" charset="0"/>
                <a:cs typeface="Times New Roman" panose="02020603050405020304" pitchFamily="18" charset="0"/>
              </a:rPr>
              <a:t>External Interrupt0 Trigger Type Select </a:t>
            </a:r>
            <a:r>
              <a:rPr lang="en-US" sz="2800" dirty="0" smtClean="0">
                <a:solidFill>
                  <a:srgbClr val="000000"/>
                </a:solidFill>
                <a:latin typeface="Times New Roman" panose="02020603050405020304" pitchFamily="18" charset="0"/>
                <a:cs typeface="Times New Roman" panose="02020603050405020304" pitchFamily="18" charset="0"/>
              </a:rPr>
              <a:t>Bit</a:t>
            </a:r>
          </a:p>
          <a:p>
            <a:pPr marL="914400" lvl="1" indent="-457200" algn="just">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1 = </a:t>
            </a:r>
            <a:r>
              <a:rPr lang="en-US" sz="2800" dirty="0" smtClean="0">
                <a:solidFill>
                  <a:srgbClr val="000000"/>
                </a:solidFill>
                <a:latin typeface="Times New Roman" panose="02020603050405020304" pitchFamily="18" charset="0"/>
                <a:cs typeface="Times New Roman" panose="02020603050405020304" pitchFamily="18" charset="0"/>
              </a:rPr>
              <a:t>Interrupt occur on falling edge at INT0 pin.</a:t>
            </a:r>
          </a:p>
          <a:p>
            <a:pPr marL="914400" lvl="1" indent="-457200" algn="just">
              <a:buFont typeface="Wingdings" panose="05000000000000000000" pitchFamily="2" charset="2"/>
              <a:buChar char="§"/>
            </a:pPr>
            <a:r>
              <a:rPr lang="en-US" sz="2800" b="1" dirty="0" smtClean="0">
                <a:solidFill>
                  <a:srgbClr val="000000"/>
                </a:solidFill>
                <a:latin typeface="Times New Roman" panose="02020603050405020304" pitchFamily="18" charset="0"/>
                <a:cs typeface="Times New Roman" panose="02020603050405020304" pitchFamily="18" charset="0"/>
              </a:rPr>
              <a:t>0 </a:t>
            </a:r>
            <a:r>
              <a:rPr lang="en-US" sz="2800" b="1" dirty="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Interrupt occur on low level at INT0 pin.</a:t>
            </a:r>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71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7672</TotalTime>
  <Words>788</Words>
  <Application>Microsoft Office PowerPoint</Application>
  <PresentationFormat>Widescreen</PresentationFormat>
  <Paragraphs>174</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NSimSun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EKAANSH</dc:creator>
  <cp:lastModifiedBy>EKAANSH</cp:lastModifiedBy>
  <cp:revision>338</cp:revision>
  <dcterms:created xsi:type="dcterms:W3CDTF">2020-09-06T03:59:17Z</dcterms:created>
  <dcterms:modified xsi:type="dcterms:W3CDTF">2020-10-12T23:50:38Z</dcterms:modified>
</cp:coreProperties>
</file>