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6" r:id="rId4"/>
    <p:sldId id="258" r:id="rId5"/>
    <p:sldId id="259" r:id="rId6"/>
    <p:sldId id="260" r:id="rId7"/>
    <p:sldId id="277" r:id="rId8"/>
    <p:sldId id="261" r:id="rId9"/>
    <p:sldId id="278" r:id="rId10"/>
    <p:sldId id="262" r:id="rId11"/>
    <p:sldId id="263" r:id="rId12"/>
    <p:sldId id="279" r:id="rId13"/>
    <p:sldId id="287" r:id="rId14"/>
    <p:sldId id="280" r:id="rId15"/>
    <p:sldId id="281" r:id="rId16"/>
    <p:sldId id="282" r:id="rId17"/>
    <p:sldId id="295" r:id="rId18"/>
    <p:sldId id="296" r:id="rId19"/>
    <p:sldId id="297" r:id="rId20"/>
    <p:sldId id="298" r:id="rId21"/>
    <p:sldId id="283" r:id="rId22"/>
    <p:sldId id="284" r:id="rId23"/>
    <p:sldId id="285" r:id="rId24"/>
    <p:sldId id="286" r:id="rId25"/>
    <p:sldId id="288" r:id="rId26"/>
    <p:sldId id="289" r:id="rId27"/>
    <p:sldId id="290" r:id="rId28"/>
    <p:sldId id="291" r:id="rId29"/>
    <p:sldId id="292" r:id="rId30"/>
    <p:sldId id="293" r:id="rId31"/>
    <p:sldId id="27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D200B3F0-A9BC-48CE-8EB6-ECE965069900}" type="datetimeFigureOut">
              <a:rPr lang="en-US" dirty="0"/>
              <a:pPr/>
              <a:t>2/1/2021</a:t>
            </a:fld>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r>
              <a:rPr lang="en-US" dirty="0"/>
              <a:t>
              </a:t>
            </a:r>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F9FFFF-3106-4DDB-AA62-0C80862170D6}" type="datetimeFigureOut">
              <a:rPr lang="en-US" dirty="0"/>
              <a:t>2/1/2021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3DA38B7-AE95-4DC8-9A51-7A71F545B098}" type="datetimeFigureOut">
              <a:rPr lang="en-US" dirty="0"/>
              <a:t>2/1/2021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6F1EC2B-8188-4AC2-9F0D-8D09C51D505A}" type="datetimeFigureOut">
              <a:rPr lang="en-US" dirty="0"/>
              <a:t>2/1/2021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12B75E-944F-430B-BE5F-C69FA8823C04}" type="datetimeFigureOut">
              <a:rPr lang="en-US" dirty="0"/>
              <a:t>2/1/2021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9AE0DC7-7F53-471C-A711-B3DA6F2535F3}" type="datetimeFigureOut">
              <a:rPr lang="en-US" dirty="0"/>
              <a:t>2/1/2021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1F4C9D-4618-451D-80C1-6A376BB42AB4}" type="datetimeFigureOut">
              <a:rPr lang="en-US" dirty="0"/>
              <a:t>2/1/2021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4D2318-CE40-42F6-962A-4C6D6CF697DB}" type="datetimeFigureOut">
              <a:rPr lang="en-US" dirty="0"/>
              <a:t>2/1/2021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476AC1-EB7F-4BEF-90D9-5764B50DAF8A}" type="datetimeFigureOut">
              <a:rPr lang="en-US" dirty="0"/>
              <a:t>2/1/2021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20712A-F861-4AB0-A754-4F5A2033CD4B}" type="datetimeFigureOut">
              <a:rPr lang="en-US" dirty="0"/>
              <a:t>2/1/2021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4507B7-F2DC-4B2C-B14D-58A9766807A2}" type="datetimeFigureOut">
              <a:rPr lang="en-US" dirty="0"/>
              <a:t>2/1/2021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4A483D-5CB4-4842-8F2F-05D5276ACF63}" type="datetimeFigureOut">
              <a:rPr lang="en-US" dirty="0"/>
              <a:t>2/1/2021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1CE32E-9DC0-47C8-A657-48F5C3E4A10B}" type="datetimeFigureOut">
              <a:rPr lang="en-US" dirty="0"/>
              <a:t>2/1/2021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DF5C0D-8C3A-4771-A43D-83937FC700D4}" type="datetimeFigureOut">
              <a:rPr lang="en-US" dirty="0"/>
              <a:t>2/1/2021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03D2D6-FCC2-425A-A4A7-8058E8C01CB1}" type="datetimeFigureOut">
              <a:rPr lang="en-US" dirty="0"/>
              <a:t>2/1/2021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CF2683-E6E7-4CC3-9EEE-7854DD4F3545}" type="datetimeFigureOut">
              <a:rPr lang="en-US" dirty="0"/>
              <a:t>2/1/2021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20F81-B39D-4CBB-8BF3-5D6E395D0F72}" type="datetimeFigureOut">
              <a:rPr lang="en-US" dirty="0"/>
              <a:t>2/1/2021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64B320A-89BA-47B2-A525-92E8D10B06E4}" type="datetimeFigureOut">
              <a:rPr lang="en-US" dirty="0"/>
              <a:t>2/1/2021</a:t>
            </a:fld>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89A2-D0C9-4733-BF61-FBD28D1F4E3B}"/>
              </a:ext>
            </a:extLst>
          </p:cNvPr>
          <p:cNvSpPr>
            <a:spLocks noGrp="1"/>
          </p:cNvSpPr>
          <p:nvPr>
            <p:ph type="ctrTitle"/>
          </p:nvPr>
        </p:nvSpPr>
        <p:spPr>
          <a:xfrm>
            <a:off x="1154955" y="1391477"/>
            <a:ext cx="8825658" cy="2056075"/>
          </a:xfrm>
        </p:spPr>
        <p:txBody>
          <a:bodyPr/>
          <a:lstStyle/>
          <a:p>
            <a:r>
              <a:rPr lang="en-IN" sz="3200" dirty="0"/>
              <a:t>Chandy / Mishra Solution for Dining Philosopher's Problem</a:t>
            </a:r>
            <a:br>
              <a:rPr lang="en-IN" sz="3200" dirty="0"/>
            </a:br>
            <a:r>
              <a:rPr lang="en-IN" sz="3200" dirty="0"/>
              <a:t> And Banker’s Algorithm</a:t>
            </a:r>
          </a:p>
        </p:txBody>
      </p:sp>
      <p:sp>
        <p:nvSpPr>
          <p:cNvPr id="3" name="Subtitle 2">
            <a:extLst>
              <a:ext uri="{FF2B5EF4-FFF2-40B4-BE49-F238E27FC236}">
                <a16:creationId xmlns:a16="http://schemas.microsoft.com/office/drawing/2014/main" id="{5BD67FC6-A14E-40CC-ADA7-200F89DF6F0A}"/>
              </a:ext>
            </a:extLst>
          </p:cNvPr>
          <p:cNvSpPr>
            <a:spLocks noGrp="1"/>
          </p:cNvSpPr>
          <p:nvPr>
            <p:ph type="subTitle" idx="1"/>
          </p:nvPr>
        </p:nvSpPr>
        <p:spPr>
          <a:xfrm>
            <a:off x="5979381" y="4746929"/>
            <a:ext cx="4001231" cy="891871"/>
          </a:xfrm>
        </p:spPr>
        <p:txBody>
          <a:bodyPr>
            <a:normAutofit/>
          </a:bodyPr>
          <a:lstStyle/>
          <a:p>
            <a:r>
              <a:rPr lang="en-IN" dirty="0"/>
              <a:t>Submitted To : Dr. Vijay Laxmi</a:t>
            </a:r>
          </a:p>
          <a:p>
            <a:r>
              <a:rPr lang="en-IN" dirty="0"/>
              <a:t>Submitted BY: ASHUTOSH SONI</a:t>
            </a:r>
          </a:p>
        </p:txBody>
      </p:sp>
    </p:spTree>
    <p:extLst>
      <p:ext uri="{BB962C8B-B14F-4D97-AF65-F5344CB8AC3E}">
        <p14:creationId xmlns:p14="http://schemas.microsoft.com/office/powerpoint/2010/main" val="1768965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89A2-D0C9-4733-BF61-FBD28D1F4E3B}"/>
              </a:ext>
            </a:extLst>
          </p:cNvPr>
          <p:cNvSpPr>
            <a:spLocks noGrp="1"/>
          </p:cNvSpPr>
          <p:nvPr>
            <p:ph type="ctrTitle"/>
          </p:nvPr>
        </p:nvSpPr>
        <p:spPr>
          <a:xfrm>
            <a:off x="1773141" y="2090176"/>
            <a:ext cx="7784328" cy="2677648"/>
          </a:xfrm>
        </p:spPr>
        <p:txBody>
          <a:bodyPr/>
          <a:lstStyle/>
          <a:p>
            <a:r>
              <a:rPr lang="en-IN" sz="2000" dirty="0"/>
              <a:t>Advantages of Chandy/ Mishra Solution:</a:t>
            </a:r>
            <a:br>
              <a:rPr lang="en-IN" sz="2000" dirty="0"/>
            </a:br>
            <a:r>
              <a:rPr lang="en-IN" sz="2000" dirty="0"/>
              <a:t>	1) Allows large degree of concurrency.</a:t>
            </a:r>
            <a:br>
              <a:rPr lang="en-IN" sz="2000" dirty="0"/>
            </a:br>
            <a:r>
              <a:rPr lang="en-IN" sz="2000" dirty="0"/>
              <a:t>	2) Free from Starvation.</a:t>
            </a:r>
            <a:br>
              <a:rPr lang="en-IN" sz="2000" dirty="0"/>
            </a:br>
            <a:r>
              <a:rPr lang="en-IN" sz="2000" dirty="0"/>
              <a:t>	3) Free from Deadlock.</a:t>
            </a:r>
            <a:br>
              <a:rPr lang="en-IN" sz="2000" dirty="0"/>
            </a:br>
            <a:r>
              <a:rPr lang="en-IN" sz="2000" dirty="0"/>
              <a:t>	4) More Flexible Solution.</a:t>
            </a:r>
            <a:br>
              <a:rPr lang="en-IN" sz="2000" dirty="0"/>
            </a:br>
            <a:r>
              <a:rPr lang="en-IN" sz="2000" dirty="0"/>
              <a:t>	5) Economical</a:t>
            </a:r>
            <a:br>
              <a:rPr lang="en-IN" sz="2000" dirty="0"/>
            </a:br>
            <a:r>
              <a:rPr lang="en-IN" sz="2000" dirty="0"/>
              <a:t>	6) Fairness </a:t>
            </a:r>
            <a:br>
              <a:rPr lang="en-IN" sz="2000" dirty="0"/>
            </a:br>
            <a:r>
              <a:rPr lang="en-IN" sz="2000" dirty="0"/>
              <a:t>	7) Boundedness.</a:t>
            </a:r>
          </a:p>
        </p:txBody>
      </p:sp>
      <p:sp>
        <p:nvSpPr>
          <p:cNvPr id="3" name="Subtitle 2">
            <a:extLst>
              <a:ext uri="{FF2B5EF4-FFF2-40B4-BE49-F238E27FC236}">
                <a16:creationId xmlns:a16="http://schemas.microsoft.com/office/drawing/2014/main" id="{5BD67FC6-A14E-40CC-ADA7-200F89DF6F0A}"/>
              </a:ext>
            </a:extLst>
          </p:cNvPr>
          <p:cNvSpPr>
            <a:spLocks noGrp="1"/>
          </p:cNvSpPr>
          <p:nvPr>
            <p:ph type="subTitle" idx="1"/>
          </p:nvPr>
        </p:nvSpPr>
        <p:spPr>
          <a:xfrm>
            <a:off x="1051587" y="1427538"/>
            <a:ext cx="8825658" cy="861420"/>
          </a:xfrm>
        </p:spPr>
        <p:txBody>
          <a:bodyPr>
            <a:normAutofit/>
          </a:bodyPr>
          <a:lstStyle/>
          <a:p>
            <a:r>
              <a:rPr lang="en-IN" sz="2800" dirty="0"/>
              <a:t>Chandy / Mishra Solution:</a:t>
            </a:r>
          </a:p>
        </p:txBody>
      </p:sp>
    </p:spTree>
    <p:extLst>
      <p:ext uri="{BB962C8B-B14F-4D97-AF65-F5344CB8AC3E}">
        <p14:creationId xmlns:p14="http://schemas.microsoft.com/office/powerpoint/2010/main" val="1006735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89A2-D0C9-4733-BF61-FBD28D1F4E3B}"/>
              </a:ext>
            </a:extLst>
          </p:cNvPr>
          <p:cNvSpPr>
            <a:spLocks noGrp="1"/>
          </p:cNvSpPr>
          <p:nvPr>
            <p:ph type="ctrTitle"/>
          </p:nvPr>
        </p:nvSpPr>
        <p:spPr>
          <a:xfrm>
            <a:off x="1091345" y="1773128"/>
            <a:ext cx="8825658" cy="2095850"/>
          </a:xfrm>
        </p:spPr>
        <p:txBody>
          <a:bodyPr/>
          <a:lstStyle/>
          <a:p>
            <a:r>
              <a:rPr lang="en-IN" sz="1800" dirty="0"/>
              <a:t>Deadlock is a situation where a set of processes are blocked because each process is holding a resource and waiting for another resource acquired by some other process.</a:t>
            </a:r>
            <a:br>
              <a:rPr lang="en-IN" sz="1800" dirty="0"/>
            </a:br>
            <a:br>
              <a:rPr lang="en-IN" sz="1800" dirty="0"/>
            </a:br>
            <a:r>
              <a:rPr lang="en-IN" sz="1800" dirty="0"/>
              <a:t>Lets elaborate it with an example:</a:t>
            </a:r>
            <a:br>
              <a:rPr lang="en-IN" sz="1800" dirty="0"/>
            </a:br>
            <a:r>
              <a:rPr lang="en-IN" sz="1800" dirty="0"/>
              <a:t> 	</a:t>
            </a:r>
          </a:p>
        </p:txBody>
      </p:sp>
      <p:sp>
        <p:nvSpPr>
          <p:cNvPr id="3" name="Subtitle 2">
            <a:extLst>
              <a:ext uri="{FF2B5EF4-FFF2-40B4-BE49-F238E27FC236}">
                <a16:creationId xmlns:a16="http://schemas.microsoft.com/office/drawing/2014/main" id="{5BD67FC6-A14E-40CC-ADA7-200F89DF6F0A}"/>
              </a:ext>
            </a:extLst>
          </p:cNvPr>
          <p:cNvSpPr>
            <a:spLocks noGrp="1"/>
          </p:cNvSpPr>
          <p:nvPr>
            <p:ph type="subTitle" idx="1"/>
          </p:nvPr>
        </p:nvSpPr>
        <p:spPr>
          <a:xfrm>
            <a:off x="1178809" y="1342418"/>
            <a:ext cx="8825658" cy="861420"/>
          </a:xfrm>
        </p:spPr>
        <p:txBody>
          <a:bodyPr>
            <a:normAutofit/>
          </a:bodyPr>
          <a:lstStyle/>
          <a:p>
            <a:r>
              <a:rPr lang="en-IN" sz="2800" dirty="0"/>
              <a:t>Deadlock</a:t>
            </a:r>
          </a:p>
        </p:txBody>
      </p:sp>
      <p:pic>
        <p:nvPicPr>
          <p:cNvPr id="5" name="Picture 4">
            <a:extLst>
              <a:ext uri="{FF2B5EF4-FFF2-40B4-BE49-F238E27FC236}">
                <a16:creationId xmlns:a16="http://schemas.microsoft.com/office/drawing/2014/main" id="{66657B86-DBCA-433D-A250-5AA7F880D61D}"/>
              </a:ext>
            </a:extLst>
          </p:cNvPr>
          <p:cNvPicPr>
            <a:picLocks noChangeAspect="1"/>
          </p:cNvPicPr>
          <p:nvPr/>
        </p:nvPicPr>
        <p:blipFill>
          <a:blip r:embed="rId2"/>
          <a:stretch>
            <a:fillRect/>
          </a:stretch>
        </p:blipFill>
        <p:spPr>
          <a:xfrm>
            <a:off x="1178809" y="3772213"/>
            <a:ext cx="3325012" cy="2095850"/>
          </a:xfrm>
          <a:prstGeom prst="rect">
            <a:avLst/>
          </a:prstGeom>
        </p:spPr>
      </p:pic>
      <p:sp>
        <p:nvSpPr>
          <p:cNvPr id="6" name="TextBox 5">
            <a:extLst>
              <a:ext uri="{FF2B5EF4-FFF2-40B4-BE49-F238E27FC236}">
                <a16:creationId xmlns:a16="http://schemas.microsoft.com/office/drawing/2014/main" id="{E9A16221-6CEA-49B9-B4F5-152835C21580}"/>
              </a:ext>
            </a:extLst>
          </p:cNvPr>
          <p:cNvSpPr txBox="1"/>
          <p:nvPr/>
        </p:nvSpPr>
        <p:spPr>
          <a:xfrm>
            <a:off x="4937759" y="3658001"/>
            <a:ext cx="6162896" cy="2308324"/>
          </a:xfrm>
          <a:prstGeom prst="rect">
            <a:avLst/>
          </a:prstGeom>
          <a:noFill/>
        </p:spPr>
        <p:txBody>
          <a:bodyPr wrap="square" rtlCol="0">
            <a:spAutoFit/>
          </a:bodyPr>
          <a:lstStyle/>
          <a:p>
            <a:r>
              <a:rPr lang="en-IN" dirty="0">
                <a:solidFill>
                  <a:schemeClr val="bg2">
                    <a:lumMod val="90000"/>
                  </a:schemeClr>
                </a:solidFill>
              </a:rPr>
              <a:t>Here, There are two resources R1, R2 both having single instance and two processes P1, P2</a:t>
            </a:r>
          </a:p>
          <a:p>
            <a:r>
              <a:rPr lang="en-IN" dirty="0">
                <a:solidFill>
                  <a:schemeClr val="bg2">
                    <a:lumMod val="90000"/>
                  </a:schemeClr>
                </a:solidFill>
              </a:rPr>
              <a:t> </a:t>
            </a:r>
          </a:p>
          <a:p>
            <a:r>
              <a:rPr lang="en-IN" dirty="0">
                <a:solidFill>
                  <a:schemeClr val="bg2">
                    <a:lumMod val="90000"/>
                  </a:schemeClr>
                </a:solidFill>
              </a:rPr>
              <a:t>P1 have resource R1 and waiting for resource R2</a:t>
            </a:r>
          </a:p>
          <a:p>
            <a:r>
              <a:rPr lang="en-IN" dirty="0">
                <a:solidFill>
                  <a:schemeClr val="bg2">
                    <a:lumMod val="90000"/>
                  </a:schemeClr>
                </a:solidFill>
              </a:rPr>
              <a:t>which is held by P2 and P2 is waiting for resource R1 which is held by P1 so finally both doesn’t get resource and waiting infinitely and no one get completed.</a:t>
            </a:r>
          </a:p>
        </p:txBody>
      </p:sp>
    </p:spTree>
    <p:extLst>
      <p:ext uri="{BB962C8B-B14F-4D97-AF65-F5344CB8AC3E}">
        <p14:creationId xmlns:p14="http://schemas.microsoft.com/office/powerpoint/2010/main" val="3246137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89A2-D0C9-4733-BF61-FBD28D1F4E3B}"/>
              </a:ext>
            </a:extLst>
          </p:cNvPr>
          <p:cNvSpPr>
            <a:spLocks noGrp="1"/>
          </p:cNvSpPr>
          <p:nvPr>
            <p:ph type="ctrTitle"/>
          </p:nvPr>
        </p:nvSpPr>
        <p:spPr>
          <a:xfrm>
            <a:off x="1178809" y="2027583"/>
            <a:ext cx="8825658" cy="3409757"/>
          </a:xfrm>
        </p:spPr>
        <p:txBody>
          <a:bodyPr/>
          <a:lstStyle/>
          <a:p>
            <a:r>
              <a:rPr lang="en-IN" sz="1800" dirty="0"/>
              <a:t>In case of Single Instance Resource:</a:t>
            </a:r>
            <a:br>
              <a:rPr lang="en-IN" sz="1800" dirty="0"/>
            </a:br>
            <a:r>
              <a:rPr lang="en-IN" sz="1800" dirty="0"/>
              <a:t>	- If Resource allocation graph contains circular wait means it have cycle in that case there will always be a deadlock.</a:t>
            </a:r>
            <a:br>
              <a:rPr lang="en-IN" sz="1800" dirty="0"/>
            </a:br>
            <a:r>
              <a:rPr lang="en-IN" sz="1800" dirty="0"/>
              <a:t>	- If Resource allocation graph doesn't contain circular wait means it have no cycle in that case it is free from deadlock.</a:t>
            </a:r>
            <a:br>
              <a:rPr lang="en-IN" sz="1800" dirty="0"/>
            </a:br>
            <a:br>
              <a:rPr lang="en-IN" sz="1800" dirty="0"/>
            </a:br>
            <a:r>
              <a:rPr lang="en-IN" sz="1800" dirty="0"/>
              <a:t>In case of Multiple Instance Resource:</a:t>
            </a:r>
            <a:br>
              <a:rPr lang="en-IN" sz="1800" dirty="0"/>
            </a:br>
            <a:r>
              <a:rPr lang="en-IN" sz="1800" dirty="0"/>
              <a:t>	- If resource allocation graph contains circular wait means it have cycle in that case there might be possibilities that it may have deadlock situation.</a:t>
            </a:r>
            <a:br>
              <a:rPr lang="en-IN" sz="1800" dirty="0"/>
            </a:br>
            <a:r>
              <a:rPr lang="en-IN" sz="1800" dirty="0"/>
              <a:t>	- If resource allocation graph doesn’t contain circular wait means it have no cycle in that case there is no deadlock situation.</a:t>
            </a:r>
          </a:p>
        </p:txBody>
      </p:sp>
      <p:sp>
        <p:nvSpPr>
          <p:cNvPr id="3" name="Subtitle 2">
            <a:extLst>
              <a:ext uri="{FF2B5EF4-FFF2-40B4-BE49-F238E27FC236}">
                <a16:creationId xmlns:a16="http://schemas.microsoft.com/office/drawing/2014/main" id="{5BD67FC6-A14E-40CC-ADA7-200F89DF6F0A}"/>
              </a:ext>
            </a:extLst>
          </p:cNvPr>
          <p:cNvSpPr>
            <a:spLocks noGrp="1"/>
          </p:cNvSpPr>
          <p:nvPr>
            <p:ph type="subTitle" idx="1"/>
          </p:nvPr>
        </p:nvSpPr>
        <p:spPr>
          <a:xfrm>
            <a:off x="1178809" y="1421931"/>
            <a:ext cx="8825658" cy="605652"/>
          </a:xfrm>
        </p:spPr>
        <p:txBody>
          <a:bodyPr>
            <a:normAutofit/>
          </a:bodyPr>
          <a:lstStyle/>
          <a:p>
            <a:r>
              <a:rPr lang="en-IN" sz="2800" dirty="0"/>
              <a:t>Deadlock</a:t>
            </a:r>
          </a:p>
        </p:txBody>
      </p:sp>
    </p:spTree>
    <p:extLst>
      <p:ext uri="{BB962C8B-B14F-4D97-AF65-F5344CB8AC3E}">
        <p14:creationId xmlns:p14="http://schemas.microsoft.com/office/powerpoint/2010/main" val="3951147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89A2-D0C9-4733-BF61-FBD28D1F4E3B}"/>
              </a:ext>
            </a:extLst>
          </p:cNvPr>
          <p:cNvSpPr>
            <a:spLocks noGrp="1"/>
          </p:cNvSpPr>
          <p:nvPr>
            <p:ph type="ctrTitle"/>
          </p:nvPr>
        </p:nvSpPr>
        <p:spPr>
          <a:xfrm>
            <a:off x="1377592" y="2498638"/>
            <a:ext cx="8825658" cy="2246938"/>
          </a:xfrm>
        </p:spPr>
        <p:txBody>
          <a:bodyPr/>
          <a:lstStyle/>
          <a:p>
            <a:r>
              <a:rPr lang="en-IN" sz="2400" dirty="0"/>
              <a:t>Conditions necessary to satisfy for deadlock to occur are:</a:t>
            </a:r>
            <a:br>
              <a:rPr lang="en-IN" sz="2400" dirty="0"/>
            </a:br>
            <a:r>
              <a:rPr lang="en-IN" sz="2400" dirty="0"/>
              <a:t>	1. Mutual Exclusion</a:t>
            </a:r>
            <a:br>
              <a:rPr lang="en-IN" sz="2400" dirty="0"/>
            </a:br>
            <a:r>
              <a:rPr lang="en-IN" sz="2400" dirty="0"/>
              <a:t>	2. No pre-emption</a:t>
            </a:r>
            <a:br>
              <a:rPr lang="en-IN" sz="2400" dirty="0"/>
            </a:br>
            <a:r>
              <a:rPr lang="en-IN" sz="2400" dirty="0"/>
              <a:t>	3. Hold and Wait</a:t>
            </a:r>
            <a:br>
              <a:rPr lang="en-IN" sz="2400" dirty="0"/>
            </a:br>
            <a:r>
              <a:rPr lang="en-IN" sz="2400" dirty="0"/>
              <a:t>	4. Circular Wait</a:t>
            </a:r>
          </a:p>
        </p:txBody>
      </p:sp>
      <p:sp>
        <p:nvSpPr>
          <p:cNvPr id="3" name="Subtitle 2">
            <a:extLst>
              <a:ext uri="{FF2B5EF4-FFF2-40B4-BE49-F238E27FC236}">
                <a16:creationId xmlns:a16="http://schemas.microsoft.com/office/drawing/2014/main" id="{5BD67FC6-A14E-40CC-ADA7-200F89DF6F0A}"/>
              </a:ext>
            </a:extLst>
          </p:cNvPr>
          <p:cNvSpPr>
            <a:spLocks noGrp="1"/>
          </p:cNvSpPr>
          <p:nvPr>
            <p:ph type="subTitle" idx="1"/>
          </p:nvPr>
        </p:nvSpPr>
        <p:spPr>
          <a:xfrm>
            <a:off x="1178809" y="1724683"/>
            <a:ext cx="8825658" cy="861420"/>
          </a:xfrm>
        </p:spPr>
        <p:txBody>
          <a:bodyPr>
            <a:normAutofit/>
          </a:bodyPr>
          <a:lstStyle/>
          <a:p>
            <a:r>
              <a:rPr lang="en-IN" sz="2800" dirty="0"/>
              <a:t>Sufficient condition for Deadlock</a:t>
            </a:r>
          </a:p>
        </p:txBody>
      </p:sp>
    </p:spTree>
    <p:extLst>
      <p:ext uri="{BB962C8B-B14F-4D97-AF65-F5344CB8AC3E}">
        <p14:creationId xmlns:p14="http://schemas.microsoft.com/office/powerpoint/2010/main" val="1262650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89A2-D0C9-4733-BF61-FBD28D1F4E3B}"/>
              </a:ext>
            </a:extLst>
          </p:cNvPr>
          <p:cNvSpPr>
            <a:spLocks noGrp="1"/>
          </p:cNvSpPr>
          <p:nvPr>
            <p:ph type="ctrTitle"/>
          </p:nvPr>
        </p:nvSpPr>
        <p:spPr>
          <a:xfrm>
            <a:off x="1178809" y="2297927"/>
            <a:ext cx="8825658" cy="3258682"/>
          </a:xfrm>
        </p:spPr>
        <p:txBody>
          <a:bodyPr/>
          <a:lstStyle/>
          <a:p>
            <a:r>
              <a:rPr lang="en-IN" sz="1800" dirty="0"/>
              <a:t>1. Deadlock Ignorance  (Ostrich Method)</a:t>
            </a:r>
            <a:br>
              <a:rPr lang="en-IN" sz="1800" dirty="0"/>
            </a:br>
            <a:r>
              <a:rPr lang="en-IN" sz="1800" dirty="0"/>
              <a:t>	This method is used by various operating system like windows, Linux etc</a:t>
            </a:r>
            <a:br>
              <a:rPr lang="en-IN" sz="1800" dirty="0"/>
            </a:br>
            <a:r>
              <a:rPr lang="en-IN" sz="1800" dirty="0"/>
              <a:t>As cost for solution is high and it also effects the speed of the system and this deadlock situation is not frequently occurring situation so they choose to ignore deadlock instead making solution on that.</a:t>
            </a:r>
            <a:br>
              <a:rPr lang="en-IN" sz="1800" dirty="0"/>
            </a:br>
            <a:br>
              <a:rPr lang="en-IN" sz="1800" dirty="0"/>
            </a:br>
            <a:r>
              <a:rPr lang="en-IN" sz="1800" dirty="0"/>
              <a:t>2. Deadlock Prevention</a:t>
            </a:r>
            <a:br>
              <a:rPr lang="en-IN" sz="1800" dirty="0"/>
            </a:br>
            <a:r>
              <a:rPr lang="en-IN" sz="1800" dirty="0"/>
              <a:t> 	In this the operating system tries to prevent deadlock to occur in order to do so operating system tries to break at least one condition from above in order to prevent processes form deadlock in case deadlock are going to be occur.</a:t>
            </a:r>
          </a:p>
        </p:txBody>
      </p:sp>
      <p:sp>
        <p:nvSpPr>
          <p:cNvPr id="3" name="Subtitle 2">
            <a:extLst>
              <a:ext uri="{FF2B5EF4-FFF2-40B4-BE49-F238E27FC236}">
                <a16:creationId xmlns:a16="http://schemas.microsoft.com/office/drawing/2014/main" id="{5BD67FC6-A14E-40CC-ADA7-200F89DF6F0A}"/>
              </a:ext>
            </a:extLst>
          </p:cNvPr>
          <p:cNvSpPr>
            <a:spLocks noGrp="1"/>
          </p:cNvSpPr>
          <p:nvPr>
            <p:ph type="subTitle" idx="1"/>
          </p:nvPr>
        </p:nvSpPr>
        <p:spPr>
          <a:xfrm>
            <a:off x="1178809" y="1421931"/>
            <a:ext cx="8825658" cy="756726"/>
          </a:xfrm>
        </p:spPr>
        <p:txBody>
          <a:bodyPr>
            <a:normAutofit/>
          </a:bodyPr>
          <a:lstStyle/>
          <a:p>
            <a:r>
              <a:rPr lang="en-IN" sz="2800" dirty="0"/>
              <a:t>Various Methods To handle deadlock:</a:t>
            </a:r>
          </a:p>
        </p:txBody>
      </p:sp>
    </p:spTree>
    <p:extLst>
      <p:ext uri="{BB962C8B-B14F-4D97-AF65-F5344CB8AC3E}">
        <p14:creationId xmlns:p14="http://schemas.microsoft.com/office/powerpoint/2010/main" val="1193895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89A2-D0C9-4733-BF61-FBD28D1F4E3B}"/>
              </a:ext>
            </a:extLst>
          </p:cNvPr>
          <p:cNvSpPr>
            <a:spLocks noGrp="1"/>
          </p:cNvSpPr>
          <p:nvPr>
            <p:ph type="ctrTitle"/>
          </p:nvPr>
        </p:nvSpPr>
        <p:spPr>
          <a:xfrm>
            <a:off x="1178809" y="2090176"/>
            <a:ext cx="8825658" cy="2677648"/>
          </a:xfrm>
        </p:spPr>
        <p:txBody>
          <a:bodyPr/>
          <a:lstStyle/>
          <a:p>
            <a:r>
              <a:rPr lang="en-IN" sz="1800" dirty="0"/>
              <a:t>3. Deadlock Avoidance </a:t>
            </a:r>
            <a:br>
              <a:rPr lang="en-IN" sz="1800" dirty="0"/>
            </a:br>
            <a:r>
              <a:rPr lang="en-IN" sz="1800" dirty="0"/>
              <a:t>	-</a:t>
            </a:r>
            <a:r>
              <a:rPr lang="en-IN" sz="1800" b="1" dirty="0"/>
              <a:t>Bankers Algorithm</a:t>
            </a:r>
            <a:br>
              <a:rPr lang="en-IN" sz="1800" dirty="0"/>
            </a:br>
            <a:br>
              <a:rPr lang="en-IN" sz="1800" dirty="0"/>
            </a:br>
            <a:r>
              <a:rPr lang="en-IN" sz="1800" dirty="0"/>
              <a:t>4. Deadlock detection and Prevention</a:t>
            </a:r>
            <a:br>
              <a:rPr lang="en-IN" sz="1800" dirty="0"/>
            </a:br>
            <a:r>
              <a:rPr lang="en-IN" sz="1800" dirty="0"/>
              <a:t>	In this if the operating system detects the deadlock condition in that case it start killing processes until the deadlock condition becomes false in some priority order so the degradation in performance minimizes.</a:t>
            </a:r>
          </a:p>
        </p:txBody>
      </p:sp>
      <p:sp>
        <p:nvSpPr>
          <p:cNvPr id="3" name="Subtitle 2">
            <a:extLst>
              <a:ext uri="{FF2B5EF4-FFF2-40B4-BE49-F238E27FC236}">
                <a16:creationId xmlns:a16="http://schemas.microsoft.com/office/drawing/2014/main" id="{5BD67FC6-A14E-40CC-ADA7-200F89DF6F0A}"/>
              </a:ext>
            </a:extLst>
          </p:cNvPr>
          <p:cNvSpPr>
            <a:spLocks noGrp="1"/>
          </p:cNvSpPr>
          <p:nvPr>
            <p:ph type="subTitle" idx="1"/>
          </p:nvPr>
        </p:nvSpPr>
        <p:spPr>
          <a:xfrm>
            <a:off x="1178809" y="1421931"/>
            <a:ext cx="8825658" cy="756726"/>
          </a:xfrm>
        </p:spPr>
        <p:txBody>
          <a:bodyPr>
            <a:normAutofit/>
          </a:bodyPr>
          <a:lstStyle/>
          <a:p>
            <a:r>
              <a:rPr lang="en-IN" sz="2800" dirty="0"/>
              <a:t>Various Methods To handle deadlock:</a:t>
            </a:r>
          </a:p>
        </p:txBody>
      </p:sp>
    </p:spTree>
    <p:extLst>
      <p:ext uri="{BB962C8B-B14F-4D97-AF65-F5344CB8AC3E}">
        <p14:creationId xmlns:p14="http://schemas.microsoft.com/office/powerpoint/2010/main" val="3228722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89A2-D0C9-4733-BF61-FBD28D1F4E3B}"/>
              </a:ext>
            </a:extLst>
          </p:cNvPr>
          <p:cNvSpPr>
            <a:spLocks noGrp="1"/>
          </p:cNvSpPr>
          <p:nvPr>
            <p:ph type="ctrTitle"/>
          </p:nvPr>
        </p:nvSpPr>
        <p:spPr>
          <a:xfrm>
            <a:off x="1083393" y="2028171"/>
            <a:ext cx="8825658" cy="2925492"/>
          </a:xfrm>
        </p:spPr>
        <p:txBody>
          <a:bodyPr/>
          <a:lstStyle/>
          <a:p>
            <a:r>
              <a:rPr lang="en-IN" sz="2000" dirty="0"/>
              <a:t>The Banker’s  Algorithm is a resource allocation and deadlock avoidance algorithm that tests for safety by simulating the allocation for predetermined maximum possible amounts of all resources, then makes check to test for possible activities, before deciding whether allocation should be allowed to continue or not.</a:t>
            </a:r>
            <a:br>
              <a:rPr lang="en-IN" sz="2000" dirty="0"/>
            </a:br>
            <a:br>
              <a:rPr lang="en-IN" sz="2000" dirty="0"/>
            </a:br>
            <a:r>
              <a:rPr lang="en-IN" sz="2000" dirty="0"/>
              <a:t>This algorithm is named as Bankers algorithm because this technique is wildly used in Banking system for loan </a:t>
            </a:r>
            <a:r>
              <a:rPr lang="en-IN" sz="2000" dirty="0" err="1"/>
              <a:t>saction</a:t>
            </a:r>
            <a:r>
              <a:rPr lang="en-IN" sz="2000" dirty="0"/>
              <a:t> activities.</a:t>
            </a:r>
          </a:p>
        </p:txBody>
      </p:sp>
      <p:sp>
        <p:nvSpPr>
          <p:cNvPr id="3" name="Subtitle 2">
            <a:extLst>
              <a:ext uri="{FF2B5EF4-FFF2-40B4-BE49-F238E27FC236}">
                <a16:creationId xmlns:a16="http://schemas.microsoft.com/office/drawing/2014/main" id="{5BD67FC6-A14E-40CC-ADA7-200F89DF6F0A}"/>
              </a:ext>
            </a:extLst>
          </p:cNvPr>
          <p:cNvSpPr>
            <a:spLocks noGrp="1"/>
          </p:cNvSpPr>
          <p:nvPr>
            <p:ph type="subTitle" idx="1"/>
          </p:nvPr>
        </p:nvSpPr>
        <p:spPr>
          <a:xfrm>
            <a:off x="1139053" y="1597461"/>
            <a:ext cx="8825658" cy="861420"/>
          </a:xfrm>
        </p:spPr>
        <p:txBody>
          <a:bodyPr>
            <a:normAutofit/>
          </a:bodyPr>
          <a:lstStyle/>
          <a:p>
            <a:r>
              <a:rPr lang="en-IN" sz="2800" dirty="0"/>
              <a:t>Bankers Algorithm </a:t>
            </a:r>
          </a:p>
        </p:txBody>
      </p:sp>
    </p:spTree>
    <p:extLst>
      <p:ext uri="{BB962C8B-B14F-4D97-AF65-F5344CB8AC3E}">
        <p14:creationId xmlns:p14="http://schemas.microsoft.com/office/powerpoint/2010/main" val="2162234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89A2-D0C9-4733-BF61-FBD28D1F4E3B}"/>
              </a:ext>
            </a:extLst>
          </p:cNvPr>
          <p:cNvSpPr>
            <a:spLocks noGrp="1"/>
          </p:cNvSpPr>
          <p:nvPr>
            <p:ph type="ctrTitle"/>
          </p:nvPr>
        </p:nvSpPr>
        <p:spPr>
          <a:xfrm>
            <a:off x="1178809" y="2297927"/>
            <a:ext cx="8825658" cy="3179169"/>
          </a:xfrm>
        </p:spPr>
        <p:txBody>
          <a:bodyPr/>
          <a:lstStyle/>
          <a:p>
            <a:pPr algn="l">
              <a:buFont typeface="+mj-lt"/>
              <a:buAutoNum type="arabicPeriod"/>
            </a:pPr>
            <a:r>
              <a:rPr lang="en-IN" sz="1800" dirty="0"/>
              <a:t>When working with the Bankers Algorithm, The three need to be know..</a:t>
            </a:r>
            <a:br>
              <a:rPr lang="en-IN" sz="1800" dirty="0"/>
            </a:br>
            <a:br>
              <a:rPr lang="en-IN" sz="1800" dirty="0"/>
            </a:br>
            <a:r>
              <a:rPr lang="en-IN" sz="1800" dirty="0"/>
              <a:t>1) How much each process can request for each resource in the system. It is denoted by the </a:t>
            </a:r>
            <a:r>
              <a:rPr lang="en-IN" sz="1800" b="1" dirty="0"/>
              <a:t>[MAX] </a:t>
            </a:r>
            <a:r>
              <a:rPr lang="en-IN" sz="1800" dirty="0"/>
              <a:t>request.</a:t>
            </a:r>
            <a:br>
              <a:rPr lang="en-IN" sz="1800" dirty="0"/>
            </a:br>
            <a:br>
              <a:rPr lang="en-IN" sz="1800" dirty="0"/>
            </a:br>
            <a:r>
              <a:rPr lang="en-IN" sz="1800" dirty="0"/>
              <a:t>2) How much each process is currently holding each resource in a system. It is denoted by the </a:t>
            </a:r>
            <a:r>
              <a:rPr lang="en-IN" sz="1800" b="1" dirty="0"/>
              <a:t>[ALLOCATED] </a:t>
            </a:r>
            <a:r>
              <a:rPr lang="en-IN" sz="1800" dirty="0"/>
              <a:t>resource.</a:t>
            </a:r>
            <a:br>
              <a:rPr lang="en-IN" sz="1800" dirty="0"/>
            </a:br>
            <a:br>
              <a:rPr lang="en-IN" sz="1800" dirty="0"/>
            </a:br>
            <a:r>
              <a:rPr lang="en-IN" sz="1800" dirty="0"/>
              <a:t>3) It represents the number of each resource currently available in the system. It is denoted by the </a:t>
            </a:r>
            <a:r>
              <a:rPr lang="en-IN" sz="1800" b="1" dirty="0"/>
              <a:t>[AVAILABLE] </a:t>
            </a:r>
            <a:r>
              <a:rPr lang="en-IN" sz="1800" dirty="0"/>
              <a:t>resource.</a:t>
            </a:r>
            <a:br>
              <a:rPr lang="en-IN" sz="1800" dirty="0"/>
            </a:br>
            <a:endParaRPr lang="en-IN" sz="1800" dirty="0"/>
          </a:p>
        </p:txBody>
      </p:sp>
      <p:sp>
        <p:nvSpPr>
          <p:cNvPr id="4" name="Subtitle 2">
            <a:extLst>
              <a:ext uri="{FF2B5EF4-FFF2-40B4-BE49-F238E27FC236}">
                <a16:creationId xmlns:a16="http://schemas.microsoft.com/office/drawing/2014/main" id="{3EE1B28F-8037-4350-8510-1DC021EB2F08}"/>
              </a:ext>
            </a:extLst>
          </p:cNvPr>
          <p:cNvSpPr>
            <a:spLocks noGrp="1"/>
          </p:cNvSpPr>
          <p:nvPr>
            <p:ph type="subTitle" idx="1"/>
          </p:nvPr>
        </p:nvSpPr>
        <p:spPr>
          <a:xfrm>
            <a:off x="1099295" y="1380904"/>
            <a:ext cx="8825658" cy="589749"/>
          </a:xfrm>
        </p:spPr>
        <p:txBody>
          <a:bodyPr>
            <a:normAutofit/>
          </a:bodyPr>
          <a:lstStyle/>
          <a:p>
            <a:r>
              <a:rPr lang="en-IN" sz="2800" dirty="0"/>
              <a:t>Bankers algorithm</a:t>
            </a:r>
          </a:p>
        </p:txBody>
      </p:sp>
    </p:spTree>
    <p:extLst>
      <p:ext uri="{BB962C8B-B14F-4D97-AF65-F5344CB8AC3E}">
        <p14:creationId xmlns:p14="http://schemas.microsoft.com/office/powerpoint/2010/main" val="2305925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89A2-D0C9-4733-BF61-FBD28D1F4E3B}"/>
              </a:ext>
            </a:extLst>
          </p:cNvPr>
          <p:cNvSpPr>
            <a:spLocks noGrp="1"/>
          </p:cNvSpPr>
          <p:nvPr>
            <p:ph type="ctrTitle"/>
          </p:nvPr>
        </p:nvSpPr>
        <p:spPr>
          <a:xfrm>
            <a:off x="912757" y="1310695"/>
            <a:ext cx="10366486" cy="4708443"/>
          </a:xfrm>
        </p:spPr>
        <p:txBody>
          <a:bodyPr/>
          <a:lstStyle/>
          <a:p>
            <a:pPr algn="l"/>
            <a:r>
              <a:rPr lang="en-IN" sz="1800" dirty="0"/>
              <a:t>It is a safety algorithm used to check whether or not  a system is in a safe state or follows the safe sequence in  a Banker’s Algorithm:</a:t>
            </a:r>
            <a:br>
              <a:rPr lang="en-IN" sz="1800" dirty="0"/>
            </a:br>
            <a:br>
              <a:rPr lang="en-IN" sz="1800" dirty="0"/>
            </a:br>
            <a:r>
              <a:rPr lang="en-IN" sz="1800" dirty="0"/>
              <a:t>1. There are two vectors work and finish of length m and n in a safety algorithm.</a:t>
            </a:r>
            <a:br>
              <a:rPr lang="en-IN" sz="1800" dirty="0"/>
            </a:br>
            <a:r>
              <a:rPr lang="en-IN" sz="1800" dirty="0"/>
              <a:t>Initialize: Work = Available.</a:t>
            </a:r>
            <a:br>
              <a:rPr lang="en-IN" sz="1800" dirty="0"/>
            </a:br>
            <a:br>
              <a:rPr lang="en-IN" sz="1800" dirty="0"/>
            </a:br>
            <a:r>
              <a:rPr lang="en-IN" sz="1800" dirty="0"/>
              <a:t>2. Check the availability status for each type of resource [i], such as:</a:t>
            </a:r>
            <a:br>
              <a:rPr lang="en-IN" sz="1800" dirty="0"/>
            </a:br>
            <a:r>
              <a:rPr lang="en-IN" sz="1800" dirty="0"/>
              <a:t>Need[i] &lt;= Work</a:t>
            </a:r>
            <a:br>
              <a:rPr lang="en-IN" sz="1800" dirty="0"/>
            </a:br>
            <a:r>
              <a:rPr lang="en-IN" sz="1800" dirty="0"/>
              <a:t>Finish[i] == false</a:t>
            </a:r>
            <a:br>
              <a:rPr lang="en-IN" sz="1800" dirty="0"/>
            </a:br>
            <a:r>
              <a:rPr lang="en-IN" sz="1800" dirty="0"/>
              <a:t>If the I doesn't exist, go to step 4.</a:t>
            </a:r>
            <a:br>
              <a:rPr lang="en-IN" sz="1800" dirty="0"/>
            </a:br>
            <a:br>
              <a:rPr lang="en-IN" sz="1800" dirty="0"/>
            </a:br>
            <a:r>
              <a:rPr lang="en-IN" sz="1800" dirty="0"/>
              <a:t>3.Work = Work + Allocation // to get new resource allocation</a:t>
            </a:r>
            <a:br>
              <a:rPr lang="en-IN" sz="1800" dirty="0"/>
            </a:br>
            <a:r>
              <a:rPr lang="en-IN" sz="1800" dirty="0"/>
              <a:t>Finish[i] = true.</a:t>
            </a:r>
            <a:br>
              <a:rPr lang="en-IN" sz="1800" dirty="0"/>
            </a:br>
            <a:r>
              <a:rPr lang="en-IN" sz="1800" dirty="0"/>
              <a:t>Go to step 2 to check the status of resource availability for the next process.</a:t>
            </a:r>
            <a:br>
              <a:rPr lang="en-IN" sz="1800" dirty="0"/>
            </a:br>
            <a:br>
              <a:rPr lang="en-IN" sz="1800" dirty="0"/>
            </a:br>
            <a:r>
              <a:rPr lang="en-IN" sz="1800" dirty="0"/>
              <a:t>4. If Finish[i] == true; it means that the system is safe for all processes.</a:t>
            </a:r>
          </a:p>
        </p:txBody>
      </p:sp>
      <p:sp>
        <p:nvSpPr>
          <p:cNvPr id="4" name="Subtitle 2">
            <a:extLst>
              <a:ext uri="{FF2B5EF4-FFF2-40B4-BE49-F238E27FC236}">
                <a16:creationId xmlns:a16="http://schemas.microsoft.com/office/drawing/2014/main" id="{3EE1B28F-8037-4350-8510-1DC021EB2F08}"/>
              </a:ext>
            </a:extLst>
          </p:cNvPr>
          <p:cNvSpPr>
            <a:spLocks noGrp="1"/>
          </p:cNvSpPr>
          <p:nvPr>
            <p:ph type="subTitle" idx="1"/>
          </p:nvPr>
        </p:nvSpPr>
        <p:spPr>
          <a:xfrm>
            <a:off x="1003879" y="720946"/>
            <a:ext cx="8825658" cy="589749"/>
          </a:xfrm>
        </p:spPr>
        <p:txBody>
          <a:bodyPr>
            <a:normAutofit/>
          </a:bodyPr>
          <a:lstStyle/>
          <a:p>
            <a:r>
              <a:rPr lang="en-IN" sz="2800" dirty="0"/>
              <a:t>SAFETY algorithm</a:t>
            </a:r>
          </a:p>
        </p:txBody>
      </p:sp>
    </p:spTree>
    <p:extLst>
      <p:ext uri="{BB962C8B-B14F-4D97-AF65-F5344CB8AC3E}">
        <p14:creationId xmlns:p14="http://schemas.microsoft.com/office/powerpoint/2010/main" val="1187457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89A2-D0C9-4733-BF61-FBD28D1F4E3B}"/>
              </a:ext>
            </a:extLst>
          </p:cNvPr>
          <p:cNvSpPr>
            <a:spLocks noGrp="1"/>
          </p:cNvSpPr>
          <p:nvPr>
            <p:ph type="ctrTitle"/>
          </p:nvPr>
        </p:nvSpPr>
        <p:spPr>
          <a:xfrm>
            <a:off x="1178809" y="2091193"/>
            <a:ext cx="8825658" cy="3570136"/>
          </a:xfrm>
        </p:spPr>
        <p:txBody>
          <a:bodyPr/>
          <a:lstStyle/>
          <a:p>
            <a:pPr algn="l"/>
            <a:r>
              <a:rPr lang="en-IN" sz="1800" dirty="0"/>
              <a:t>A resource request algorithm checks how a system behaves when a process makes each type of resource request as a request matrix.</a:t>
            </a:r>
            <a:br>
              <a:rPr lang="en-IN" sz="1800" dirty="0"/>
            </a:br>
            <a:br>
              <a:rPr lang="en-IN" sz="1800" dirty="0"/>
            </a:br>
            <a:r>
              <a:rPr lang="en-IN" sz="1800" dirty="0"/>
              <a:t>Lets create a resource request array R[i] for each process P[i]. If the Resource Request</a:t>
            </a:r>
            <a:r>
              <a:rPr lang="en-US" sz="1800" i="0" baseline="-25000" dirty="0" err="1">
                <a:solidFill>
                  <a:schemeClr val="bg1"/>
                </a:solidFill>
                <a:effectLst/>
                <a:latin typeface="verdana" panose="020B0604030504040204" pitchFamily="34" charset="0"/>
              </a:rPr>
              <a:t>i</a:t>
            </a:r>
            <a:r>
              <a:rPr lang="en-US" sz="1800" i="0" dirty="0">
                <a:solidFill>
                  <a:schemeClr val="bg1"/>
                </a:solidFill>
                <a:effectLst/>
                <a:latin typeface="verdana" panose="020B0604030504040204" pitchFamily="34" charset="0"/>
              </a:rPr>
              <a:t> [j] </a:t>
            </a:r>
            <a:r>
              <a:rPr lang="en-IN" sz="1800" dirty="0"/>
              <a:t>equals to ‘K’, which means the Process P[i] requires ‘k’ instances of Resources type R[j] in the system.</a:t>
            </a:r>
            <a:br>
              <a:rPr lang="en-IN" sz="1800" dirty="0"/>
            </a:br>
            <a:br>
              <a:rPr lang="en-IN" sz="1800" dirty="0"/>
            </a:br>
            <a:r>
              <a:rPr lang="en-IN" sz="1800" dirty="0"/>
              <a:t>1. When the number of requested resources of each type is less than the Need resources go to step 2 and if the condition fails, which means that the process P[i] exceeds its maximum claim for the resource, As the expression is</a:t>
            </a:r>
            <a:br>
              <a:rPr lang="en-IN" sz="1800" dirty="0"/>
            </a:br>
            <a:br>
              <a:rPr lang="en-IN" sz="1800" dirty="0"/>
            </a:br>
            <a:r>
              <a:rPr lang="en-IN" sz="1800" dirty="0"/>
              <a:t>If Request[i] &lt;= Need</a:t>
            </a:r>
            <a:br>
              <a:rPr lang="en-IN" sz="1800" dirty="0"/>
            </a:br>
            <a:r>
              <a:rPr lang="en-IN" sz="1800" dirty="0"/>
              <a:t>Go to step 2</a:t>
            </a:r>
          </a:p>
        </p:txBody>
      </p:sp>
      <p:sp>
        <p:nvSpPr>
          <p:cNvPr id="4" name="Subtitle 2">
            <a:extLst>
              <a:ext uri="{FF2B5EF4-FFF2-40B4-BE49-F238E27FC236}">
                <a16:creationId xmlns:a16="http://schemas.microsoft.com/office/drawing/2014/main" id="{3EE1B28F-8037-4350-8510-1DC021EB2F08}"/>
              </a:ext>
            </a:extLst>
          </p:cNvPr>
          <p:cNvSpPr>
            <a:spLocks noGrp="1"/>
          </p:cNvSpPr>
          <p:nvPr>
            <p:ph type="subTitle" idx="1"/>
          </p:nvPr>
        </p:nvSpPr>
        <p:spPr>
          <a:xfrm>
            <a:off x="1099295" y="1380904"/>
            <a:ext cx="8825658" cy="589749"/>
          </a:xfrm>
        </p:spPr>
        <p:txBody>
          <a:bodyPr>
            <a:normAutofit/>
          </a:bodyPr>
          <a:lstStyle/>
          <a:p>
            <a:r>
              <a:rPr lang="en-IN" sz="2800" dirty="0"/>
              <a:t>Resource Request Algorithm</a:t>
            </a:r>
          </a:p>
        </p:txBody>
      </p:sp>
    </p:spTree>
    <p:extLst>
      <p:ext uri="{BB962C8B-B14F-4D97-AF65-F5344CB8AC3E}">
        <p14:creationId xmlns:p14="http://schemas.microsoft.com/office/powerpoint/2010/main" val="3282976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89A2-D0C9-4733-BF61-FBD28D1F4E3B}"/>
              </a:ext>
            </a:extLst>
          </p:cNvPr>
          <p:cNvSpPr>
            <a:spLocks noGrp="1"/>
          </p:cNvSpPr>
          <p:nvPr>
            <p:ph type="ctrTitle"/>
          </p:nvPr>
        </p:nvSpPr>
        <p:spPr>
          <a:xfrm>
            <a:off x="1152939" y="1572024"/>
            <a:ext cx="8756112" cy="3007927"/>
          </a:xfrm>
        </p:spPr>
        <p:txBody>
          <a:bodyPr/>
          <a:lstStyle/>
          <a:p>
            <a:r>
              <a:rPr lang="en-IN" sz="2000" dirty="0"/>
              <a:t>-This is the classical Problem of concurrent Programming.</a:t>
            </a:r>
            <a:br>
              <a:rPr lang="en-IN" sz="2000" dirty="0"/>
            </a:br>
            <a:br>
              <a:rPr lang="en-IN" sz="2000" dirty="0"/>
            </a:br>
            <a:r>
              <a:rPr lang="en-IN" sz="2000" dirty="0"/>
              <a:t>-Dining Philosophers problem States that:</a:t>
            </a:r>
            <a:br>
              <a:rPr lang="en-IN" sz="2000" dirty="0"/>
            </a:br>
            <a:r>
              <a:rPr lang="en-IN" sz="2000" dirty="0"/>
              <a:t>	- There are 5 Philosophers who are engaged in two activities 			</a:t>
            </a:r>
            <a:r>
              <a:rPr lang="en-IN" sz="2000" b="1" dirty="0"/>
              <a:t>Thinking</a:t>
            </a:r>
            <a:r>
              <a:rPr lang="en-IN" sz="2000" dirty="0"/>
              <a:t> and </a:t>
            </a:r>
            <a:r>
              <a:rPr lang="en-IN" sz="2000" b="1" dirty="0"/>
              <a:t>Eating</a:t>
            </a:r>
            <a:r>
              <a:rPr lang="en-IN" sz="2000" dirty="0"/>
              <a:t>.</a:t>
            </a:r>
            <a:br>
              <a:rPr lang="en-IN" sz="2000" dirty="0"/>
            </a:br>
            <a:r>
              <a:rPr lang="en-IN" sz="2000" dirty="0"/>
              <a:t>	- Meals are taken communally in a table with </a:t>
            </a:r>
            <a:r>
              <a:rPr lang="en-IN" sz="2000" b="1" dirty="0"/>
              <a:t>five plates </a:t>
            </a:r>
            <a:r>
              <a:rPr lang="en-IN" sz="2000" dirty="0"/>
              <a:t>and </a:t>
            </a:r>
            <a:r>
              <a:rPr lang="en-IN" sz="2000" b="1" dirty="0"/>
              <a:t>five 		forks </a:t>
            </a:r>
            <a:r>
              <a:rPr lang="en-IN" sz="2000" dirty="0"/>
              <a:t>in a cyclic manner as shown in the figure.</a:t>
            </a:r>
          </a:p>
        </p:txBody>
      </p:sp>
      <p:sp>
        <p:nvSpPr>
          <p:cNvPr id="3" name="Subtitle 2">
            <a:extLst>
              <a:ext uri="{FF2B5EF4-FFF2-40B4-BE49-F238E27FC236}">
                <a16:creationId xmlns:a16="http://schemas.microsoft.com/office/drawing/2014/main" id="{5BD67FC6-A14E-40CC-ADA7-200F89DF6F0A}"/>
              </a:ext>
            </a:extLst>
          </p:cNvPr>
          <p:cNvSpPr>
            <a:spLocks noGrp="1"/>
          </p:cNvSpPr>
          <p:nvPr>
            <p:ph type="subTitle" idx="1"/>
          </p:nvPr>
        </p:nvSpPr>
        <p:spPr>
          <a:xfrm>
            <a:off x="1083393" y="1572024"/>
            <a:ext cx="8825658" cy="861420"/>
          </a:xfrm>
        </p:spPr>
        <p:txBody>
          <a:bodyPr>
            <a:normAutofit/>
          </a:bodyPr>
          <a:lstStyle/>
          <a:p>
            <a:r>
              <a:rPr lang="en-IN" sz="2400" dirty="0"/>
              <a:t>DINING Philosopher's </a:t>
            </a:r>
            <a:r>
              <a:rPr lang="en-IN" sz="2800" dirty="0"/>
              <a:t>PROBLEM</a:t>
            </a:r>
          </a:p>
        </p:txBody>
      </p:sp>
    </p:spTree>
    <p:extLst>
      <p:ext uri="{BB962C8B-B14F-4D97-AF65-F5344CB8AC3E}">
        <p14:creationId xmlns:p14="http://schemas.microsoft.com/office/powerpoint/2010/main" val="4050781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89A2-D0C9-4733-BF61-FBD28D1F4E3B}"/>
              </a:ext>
            </a:extLst>
          </p:cNvPr>
          <p:cNvSpPr>
            <a:spLocks noGrp="1"/>
          </p:cNvSpPr>
          <p:nvPr>
            <p:ph type="ctrTitle"/>
          </p:nvPr>
        </p:nvSpPr>
        <p:spPr>
          <a:xfrm>
            <a:off x="813366" y="1232454"/>
            <a:ext cx="10565268" cy="4507036"/>
          </a:xfrm>
        </p:spPr>
        <p:txBody>
          <a:bodyPr/>
          <a:lstStyle/>
          <a:p>
            <a:pPr algn="l"/>
            <a:r>
              <a:rPr lang="en-IN" sz="1800" dirty="0"/>
              <a:t>2. And when the number of requested resources of each type is less than the available resource for each process, go to step[3], According to expression</a:t>
            </a:r>
            <a:br>
              <a:rPr lang="en-IN" sz="1800" dirty="0"/>
            </a:br>
            <a:br>
              <a:rPr lang="en-IN" sz="1800" dirty="0"/>
            </a:br>
            <a:r>
              <a:rPr lang="en-IN" sz="1800" dirty="0"/>
              <a:t>If Request[i] &lt;= Available</a:t>
            </a:r>
            <a:br>
              <a:rPr lang="en-IN" sz="1800" dirty="0"/>
            </a:br>
            <a:r>
              <a:rPr lang="en-IN" sz="1800" dirty="0"/>
              <a:t>Else Process[i] must wait for the resource is allocated to the process by changing state.</a:t>
            </a:r>
            <a:br>
              <a:rPr lang="en-IN" sz="1800" dirty="0"/>
            </a:br>
            <a:br>
              <a:rPr lang="en-IN" sz="1800" dirty="0"/>
            </a:br>
            <a:r>
              <a:rPr lang="en-IN" sz="1800" dirty="0"/>
              <a:t>3. When the requested resource is allocated to the process by changing state:</a:t>
            </a:r>
            <a:br>
              <a:rPr lang="en-IN" sz="1800" dirty="0"/>
            </a:br>
            <a:r>
              <a:rPr lang="en-IN" sz="1800" dirty="0"/>
              <a:t>Available = Available – Request</a:t>
            </a:r>
            <a:br>
              <a:rPr lang="en-IN" sz="1800" dirty="0"/>
            </a:br>
            <a:r>
              <a:rPr lang="en-IN" sz="1800" dirty="0"/>
              <a:t>Allocation[i] = Allocation[i] + Request[i]</a:t>
            </a:r>
            <a:br>
              <a:rPr lang="en-IN" sz="1800" dirty="0"/>
            </a:br>
            <a:r>
              <a:rPr lang="en-IN" sz="1800" dirty="0"/>
              <a:t>Need (i) = Need (i) – Request (i)</a:t>
            </a:r>
            <a:br>
              <a:rPr lang="en-IN" sz="1800" dirty="0"/>
            </a:br>
            <a:br>
              <a:rPr lang="en-IN" sz="1800" dirty="0"/>
            </a:br>
            <a:r>
              <a:rPr lang="en-IN" sz="1800" dirty="0"/>
              <a:t>When the resource allocation state is safe, its resource are allocated to the process P(i), And if the new state is unsafe, The process P[i] has to wait for each type of Request(i) and restore the old resource- allocation state.</a:t>
            </a:r>
          </a:p>
        </p:txBody>
      </p:sp>
      <p:sp>
        <p:nvSpPr>
          <p:cNvPr id="4" name="Subtitle 2">
            <a:extLst>
              <a:ext uri="{FF2B5EF4-FFF2-40B4-BE49-F238E27FC236}">
                <a16:creationId xmlns:a16="http://schemas.microsoft.com/office/drawing/2014/main" id="{3EE1B28F-8037-4350-8510-1DC021EB2F08}"/>
              </a:ext>
            </a:extLst>
          </p:cNvPr>
          <p:cNvSpPr>
            <a:spLocks noGrp="1"/>
          </p:cNvSpPr>
          <p:nvPr>
            <p:ph type="subTitle" idx="1"/>
          </p:nvPr>
        </p:nvSpPr>
        <p:spPr>
          <a:xfrm>
            <a:off x="987977" y="872020"/>
            <a:ext cx="8825658" cy="589749"/>
          </a:xfrm>
        </p:spPr>
        <p:txBody>
          <a:bodyPr>
            <a:normAutofit/>
          </a:bodyPr>
          <a:lstStyle/>
          <a:p>
            <a:r>
              <a:rPr lang="en-IN" sz="2800" dirty="0"/>
              <a:t>Resource Request Algorithm</a:t>
            </a:r>
          </a:p>
        </p:txBody>
      </p:sp>
    </p:spTree>
    <p:extLst>
      <p:ext uri="{BB962C8B-B14F-4D97-AF65-F5344CB8AC3E}">
        <p14:creationId xmlns:p14="http://schemas.microsoft.com/office/powerpoint/2010/main" val="1301683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89A2-D0C9-4733-BF61-FBD28D1F4E3B}"/>
              </a:ext>
            </a:extLst>
          </p:cNvPr>
          <p:cNvSpPr>
            <a:spLocks noGrp="1"/>
          </p:cNvSpPr>
          <p:nvPr>
            <p:ph type="ctrTitle"/>
          </p:nvPr>
        </p:nvSpPr>
        <p:spPr>
          <a:xfrm>
            <a:off x="1043638" y="2067339"/>
            <a:ext cx="8825658" cy="3648296"/>
          </a:xfrm>
        </p:spPr>
        <p:txBody>
          <a:bodyPr/>
          <a:lstStyle/>
          <a:p>
            <a:r>
              <a:rPr lang="en-IN" sz="1800" dirty="0"/>
              <a:t>Let there are n number of processes and they need at max m number of resources at all having some instances of their own:</a:t>
            </a:r>
            <a:br>
              <a:rPr lang="en-IN" sz="1800" dirty="0"/>
            </a:br>
            <a:r>
              <a:rPr lang="en-IN" sz="1800" dirty="0"/>
              <a:t>	- we had given the allocation of these resources and the maximum need for each resources they required for each process in order to do their job done.</a:t>
            </a:r>
            <a:br>
              <a:rPr lang="en-IN" sz="1800" dirty="0"/>
            </a:br>
            <a:br>
              <a:rPr lang="en-IN" sz="1800" dirty="0"/>
            </a:br>
            <a:r>
              <a:rPr lang="en-IN" sz="1800" dirty="0"/>
              <a:t>We had to find out is there deadlock or not …</a:t>
            </a:r>
            <a:br>
              <a:rPr lang="en-IN" sz="1800" dirty="0"/>
            </a:br>
            <a:r>
              <a:rPr lang="en-IN" sz="1800" dirty="0"/>
              <a:t>	If there is no deadlock then in which sequence the process should be organised.</a:t>
            </a:r>
            <a:br>
              <a:rPr lang="en-IN" sz="1800" dirty="0"/>
            </a:br>
            <a:br>
              <a:rPr lang="en-IN" sz="1800" dirty="0"/>
            </a:br>
            <a:r>
              <a:rPr lang="en-IN" sz="1800" dirty="0"/>
              <a:t>The process for same is explained in next slide.</a:t>
            </a:r>
            <a:br>
              <a:rPr lang="en-IN" sz="1800" dirty="0"/>
            </a:br>
            <a:endParaRPr lang="en-IN" sz="1800" dirty="0"/>
          </a:p>
        </p:txBody>
      </p:sp>
      <p:sp>
        <p:nvSpPr>
          <p:cNvPr id="3" name="Subtitle 2">
            <a:extLst>
              <a:ext uri="{FF2B5EF4-FFF2-40B4-BE49-F238E27FC236}">
                <a16:creationId xmlns:a16="http://schemas.microsoft.com/office/drawing/2014/main" id="{5BD67FC6-A14E-40CC-ADA7-200F89DF6F0A}"/>
              </a:ext>
            </a:extLst>
          </p:cNvPr>
          <p:cNvSpPr>
            <a:spLocks noGrp="1"/>
          </p:cNvSpPr>
          <p:nvPr>
            <p:ph type="subTitle" idx="1"/>
          </p:nvPr>
        </p:nvSpPr>
        <p:spPr>
          <a:xfrm>
            <a:off x="1178809" y="1421931"/>
            <a:ext cx="8825658" cy="861420"/>
          </a:xfrm>
        </p:spPr>
        <p:txBody>
          <a:bodyPr>
            <a:normAutofit/>
          </a:bodyPr>
          <a:lstStyle/>
          <a:p>
            <a:r>
              <a:rPr lang="en-IN" sz="2800" dirty="0"/>
              <a:t>BANKERS ALGORITHM</a:t>
            </a:r>
          </a:p>
        </p:txBody>
      </p:sp>
    </p:spTree>
    <p:extLst>
      <p:ext uri="{BB962C8B-B14F-4D97-AF65-F5344CB8AC3E}">
        <p14:creationId xmlns:p14="http://schemas.microsoft.com/office/powerpoint/2010/main" val="2683249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89A2-D0C9-4733-BF61-FBD28D1F4E3B}"/>
              </a:ext>
            </a:extLst>
          </p:cNvPr>
          <p:cNvSpPr>
            <a:spLocks noGrp="1"/>
          </p:cNvSpPr>
          <p:nvPr>
            <p:ph type="ctrTitle"/>
          </p:nvPr>
        </p:nvSpPr>
        <p:spPr>
          <a:xfrm>
            <a:off x="1115198" y="1669774"/>
            <a:ext cx="9961604" cy="4317558"/>
          </a:xfrm>
        </p:spPr>
        <p:txBody>
          <a:bodyPr/>
          <a:lstStyle/>
          <a:p>
            <a:r>
              <a:rPr lang="en-IN" sz="1800" b="1" dirty="0"/>
              <a:t>Step 1: </a:t>
            </a:r>
            <a:r>
              <a:rPr lang="en-IN" sz="1800" dirty="0"/>
              <a:t>Find the total allocated resources instance for different resources in all 	processes.</a:t>
            </a:r>
            <a:br>
              <a:rPr lang="en-IN" sz="1800" dirty="0"/>
            </a:br>
            <a:r>
              <a:rPr lang="en-IN" sz="1800" b="1" dirty="0"/>
              <a:t>Step 2: </a:t>
            </a:r>
            <a:r>
              <a:rPr lang="en-IN" sz="1800" dirty="0"/>
              <a:t>Then find the available resources instance for each resource.</a:t>
            </a:r>
            <a:br>
              <a:rPr lang="en-IN" sz="1800" dirty="0"/>
            </a:br>
            <a:r>
              <a:rPr lang="en-IN" sz="1800" b="1" dirty="0"/>
              <a:t>Step 3: </a:t>
            </a:r>
            <a:r>
              <a:rPr lang="en-IN" sz="1800" dirty="0"/>
              <a:t>Find the remaining need of each resource instance for each process.</a:t>
            </a:r>
            <a:br>
              <a:rPr lang="en-IN" sz="1800" dirty="0"/>
            </a:br>
            <a:r>
              <a:rPr lang="en-IN" sz="1800" dirty="0"/>
              <a:t>			</a:t>
            </a:r>
            <a:r>
              <a:rPr lang="en-IN" sz="1800" b="1" u="sng" dirty="0">
                <a:solidFill>
                  <a:schemeClr val="accent6">
                    <a:lumMod val="75000"/>
                  </a:schemeClr>
                </a:solidFill>
              </a:rPr>
              <a:t>Remaining need = Max need – Allocation </a:t>
            </a:r>
            <a:br>
              <a:rPr lang="en-IN" sz="1800" u="sng" dirty="0">
                <a:solidFill>
                  <a:schemeClr val="accent6">
                    <a:lumMod val="75000"/>
                  </a:schemeClr>
                </a:solidFill>
              </a:rPr>
            </a:br>
            <a:r>
              <a:rPr lang="en-IN" sz="1800" b="1" dirty="0"/>
              <a:t>Step 4: </a:t>
            </a:r>
            <a:r>
              <a:rPr lang="en-IN" sz="1800" dirty="0"/>
              <a:t>Check there is any process for which</a:t>
            </a:r>
            <a:br>
              <a:rPr lang="en-IN" sz="1800" dirty="0"/>
            </a:br>
            <a:r>
              <a:rPr lang="en-IN" sz="1800" dirty="0"/>
              <a:t>			</a:t>
            </a:r>
            <a:r>
              <a:rPr lang="en-IN" sz="1800" b="1" u="sng" dirty="0">
                <a:solidFill>
                  <a:schemeClr val="accent6">
                    <a:lumMod val="75000"/>
                  </a:schemeClr>
                </a:solidFill>
              </a:rPr>
              <a:t>Remaining need &lt;= Available</a:t>
            </a:r>
            <a:br>
              <a:rPr lang="en-IN" sz="1800" u="sng" dirty="0"/>
            </a:br>
            <a:r>
              <a:rPr lang="en-IN" sz="1800" b="1" dirty="0"/>
              <a:t>Step 5: </a:t>
            </a:r>
            <a:r>
              <a:rPr lang="en-IN" sz="1800" dirty="0"/>
              <a:t>Free the resources kept by that process and change the availability of 	the 	resources according if any..</a:t>
            </a:r>
            <a:br>
              <a:rPr lang="en-IN" sz="1800" dirty="0"/>
            </a:br>
            <a:r>
              <a:rPr lang="en-IN" sz="1800" b="1" dirty="0"/>
              <a:t>Step 6: </a:t>
            </a:r>
            <a:r>
              <a:rPr lang="en-IN" sz="1800" dirty="0"/>
              <a:t>If there is still process remaining go to step 4 </a:t>
            </a:r>
            <a:br>
              <a:rPr lang="en-IN" sz="1800" dirty="0"/>
            </a:br>
            <a:r>
              <a:rPr lang="en-IN" sz="1800" dirty="0"/>
              <a:t>	or if there is no such 	process for which</a:t>
            </a:r>
            <a:br>
              <a:rPr lang="en-IN" sz="1800" dirty="0"/>
            </a:br>
            <a:r>
              <a:rPr lang="en-IN" sz="1800" dirty="0"/>
              <a:t>		 	Remaining need &lt;= Available</a:t>
            </a:r>
            <a:br>
              <a:rPr lang="en-IN" sz="1800" dirty="0"/>
            </a:br>
            <a:r>
              <a:rPr lang="en-IN" sz="1800" dirty="0"/>
              <a:t>		condition satisfies then in that case say there is deadlock.</a:t>
            </a:r>
            <a:br>
              <a:rPr lang="en-IN" sz="1800" dirty="0"/>
            </a:br>
            <a:r>
              <a:rPr lang="en-IN" sz="1800" dirty="0"/>
              <a:t>	or there is no process remain print the sequence in which the process got finished 	and say no deadlock.</a:t>
            </a:r>
          </a:p>
        </p:txBody>
      </p:sp>
      <p:sp>
        <p:nvSpPr>
          <p:cNvPr id="3" name="Subtitle 2">
            <a:extLst>
              <a:ext uri="{FF2B5EF4-FFF2-40B4-BE49-F238E27FC236}">
                <a16:creationId xmlns:a16="http://schemas.microsoft.com/office/drawing/2014/main" id="{5BD67FC6-A14E-40CC-ADA7-200F89DF6F0A}"/>
              </a:ext>
            </a:extLst>
          </p:cNvPr>
          <p:cNvSpPr>
            <a:spLocks noGrp="1"/>
          </p:cNvSpPr>
          <p:nvPr>
            <p:ph type="subTitle" idx="1"/>
          </p:nvPr>
        </p:nvSpPr>
        <p:spPr>
          <a:xfrm>
            <a:off x="1115198" y="1056171"/>
            <a:ext cx="8825658" cy="685165"/>
          </a:xfrm>
        </p:spPr>
        <p:txBody>
          <a:bodyPr>
            <a:normAutofit/>
          </a:bodyPr>
          <a:lstStyle/>
          <a:p>
            <a:r>
              <a:rPr lang="en-IN" sz="2800" dirty="0"/>
              <a:t>BANKERS ALGORITHM</a:t>
            </a:r>
          </a:p>
        </p:txBody>
      </p:sp>
    </p:spTree>
    <p:extLst>
      <p:ext uri="{BB962C8B-B14F-4D97-AF65-F5344CB8AC3E}">
        <p14:creationId xmlns:p14="http://schemas.microsoft.com/office/powerpoint/2010/main" val="2657475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89A2-D0C9-4733-BF61-FBD28D1F4E3B}"/>
              </a:ext>
            </a:extLst>
          </p:cNvPr>
          <p:cNvSpPr>
            <a:spLocks noGrp="1"/>
          </p:cNvSpPr>
          <p:nvPr>
            <p:ph type="ctrTitle"/>
          </p:nvPr>
        </p:nvSpPr>
        <p:spPr>
          <a:xfrm>
            <a:off x="1099296" y="1604880"/>
            <a:ext cx="8825658" cy="1604811"/>
          </a:xfrm>
        </p:spPr>
        <p:txBody>
          <a:bodyPr/>
          <a:lstStyle/>
          <a:p>
            <a:r>
              <a:rPr lang="en-IN" sz="1800" b="1" dirty="0"/>
              <a:t>Problem: </a:t>
            </a:r>
            <a:br>
              <a:rPr lang="en-IN" sz="1800" b="1" dirty="0"/>
            </a:br>
            <a:r>
              <a:rPr lang="en-IN" sz="1800" b="1" dirty="0"/>
              <a:t>	</a:t>
            </a:r>
            <a:r>
              <a:rPr lang="en-IN" sz="1800" dirty="0"/>
              <a:t>Considering a system with five processes P0 through P4 and three resources of type A,B and C. Resource type A has 10 instances , B has 5 instances and type C has 7 instances. Suppose at time t0 following is the details of the system has been taken.</a:t>
            </a:r>
          </a:p>
        </p:txBody>
      </p:sp>
      <p:sp>
        <p:nvSpPr>
          <p:cNvPr id="3" name="Subtitle 2">
            <a:extLst>
              <a:ext uri="{FF2B5EF4-FFF2-40B4-BE49-F238E27FC236}">
                <a16:creationId xmlns:a16="http://schemas.microsoft.com/office/drawing/2014/main" id="{5BD67FC6-A14E-40CC-ADA7-200F89DF6F0A}"/>
              </a:ext>
            </a:extLst>
          </p:cNvPr>
          <p:cNvSpPr>
            <a:spLocks noGrp="1"/>
          </p:cNvSpPr>
          <p:nvPr>
            <p:ph type="subTitle" idx="1"/>
          </p:nvPr>
        </p:nvSpPr>
        <p:spPr>
          <a:xfrm>
            <a:off x="1099296" y="1174170"/>
            <a:ext cx="8825658" cy="551263"/>
          </a:xfrm>
        </p:spPr>
        <p:txBody>
          <a:bodyPr>
            <a:normAutofit/>
          </a:bodyPr>
          <a:lstStyle/>
          <a:p>
            <a:r>
              <a:rPr lang="en-IN" sz="2800" dirty="0"/>
              <a:t>Bankers algorithm</a:t>
            </a:r>
          </a:p>
        </p:txBody>
      </p:sp>
      <p:graphicFrame>
        <p:nvGraphicFramePr>
          <p:cNvPr id="5" name="Table 5">
            <a:extLst>
              <a:ext uri="{FF2B5EF4-FFF2-40B4-BE49-F238E27FC236}">
                <a16:creationId xmlns:a16="http://schemas.microsoft.com/office/drawing/2014/main" id="{EB3FD6FF-B6EC-42D9-8912-C3B8E767E81B}"/>
              </a:ext>
            </a:extLst>
          </p:cNvPr>
          <p:cNvGraphicFramePr>
            <a:graphicFrameLocks noGrp="1"/>
          </p:cNvGraphicFramePr>
          <p:nvPr>
            <p:extLst>
              <p:ext uri="{D42A27DB-BD31-4B8C-83A1-F6EECF244321}">
                <p14:modId xmlns:p14="http://schemas.microsoft.com/office/powerpoint/2010/main" val="3491918263"/>
              </p:ext>
            </p:extLst>
          </p:nvPr>
        </p:nvGraphicFramePr>
        <p:xfrm>
          <a:off x="1099296" y="3458790"/>
          <a:ext cx="10406242" cy="2494280"/>
        </p:xfrm>
        <a:graphic>
          <a:graphicData uri="http://schemas.openxmlformats.org/drawingml/2006/table">
            <a:tbl>
              <a:tblPr firstRow="1" bandRow="1">
                <a:tableStyleId>{5C22544A-7EE6-4342-B048-85BDC9FD1C3A}</a:tableStyleId>
              </a:tblPr>
              <a:tblGrid>
                <a:gridCol w="1486606">
                  <a:extLst>
                    <a:ext uri="{9D8B030D-6E8A-4147-A177-3AD203B41FA5}">
                      <a16:colId xmlns:a16="http://schemas.microsoft.com/office/drawing/2014/main" val="2083221669"/>
                    </a:ext>
                  </a:extLst>
                </a:gridCol>
                <a:gridCol w="1486606">
                  <a:extLst>
                    <a:ext uri="{9D8B030D-6E8A-4147-A177-3AD203B41FA5}">
                      <a16:colId xmlns:a16="http://schemas.microsoft.com/office/drawing/2014/main" val="3977096488"/>
                    </a:ext>
                  </a:extLst>
                </a:gridCol>
                <a:gridCol w="1486606">
                  <a:extLst>
                    <a:ext uri="{9D8B030D-6E8A-4147-A177-3AD203B41FA5}">
                      <a16:colId xmlns:a16="http://schemas.microsoft.com/office/drawing/2014/main" val="2590853663"/>
                    </a:ext>
                  </a:extLst>
                </a:gridCol>
                <a:gridCol w="1486606">
                  <a:extLst>
                    <a:ext uri="{9D8B030D-6E8A-4147-A177-3AD203B41FA5}">
                      <a16:colId xmlns:a16="http://schemas.microsoft.com/office/drawing/2014/main" val="3909169834"/>
                    </a:ext>
                  </a:extLst>
                </a:gridCol>
                <a:gridCol w="1486606">
                  <a:extLst>
                    <a:ext uri="{9D8B030D-6E8A-4147-A177-3AD203B41FA5}">
                      <a16:colId xmlns:a16="http://schemas.microsoft.com/office/drawing/2014/main" val="3001690704"/>
                    </a:ext>
                  </a:extLst>
                </a:gridCol>
                <a:gridCol w="1486606">
                  <a:extLst>
                    <a:ext uri="{9D8B030D-6E8A-4147-A177-3AD203B41FA5}">
                      <a16:colId xmlns:a16="http://schemas.microsoft.com/office/drawing/2014/main" val="1757998746"/>
                    </a:ext>
                  </a:extLst>
                </a:gridCol>
                <a:gridCol w="1486606">
                  <a:extLst>
                    <a:ext uri="{9D8B030D-6E8A-4147-A177-3AD203B41FA5}">
                      <a16:colId xmlns:a16="http://schemas.microsoft.com/office/drawing/2014/main" val="2393404806"/>
                    </a:ext>
                  </a:extLst>
                </a:gridCol>
              </a:tblGrid>
              <a:tr h="370840">
                <a:tc>
                  <a:txBody>
                    <a:bodyPr/>
                    <a:lstStyle/>
                    <a:p>
                      <a:r>
                        <a:rPr lang="en-IN" dirty="0"/>
                        <a:t>Process</a:t>
                      </a:r>
                    </a:p>
                  </a:txBody>
                  <a:tcPr/>
                </a:tc>
                <a:tc>
                  <a:txBody>
                    <a:bodyPr/>
                    <a:lstStyle/>
                    <a:p>
                      <a:r>
                        <a:rPr lang="en-IN" dirty="0"/>
                        <a:t>Allocation </a:t>
                      </a:r>
                    </a:p>
                    <a:p>
                      <a:r>
                        <a:rPr lang="en-IN" dirty="0"/>
                        <a:t>        A</a:t>
                      </a:r>
                    </a:p>
                  </a:txBody>
                  <a:tcPr/>
                </a:tc>
                <a:tc>
                  <a:txBody>
                    <a:bodyPr/>
                    <a:lstStyle/>
                    <a:p>
                      <a:r>
                        <a:rPr lang="en-IN" dirty="0"/>
                        <a:t>Allocation </a:t>
                      </a:r>
                    </a:p>
                    <a:p>
                      <a:r>
                        <a:rPr lang="en-IN" dirty="0"/>
                        <a:t>        B</a:t>
                      </a:r>
                    </a:p>
                  </a:txBody>
                  <a:tcPr/>
                </a:tc>
                <a:tc>
                  <a:txBody>
                    <a:bodyPr/>
                    <a:lstStyle/>
                    <a:p>
                      <a:r>
                        <a:rPr lang="en-IN" dirty="0"/>
                        <a:t>Allocation </a:t>
                      </a:r>
                    </a:p>
                    <a:p>
                      <a:r>
                        <a:rPr lang="en-IN" dirty="0"/>
                        <a:t>        C</a:t>
                      </a:r>
                    </a:p>
                  </a:txBody>
                  <a:tcPr/>
                </a:tc>
                <a:tc>
                  <a:txBody>
                    <a:bodyPr/>
                    <a:lstStyle/>
                    <a:p>
                      <a:r>
                        <a:rPr lang="en-IN" dirty="0"/>
                        <a:t>Maximum</a:t>
                      </a:r>
                    </a:p>
                    <a:p>
                      <a:r>
                        <a:rPr lang="en-IN" dirty="0"/>
                        <a:t>        A</a:t>
                      </a:r>
                    </a:p>
                  </a:txBody>
                  <a:tcPr/>
                </a:tc>
                <a:tc>
                  <a:txBody>
                    <a:bodyPr/>
                    <a:lstStyle/>
                    <a:p>
                      <a:r>
                        <a:rPr lang="en-IN" dirty="0"/>
                        <a:t>Maximum</a:t>
                      </a:r>
                    </a:p>
                    <a:p>
                      <a:r>
                        <a:rPr lang="en-IN" dirty="0"/>
                        <a:t>        B</a:t>
                      </a:r>
                    </a:p>
                  </a:txBody>
                  <a:tcPr/>
                </a:tc>
                <a:tc>
                  <a:txBody>
                    <a:bodyPr/>
                    <a:lstStyle/>
                    <a:p>
                      <a:r>
                        <a:rPr lang="en-IN" dirty="0"/>
                        <a:t>Maximum</a:t>
                      </a:r>
                    </a:p>
                    <a:p>
                      <a:r>
                        <a:rPr lang="en-IN" dirty="0"/>
                        <a:t>        C</a:t>
                      </a:r>
                    </a:p>
                  </a:txBody>
                  <a:tcPr/>
                </a:tc>
                <a:extLst>
                  <a:ext uri="{0D108BD9-81ED-4DB2-BD59-A6C34878D82A}">
                    <a16:rowId xmlns:a16="http://schemas.microsoft.com/office/drawing/2014/main" val="3569318809"/>
                  </a:ext>
                </a:extLst>
              </a:tr>
              <a:tr h="370840">
                <a:tc>
                  <a:txBody>
                    <a:bodyPr/>
                    <a:lstStyle/>
                    <a:p>
                      <a:r>
                        <a:rPr lang="en-IN" dirty="0"/>
                        <a:t>       P0</a:t>
                      </a:r>
                    </a:p>
                  </a:txBody>
                  <a:tcPr/>
                </a:tc>
                <a:tc>
                  <a:txBody>
                    <a:bodyPr/>
                    <a:lstStyle/>
                    <a:p>
                      <a:r>
                        <a:rPr lang="en-IN" dirty="0"/>
                        <a:t>        0</a:t>
                      </a:r>
                    </a:p>
                  </a:txBody>
                  <a:tcPr/>
                </a:tc>
                <a:tc>
                  <a:txBody>
                    <a:bodyPr/>
                    <a:lstStyle/>
                    <a:p>
                      <a:r>
                        <a:rPr lang="en-IN" dirty="0"/>
                        <a:t>        1</a:t>
                      </a:r>
                    </a:p>
                  </a:txBody>
                  <a:tcPr/>
                </a:tc>
                <a:tc>
                  <a:txBody>
                    <a:bodyPr/>
                    <a:lstStyle/>
                    <a:p>
                      <a:r>
                        <a:rPr lang="en-IN" dirty="0"/>
                        <a:t>         0</a:t>
                      </a:r>
                    </a:p>
                  </a:txBody>
                  <a:tcPr/>
                </a:tc>
                <a:tc>
                  <a:txBody>
                    <a:bodyPr/>
                    <a:lstStyle/>
                    <a:p>
                      <a:r>
                        <a:rPr lang="en-IN" dirty="0"/>
                        <a:t>         7</a:t>
                      </a:r>
                    </a:p>
                  </a:txBody>
                  <a:tcPr/>
                </a:tc>
                <a:tc>
                  <a:txBody>
                    <a:bodyPr/>
                    <a:lstStyle/>
                    <a:p>
                      <a:r>
                        <a:rPr lang="en-IN" dirty="0"/>
                        <a:t>        5</a:t>
                      </a:r>
                    </a:p>
                  </a:txBody>
                  <a:tcPr/>
                </a:tc>
                <a:tc>
                  <a:txBody>
                    <a:bodyPr/>
                    <a:lstStyle/>
                    <a:p>
                      <a:r>
                        <a:rPr lang="en-IN" dirty="0"/>
                        <a:t>        3</a:t>
                      </a:r>
                    </a:p>
                  </a:txBody>
                  <a:tcPr/>
                </a:tc>
                <a:extLst>
                  <a:ext uri="{0D108BD9-81ED-4DB2-BD59-A6C34878D82A}">
                    <a16:rowId xmlns:a16="http://schemas.microsoft.com/office/drawing/2014/main" val="4056725587"/>
                  </a:ext>
                </a:extLst>
              </a:tr>
              <a:tr h="370840">
                <a:tc>
                  <a:txBody>
                    <a:bodyPr/>
                    <a:lstStyle/>
                    <a:p>
                      <a:r>
                        <a:rPr lang="en-IN" dirty="0"/>
                        <a:t>       P1</a:t>
                      </a:r>
                    </a:p>
                  </a:txBody>
                  <a:tcPr/>
                </a:tc>
                <a:tc>
                  <a:txBody>
                    <a:bodyPr/>
                    <a:lstStyle/>
                    <a:p>
                      <a:r>
                        <a:rPr lang="en-IN" dirty="0"/>
                        <a:t>        2</a:t>
                      </a:r>
                    </a:p>
                  </a:txBody>
                  <a:tcPr/>
                </a:tc>
                <a:tc>
                  <a:txBody>
                    <a:bodyPr/>
                    <a:lstStyle/>
                    <a:p>
                      <a:r>
                        <a:rPr lang="en-IN" dirty="0"/>
                        <a:t>        0</a:t>
                      </a:r>
                    </a:p>
                  </a:txBody>
                  <a:tcPr/>
                </a:tc>
                <a:tc>
                  <a:txBody>
                    <a:bodyPr/>
                    <a:lstStyle/>
                    <a:p>
                      <a:r>
                        <a:rPr lang="en-IN" dirty="0"/>
                        <a:t>         0 </a:t>
                      </a:r>
                    </a:p>
                  </a:txBody>
                  <a:tcPr/>
                </a:tc>
                <a:tc>
                  <a:txBody>
                    <a:bodyPr/>
                    <a:lstStyle/>
                    <a:p>
                      <a:r>
                        <a:rPr lang="en-IN" dirty="0"/>
                        <a:t>         3</a:t>
                      </a:r>
                    </a:p>
                  </a:txBody>
                  <a:tcPr/>
                </a:tc>
                <a:tc>
                  <a:txBody>
                    <a:bodyPr/>
                    <a:lstStyle/>
                    <a:p>
                      <a:r>
                        <a:rPr lang="en-IN" dirty="0"/>
                        <a:t>        2</a:t>
                      </a:r>
                    </a:p>
                  </a:txBody>
                  <a:tcPr/>
                </a:tc>
                <a:tc>
                  <a:txBody>
                    <a:bodyPr/>
                    <a:lstStyle/>
                    <a:p>
                      <a:r>
                        <a:rPr lang="en-IN" dirty="0"/>
                        <a:t>        2</a:t>
                      </a:r>
                    </a:p>
                  </a:txBody>
                  <a:tcPr/>
                </a:tc>
                <a:extLst>
                  <a:ext uri="{0D108BD9-81ED-4DB2-BD59-A6C34878D82A}">
                    <a16:rowId xmlns:a16="http://schemas.microsoft.com/office/drawing/2014/main" val="3436876674"/>
                  </a:ext>
                </a:extLst>
              </a:tr>
              <a:tr h="370840">
                <a:tc>
                  <a:txBody>
                    <a:bodyPr/>
                    <a:lstStyle/>
                    <a:p>
                      <a:r>
                        <a:rPr lang="en-IN" dirty="0"/>
                        <a:t>       P2</a:t>
                      </a:r>
                    </a:p>
                  </a:txBody>
                  <a:tcPr/>
                </a:tc>
                <a:tc>
                  <a:txBody>
                    <a:bodyPr/>
                    <a:lstStyle/>
                    <a:p>
                      <a:r>
                        <a:rPr lang="en-IN" dirty="0"/>
                        <a:t>        3 </a:t>
                      </a:r>
                    </a:p>
                  </a:txBody>
                  <a:tcPr/>
                </a:tc>
                <a:tc>
                  <a:txBody>
                    <a:bodyPr/>
                    <a:lstStyle/>
                    <a:p>
                      <a:r>
                        <a:rPr lang="en-IN" dirty="0"/>
                        <a:t>        0</a:t>
                      </a:r>
                    </a:p>
                  </a:txBody>
                  <a:tcPr/>
                </a:tc>
                <a:tc>
                  <a:txBody>
                    <a:bodyPr/>
                    <a:lstStyle/>
                    <a:p>
                      <a:r>
                        <a:rPr lang="en-IN" dirty="0"/>
                        <a:t>         2</a:t>
                      </a:r>
                    </a:p>
                  </a:txBody>
                  <a:tcPr/>
                </a:tc>
                <a:tc>
                  <a:txBody>
                    <a:bodyPr/>
                    <a:lstStyle/>
                    <a:p>
                      <a:r>
                        <a:rPr lang="en-IN" dirty="0"/>
                        <a:t>         9</a:t>
                      </a:r>
                    </a:p>
                  </a:txBody>
                  <a:tcPr/>
                </a:tc>
                <a:tc>
                  <a:txBody>
                    <a:bodyPr/>
                    <a:lstStyle/>
                    <a:p>
                      <a:r>
                        <a:rPr lang="en-IN" dirty="0"/>
                        <a:t>        0</a:t>
                      </a:r>
                    </a:p>
                  </a:txBody>
                  <a:tcPr/>
                </a:tc>
                <a:tc>
                  <a:txBody>
                    <a:bodyPr/>
                    <a:lstStyle/>
                    <a:p>
                      <a:r>
                        <a:rPr lang="en-IN" dirty="0"/>
                        <a:t>         2</a:t>
                      </a:r>
                    </a:p>
                  </a:txBody>
                  <a:tcPr/>
                </a:tc>
                <a:extLst>
                  <a:ext uri="{0D108BD9-81ED-4DB2-BD59-A6C34878D82A}">
                    <a16:rowId xmlns:a16="http://schemas.microsoft.com/office/drawing/2014/main" val="2227639504"/>
                  </a:ext>
                </a:extLst>
              </a:tr>
              <a:tr h="370840">
                <a:tc>
                  <a:txBody>
                    <a:bodyPr/>
                    <a:lstStyle/>
                    <a:p>
                      <a:r>
                        <a:rPr lang="en-IN" dirty="0"/>
                        <a:t>       P3</a:t>
                      </a:r>
                    </a:p>
                  </a:txBody>
                  <a:tcPr/>
                </a:tc>
                <a:tc>
                  <a:txBody>
                    <a:bodyPr/>
                    <a:lstStyle/>
                    <a:p>
                      <a:r>
                        <a:rPr lang="en-IN" dirty="0"/>
                        <a:t>        2</a:t>
                      </a:r>
                    </a:p>
                  </a:txBody>
                  <a:tcPr/>
                </a:tc>
                <a:tc>
                  <a:txBody>
                    <a:bodyPr/>
                    <a:lstStyle/>
                    <a:p>
                      <a:r>
                        <a:rPr lang="en-IN" dirty="0"/>
                        <a:t>        1</a:t>
                      </a:r>
                    </a:p>
                  </a:txBody>
                  <a:tcPr/>
                </a:tc>
                <a:tc>
                  <a:txBody>
                    <a:bodyPr/>
                    <a:lstStyle/>
                    <a:p>
                      <a:r>
                        <a:rPr lang="en-IN" dirty="0"/>
                        <a:t>         1</a:t>
                      </a:r>
                    </a:p>
                  </a:txBody>
                  <a:tcPr/>
                </a:tc>
                <a:tc>
                  <a:txBody>
                    <a:bodyPr/>
                    <a:lstStyle/>
                    <a:p>
                      <a:r>
                        <a:rPr lang="en-IN" dirty="0"/>
                        <a:t>         2</a:t>
                      </a:r>
                    </a:p>
                  </a:txBody>
                  <a:tcPr/>
                </a:tc>
                <a:tc>
                  <a:txBody>
                    <a:bodyPr/>
                    <a:lstStyle/>
                    <a:p>
                      <a:r>
                        <a:rPr lang="en-IN" dirty="0"/>
                        <a:t>        2</a:t>
                      </a:r>
                    </a:p>
                  </a:txBody>
                  <a:tcPr/>
                </a:tc>
                <a:tc>
                  <a:txBody>
                    <a:bodyPr/>
                    <a:lstStyle/>
                    <a:p>
                      <a:r>
                        <a:rPr lang="en-IN" dirty="0"/>
                        <a:t>         2</a:t>
                      </a:r>
                    </a:p>
                  </a:txBody>
                  <a:tcPr/>
                </a:tc>
                <a:extLst>
                  <a:ext uri="{0D108BD9-81ED-4DB2-BD59-A6C34878D82A}">
                    <a16:rowId xmlns:a16="http://schemas.microsoft.com/office/drawing/2014/main" val="2800623211"/>
                  </a:ext>
                </a:extLst>
              </a:tr>
              <a:tr h="370840">
                <a:tc>
                  <a:txBody>
                    <a:bodyPr/>
                    <a:lstStyle/>
                    <a:p>
                      <a:r>
                        <a:rPr lang="en-IN" dirty="0"/>
                        <a:t>       P4</a:t>
                      </a:r>
                    </a:p>
                  </a:txBody>
                  <a:tcPr/>
                </a:tc>
                <a:tc>
                  <a:txBody>
                    <a:bodyPr/>
                    <a:lstStyle/>
                    <a:p>
                      <a:r>
                        <a:rPr lang="en-IN" dirty="0"/>
                        <a:t>        0</a:t>
                      </a:r>
                    </a:p>
                  </a:txBody>
                  <a:tcPr/>
                </a:tc>
                <a:tc>
                  <a:txBody>
                    <a:bodyPr/>
                    <a:lstStyle/>
                    <a:p>
                      <a:r>
                        <a:rPr lang="en-IN" dirty="0"/>
                        <a:t>        0</a:t>
                      </a:r>
                    </a:p>
                  </a:txBody>
                  <a:tcPr/>
                </a:tc>
                <a:tc>
                  <a:txBody>
                    <a:bodyPr/>
                    <a:lstStyle/>
                    <a:p>
                      <a:r>
                        <a:rPr lang="en-IN" dirty="0"/>
                        <a:t>         2</a:t>
                      </a:r>
                    </a:p>
                  </a:txBody>
                  <a:tcPr/>
                </a:tc>
                <a:tc>
                  <a:txBody>
                    <a:bodyPr/>
                    <a:lstStyle/>
                    <a:p>
                      <a:r>
                        <a:rPr lang="en-IN" dirty="0"/>
                        <a:t>         4</a:t>
                      </a:r>
                    </a:p>
                  </a:txBody>
                  <a:tcPr/>
                </a:tc>
                <a:tc>
                  <a:txBody>
                    <a:bodyPr/>
                    <a:lstStyle/>
                    <a:p>
                      <a:r>
                        <a:rPr lang="en-IN" dirty="0"/>
                        <a:t>        3 </a:t>
                      </a:r>
                    </a:p>
                  </a:txBody>
                  <a:tcPr/>
                </a:tc>
                <a:tc>
                  <a:txBody>
                    <a:bodyPr/>
                    <a:lstStyle/>
                    <a:p>
                      <a:r>
                        <a:rPr lang="en-IN" dirty="0"/>
                        <a:t>         3</a:t>
                      </a:r>
                    </a:p>
                  </a:txBody>
                  <a:tcPr/>
                </a:tc>
                <a:extLst>
                  <a:ext uri="{0D108BD9-81ED-4DB2-BD59-A6C34878D82A}">
                    <a16:rowId xmlns:a16="http://schemas.microsoft.com/office/drawing/2014/main" val="3233841485"/>
                  </a:ext>
                </a:extLst>
              </a:tr>
            </a:tbl>
          </a:graphicData>
        </a:graphic>
      </p:graphicFrame>
    </p:spTree>
    <p:extLst>
      <p:ext uri="{BB962C8B-B14F-4D97-AF65-F5344CB8AC3E}">
        <p14:creationId xmlns:p14="http://schemas.microsoft.com/office/powerpoint/2010/main" val="3599399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89A2-D0C9-4733-BF61-FBD28D1F4E3B}"/>
              </a:ext>
            </a:extLst>
          </p:cNvPr>
          <p:cNvSpPr>
            <a:spLocks noGrp="1"/>
          </p:cNvSpPr>
          <p:nvPr>
            <p:ph type="ctrTitle"/>
          </p:nvPr>
        </p:nvSpPr>
        <p:spPr>
          <a:xfrm>
            <a:off x="1107247" y="2011680"/>
            <a:ext cx="8825658" cy="3950446"/>
          </a:xfrm>
        </p:spPr>
        <p:txBody>
          <a:bodyPr/>
          <a:lstStyle/>
          <a:p>
            <a:r>
              <a:rPr lang="en-IN" sz="1800" b="1" dirty="0"/>
              <a:t>Step 1:   </a:t>
            </a:r>
            <a:r>
              <a:rPr lang="en-IN" sz="1800" u="sng" dirty="0"/>
              <a:t>Total allocated resources</a:t>
            </a:r>
            <a:br>
              <a:rPr lang="en-IN" sz="1800" u="sng" dirty="0"/>
            </a:br>
            <a:br>
              <a:rPr lang="en-IN" sz="1800" dirty="0"/>
            </a:br>
            <a:r>
              <a:rPr lang="en-IN" sz="1800" dirty="0"/>
              <a:t>	Allocation A =  0 + 2 + 3 + 2 + 0 = 7</a:t>
            </a:r>
            <a:br>
              <a:rPr lang="en-IN" sz="1800" dirty="0"/>
            </a:br>
            <a:r>
              <a:rPr lang="en-IN" sz="1800" dirty="0"/>
              <a:t>	Allocation B  =  1 + 0 + 0 + 1 + 0 = 2</a:t>
            </a:r>
            <a:br>
              <a:rPr lang="en-IN" sz="1800" dirty="0"/>
            </a:br>
            <a:r>
              <a:rPr lang="en-IN" sz="1800" dirty="0"/>
              <a:t>	Allocation C =  0 + 0 + 2 + 1 + 2 = 5</a:t>
            </a:r>
            <a:br>
              <a:rPr lang="en-IN" sz="1800" dirty="0"/>
            </a:br>
            <a:br>
              <a:rPr lang="en-IN" sz="1800" dirty="0"/>
            </a:br>
            <a:r>
              <a:rPr lang="en-IN" sz="1800" b="1" dirty="0"/>
              <a:t>Step 2: </a:t>
            </a:r>
            <a:r>
              <a:rPr lang="en-IN" sz="1800" u="sng" dirty="0"/>
              <a:t>Available Instance of each resources</a:t>
            </a:r>
            <a:br>
              <a:rPr lang="en-IN" sz="1800" u="sng" dirty="0"/>
            </a:br>
            <a:br>
              <a:rPr lang="en-IN" sz="1800" dirty="0"/>
            </a:br>
            <a:r>
              <a:rPr lang="en-IN" sz="1800" dirty="0"/>
              <a:t>	Available A = Total A instance – Allocated A instance</a:t>
            </a:r>
            <a:br>
              <a:rPr lang="en-IN" sz="1800" dirty="0"/>
            </a:br>
            <a:r>
              <a:rPr lang="en-IN" sz="1800" dirty="0"/>
              <a:t>				=  10 – 7 = 3</a:t>
            </a:r>
            <a:br>
              <a:rPr lang="en-IN" sz="1800" dirty="0"/>
            </a:br>
            <a:r>
              <a:rPr lang="en-IN" sz="1800" dirty="0"/>
              <a:t>	Available B = Total B instance – Allocated B instance</a:t>
            </a:r>
            <a:br>
              <a:rPr lang="en-IN" sz="1800" dirty="0"/>
            </a:br>
            <a:r>
              <a:rPr lang="en-IN" sz="1800" dirty="0"/>
              <a:t>				=  5 – 2  = 3</a:t>
            </a:r>
            <a:br>
              <a:rPr lang="en-IN" sz="1800" dirty="0"/>
            </a:br>
            <a:r>
              <a:rPr lang="en-IN" sz="1800" dirty="0"/>
              <a:t>	Available C = Total C instance – Allocated C instance</a:t>
            </a:r>
            <a:br>
              <a:rPr lang="en-IN" sz="1800" dirty="0"/>
            </a:br>
            <a:r>
              <a:rPr lang="en-IN" sz="1800" dirty="0"/>
              <a:t>				=  7 – 5  = 2</a:t>
            </a:r>
          </a:p>
        </p:txBody>
      </p:sp>
      <p:sp>
        <p:nvSpPr>
          <p:cNvPr id="3" name="Subtitle 2">
            <a:extLst>
              <a:ext uri="{FF2B5EF4-FFF2-40B4-BE49-F238E27FC236}">
                <a16:creationId xmlns:a16="http://schemas.microsoft.com/office/drawing/2014/main" id="{5BD67FC6-A14E-40CC-ADA7-200F89DF6F0A}"/>
              </a:ext>
            </a:extLst>
          </p:cNvPr>
          <p:cNvSpPr>
            <a:spLocks noGrp="1"/>
          </p:cNvSpPr>
          <p:nvPr>
            <p:ph type="subTitle" idx="1"/>
          </p:nvPr>
        </p:nvSpPr>
        <p:spPr>
          <a:xfrm>
            <a:off x="1250371" y="1247002"/>
            <a:ext cx="8825658" cy="589749"/>
          </a:xfrm>
        </p:spPr>
        <p:txBody>
          <a:bodyPr>
            <a:normAutofit/>
          </a:bodyPr>
          <a:lstStyle/>
          <a:p>
            <a:r>
              <a:rPr lang="en-IN" sz="2800" dirty="0"/>
              <a:t>Bankers algorithm</a:t>
            </a:r>
          </a:p>
        </p:txBody>
      </p:sp>
    </p:spTree>
    <p:extLst>
      <p:ext uri="{BB962C8B-B14F-4D97-AF65-F5344CB8AC3E}">
        <p14:creationId xmlns:p14="http://schemas.microsoft.com/office/powerpoint/2010/main" val="2643344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89A2-D0C9-4733-BF61-FBD28D1F4E3B}"/>
              </a:ext>
            </a:extLst>
          </p:cNvPr>
          <p:cNvSpPr>
            <a:spLocks noGrp="1"/>
          </p:cNvSpPr>
          <p:nvPr>
            <p:ph type="ctrTitle"/>
          </p:nvPr>
        </p:nvSpPr>
        <p:spPr>
          <a:xfrm>
            <a:off x="884609" y="1892410"/>
            <a:ext cx="8825658" cy="1445785"/>
          </a:xfrm>
        </p:spPr>
        <p:txBody>
          <a:bodyPr/>
          <a:lstStyle/>
          <a:p>
            <a:r>
              <a:rPr lang="en-IN" sz="1800" dirty="0"/>
              <a:t>Step 3: Remaining needs for each processes</a:t>
            </a:r>
            <a:br>
              <a:rPr lang="en-IN" sz="1800" dirty="0"/>
            </a:br>
            <a:r>
              <a:rPr lang="en-IN" sz="1800" dirty="0"/>
              <a:t>	</a:t>
            </a:r>
            <a:br>
              <a:rPr lang="en-IN" sz="1800" dirty="0"/>
            </a:br>
            <a:r>
              <a:rPr lang="en-IN" sz="1800" dirty="0"/>
              <a:t>	Formula: </a:t>
            </a:r>
            <a:br>
              <a:rPr lang="en-IN" sz="1800" dirty="0"/>
            </a:br>
            <a:r>
              <a:rPr lang="en-IN" sz="1800" dirty="0"/>
              <a:t>		</a:t>
            </a:r>
            <a:r>
              <a:rPr lang="en-IN" sz="1800" dirty="0">
                <a:solidFill>
                  <a:schemeClr val="accent6">
                    <a:lumMod val="75000"/>
                  </a:schemeClr>
                </a:solidFill>
              </a:rPr>
              <a:t>Remaining needs = Max instance need  - Allocated instance </a:t>
            </a:r>
            <a:br>
              <a:rPr lang="en-IN" sz="1800" dirty="0">
                <a:solidFill>
                  <a:schemeClr val="accent6">
                    <a:lumMod val="75000"/>
                  </a:schemeClr>
                </a:solidFill>
              </a:rPr>
            </a:br>
            <a:r>
              <a:rPr lang="en-IN" sz="1800" dirty="0"/>
              <a:t>Here remaining is shown as rest in table.</a:t>
            </a:r>
            <a:endParaRPr lang="en-IN" sz="1800" dirty="0">
              <a:solidFill>
                <a:schemeClr val="accent6">
                  <a:lumMod val="75000"/>
                </a:schemeClr>
              </a:solidFill>
            </a:endParaRPr>
          </a:p>
        </p:txBody>
      </p:sp>
      <p:sp>
        <p:nvSpPr>
          <p:cNvPr id="4" name="Subtitle 2">
            <a:extLst>
              <a:ext uri="{FF2B5EF4-FFF2-40B4-BE49-F238E27FC236}">
                <a16:creationId xmlns:a16="http://schemas.microsoft.com/office/drawing/2014/main" id="{D8B71D6F-0F4C-4919-AC1A-E8C64385A9B3}"/>
              </a:ext>
            </a:extLst>
          </p:cNvPr>
          <p:cNvSpPr>
            <a:spLocks noGrp="1"/>
          </p:cNvSpPr>
          <p:nvPr>
            <p:ph type="subTitle" idx="1"/>
          </p:nvPr>
        </p:nvSpPr>
        <p:spPr>
          <a:xfrm>
            <a:off x="1162906" y="1302661"/>
            <a:ext cx="8825658" cy="589749"/>
          </a:xfrm>
        </p:spPr>
        <p:txBody>
          <a:bodyPr>
            <a:normAutofit/>
          </a:bodyPr>
          <a:lstStyle/>
          <a:p>
            <a:r>
              <a:rPr lang="en-IN" sz="2800" dirty="0"/>
              <a:t>Bankers algorithm</a:t>
            </a:r>
          </a:p>
        </p:txBody>
      </p:sp>
      <p:graphicFrame>
        <p:nvGraphicFramePr>
          <p:cNvPr id="6" name="Table 6">
            <a:extLst>
              <a:ext uri="{FF2B5EF4-FFF2-40B4-BE49-F238E27FC236}">
                <a16:creationId xmlns:a16="http://schemas.microsoft.com/office/drawing/2014/main" id="{520FA217-730A-4613-910B-CCFAE7A59DD1}"/>
              </a:ext>
            </a:extLst>
          </p:cNvPr>
          <p:cNvGraphicFramePr>
            <a:graphicFrameLocks noGrp="1"/>
          </p:cNvGraphicFramePr>
          <p:nvPr>
            <p:extLst>
              <p:ext uri="{D42A27DB-BD31-4B8C-83A1-F6EECF244321}">
                <p14:modId xmlns:p14="http://schemas.microsoft.com/office/powerpoint/2010/main" val="1493906907"/>
              </p:ext>
            </p:extLst>
          </p:nvPr>
        </p:nvGraphicFramePr>
        <p:xfrm>
          <a:off x="884609" y="3615222"/>
          <a:ext cx="10414190" cy="2225040"/>
        </p:xfrm>
        <a:graphic>
          <a:graphicData uri="http://schemas.openxmlformats.org/drawingml/2006/table">
            <a:tbl>
              <a:tblPr firstRow="1" bandRow="1">
                <a:tableStyleId>{5C22544A-7EE6-4342-B048-85BDC9FD1C3A}</a:tableStyleId>
              </a:tblPr>
              <a:tblGrid>
                <a:gridCol w="1041419">
                  <a:extLst>
                    <a:ext uri="{9D8B030D-6E8A-4147-A177-3AD203B41FA5}">
                      <a16:colId xmlns:a16="http://schemas.microsoft.com/office/drawing/2014/main" val="735233771"/>
                    </a:ext>
                  </a:extLst>
                </a:gridCol>
                <a:gridCol w="1041419">
                  <a:extLst>
                    <a:ext uri="{9D8B030D-6E8A-4147-A177-3AD203B41FA5}">
                      <a16:colId xmlns:a16="http://schemas.microsoft.com/office/drawing/2014/main" val="1541209203"/>
                    </a:ext>
                  </a:extLst>
                </a:gridCol>
                <a:gridCol w="1041419">
                  <a:extLst>
                    <a:ext uri="{9D8B030D-6E8A-4147-A177-3AD203B41FA5}">
                      <a16:colId xmlns:a16="http://schemas.microsoft.com/office/drawing/2014/main" val="2534015398"/>
                    </a:ext>
                  </a:extLst>
                </a:gridCol>
                <a:gridCol w="1041419">
                  <a:extLst>
                    <a:ext uri="{9D8B030D-6E8A-4147-A177-3AD203B41FA5}">
                      <a16:colId xmlns:a16="http://schemas.microsoft.com/office/drawing/2014/main" val="2389689452"/>
                    </a:ext>
                  </a:extLst>
                </a:gridCol>
                <a:gridCol w="1041419">
                  <a:extLst>
                    <a:ext uri="{9D8B030D-6E8A-4147-A177-3AD203B41FA5}">
                      <a16:colId xmlns:a16="http://schemas.microsoft.com/office/drawing/2014/main" val="2626228495"/>
                    </a:ext>
                  </a:extLst>
                </a:gridCol>
                <a:gridCol w="1041419">
                  <a:extLst>
                    <a:ext uri="{9D8B030D-6E8A-4147-A177-3AD203B41FA5}">
                      <a16:colId xmlns:a16="http://schemas.microsoft.com/office/drawing/2014/main" val="2969453682"/>
                    </a:ext>
                  </a:extLst>
                </a:gridCol>
                <a:gridCol w="1041419">
                  <a:extLst>
                    <a:ext uri="{9D8B030D-6E8A-4147-A177-3AD203B41FA5}">
                      <a16:colId xmlns:a16="http://schemas.microsoft.com/office/drawing/2014/main" val="949027781"/>
                    </a:ext>
                  </a:extLst>
                </a:gridCol>
                <a:gridCol w="1041419">
                  <a:extLst>
                    <a:ext uri="{9D8B030D-6E8A-4147-A177-3AD203B41FA5}">
                      <a16:colId xmlns:a16="http://schemas.microsoft.com/office/drawing/2014/main" val="2943492876"/>
                    </a:ext>
                  </a:extLst>
                </a:gridCol>
                <a:gridCol w="1041419">
                  <a:extLst>
                    <a:ext uri="{9D8B030D-6E8A-4147-A177-3AD203B41FA5}">
                      <a16:colId xmlns:a16="http://schemas.microsoft.com/office/drawing/2014/main" val="2993586095"/>
                    </a:ext>
                  </a:extLst>
                </a:gridCol>
                <a:gridCol w="1041419">
                  <a:extLst>
                    <a:ext uri="{9D8B030D-6E8A-4147-A177-3AD203B41FA5}">
                      <a16:colId xmlns:a16="http://schemas.microsoft.com/office/drawing/2014/main" val="996415382"/>
                    </a:ext>
                  </a:extLst>
                </a:gridCol>
              </a:tblGrid>
              <a:tr h="370840">
                <a:tc>
                  <a:txBody>
                    <a:bodyPr/>
                    <a:lstStyle/>
                    <a:p>
                      <a:pPr algn="ctr"/>
                      <a:r>
                        <a:rPr lang="en-IN" dirty="0"/>
                        <a:t>Process</a:t>
                      </a:r>
                    </a:p>
                  </a:txBody>
                  <a:tcPr/>
                </a:tc>
                <a:tc>
                  <a:txBody>
                    <a:bodyPr/>
                    <a:lstStyle/>
                    <a:p>
                      <a:pPr algn="ctr"/>
                      <a:r>
                        <a:rPr lang="en-IN" dirty="0"/>
                        <a:t>Allo. A</a:t>
                      </a:r>
                    </a:p>
                  </a:txBody>
                  <a:tcPr/>
                </a:tc>
                <a:tc>
                  <a:txBody>
                    <a:bodyPr/>
                    <a:lstStyle/>
                    <a:p>
                      <a:pPr algn="ctr"/>
                      <a:r>
                        <a:rPr lang="en-IN" dirty="0"/>
                        <a:t>Allo. B</a:t>
                      </a:r>
                    </a:p>
                  </a:txBody>
                  <a:tcPr/>
                </a:tc>
                <a:tc>
                  <a:txBody>
                    <a:bodyPr/>
                    <a:lstStyle/>
                    <a:p>
                      <a:pPr algn="ctr"/>
                      <a:r>
                        <a:rPr lang="en-IN" dirty="0"/>
                        <a:t>Allo. C</a:t>
                      </a:r>
                    </a:p>
                  </a:txBody>
                  <a:tcPr/>
                </a:tc>
                <a:tc>
                  <a:txBody>
                    <a:bodyPr/>
                    <a:lstStyle/>
                    <a:p>
                      <a:pPr algn="ctr"/>
                      <a:r>
                        <a:rPr lang="en-IN" dirty="0"/>
                        <a:t>Max A</a:t>
                      </a:r>
                    </a:p>
                  </a:txBody>
                  <a:tcPr/>
                </a:tc>
                <a:tc>
                  <a:txBody>
                    <a:bodyPr/>
                    <a:lstStyle/>
                    <a:p>
                      <a:pPr algn="ctr"/>
                      <a:r>
                        <a:rPr lang="en-IN" dirty="0"/>
                        <a:t>Max B</a:t>
                      </a:r>
                    </a:p>
                  </a:txBody>
                  <a:tcPr/>
                </a:tc>
                <a:tc>
                  <a:txBody>
                    <a:bodyPr/>
                    <a:lstStyle/>
                    <a:p>
                      <a:pPr algn="ctr"/>
                      <a:r>
                        <a:rPr lang="en-IN" dirty="0"/>
                        <a:t>Max C</a:t>
                      </a:r>
                    </a:p>
                  </a:txBody>
                  <a:tcPr/>
                </a:tc>
                <a:tc>
                  <a:txBody>
                    <a:bodyPr/>
                    <a:lstStyle/>
                    <a:p>
                      <a:pPr algn="ctr"/>
                      <a:r>
                        <a:rPr lang="en-IN" dirty="0"/>
                        <a:t>Rest A</a:t>
                      </a:r>
                    </a:p>
                  </a:txBody>
                  <a:tcPr/>
                </a:tc>
                <a:tc>
                  <a:txBody>
                    <a:bodyPr/>
                    <a:lstStyle/>
                    <a:p>
                      <a:pPr algn="ctr"/>
                      <a:r>
                        <a:rPr lang="en-IN" dirty="0"/>
                        <a:t>Rest B </a:t>
                      </a:r>
                    </a:p>
                  </a:txBody>
                  <a:tcPr/>
                </a:tc>
                <a:tc>
                  <a:txBody>
                    <a:bodyPr/>
                    <a:lstStyle/>
                    <a:p>
                      <a:pPr algn="ctr"/>
                      <a:r>
                        <a:rPr lang="en-IN" dirty="0"/>
                        <a:t>Rest C</a:t>
                      </a:r>
                    </a:p>
                  </a:txBody>
                  <a:tcPr/>
                </a:tc>
                <a:extLst>
                  <a:ext uri="{0D108BD9-81ED-4DB2-BD59-A6C34878D82A}">
                    <a16:rowId xmlns:a16="http://schemas.microsoft.com/office/drawing/2014/main" val="1610659727"/>
                  </a:ext>
                </a:extLst>
              </a:tr>
              <a:tr h="370840">
                <a:tc>
                  <a:txBody>
                    <a:bodyPr/>
                    <a:lstStyle/>
                    <a:p>
                      <a:pPr algn="ctr"/>
                      <a:r>
                        <a:rPr lang="en-IN" dirty="0"/>
                        <a:t>P0</a:t>
                      </a:r>
                    </a:p>
                  </a:txBody>
                  <a:tcPr/>
                </a:tc>
                <a:tc>
                  <a:txBody>
                    <a:bodyPr/>
                    <a:lstStyle/>
                    <a:p>
                      <a:pPr algn="ctr"/>
                      <a:r>
                        <a:rPr lang="en-IN" dirty="0"/>
                        <a:t>0</a:t>
                      </a:r>
                    </a:p>
                  </a:txBody>
                  <a:tcPr/>
                </a:tc>
                <a:tc>
                  <a:txBody>
                    <a:bodyPr/>
                    <a:lstStyle/>
                    <a:p>
                      <a:pPr algn="ctr"/>
                      <a:r>
                        <a:rPr lang="en-IN" dirty="0"/>
                        <a:t>1</a:t>
                      </a:r>
                    </a:p>
                  </a:txBody>
                  <a:tcPr/>
                </a:tc>
                <a:tc>
                  <a:txBody>
                    <a:bodyPr/>
                    <a:lstStyle/>
                    <a:p>
                      <a:pPr algn="ctr"/>
                      <a:r>
                        <a:rPr lang="en-IN" dirty="0"/>
                        <a:t>0</a:t>
                      </a:r>
                    </a:p>
                  </a:txBody>
                  <a:tcPr/>
                </a:tc>
                <a:tc>
                  <a:txBody>
                    <a:bodyPr/>
                    <a:lstStyle/>
                    <a:p>
                      <a:pPr algn="ctr"/>
                      <a:r>
                        <a:rPr lang="en-IN" dirty="0"/>
                        <a:t>7</a:t>
                      </a:r>
                    </a:p>
                  </a:txBody>
                  <a:tcPr/>
                </a:tc>
                <a:tc>
                  <a:txBody>
                    <a:bodyPr/>
                    <a:lstStyle/>
                    <a:p>
                      <a:pPr algn="ctr"/>
                      <a:r>
                        <a:rPr lang="en-IN" dirty="0"/>
                        <a:t>5</a:t>
                      </a:r>
                    </a:p>
                  </a:txBody>
                  <a:tcPr/>
                </a:tc>
                <a:tc>
                  <a:txBody>
                    <a:bodyPr/>
                    <a:lstStyle/>
                    <a:p>
                      <a:pPr algn="ctr"/>
                      <a:r>
                        <a:rPr lang="en-IN" dirty="0"/>
                        <a:t>3</a:t>
                      </a:r>
                    </a:p>
                  </a:txBody>
                  <a:tcPr/>
                </a:tc>
                <a:tc>
                  <a:txBody>
                    <a:bodyPr/>
                    <a:lstStyle/>
                    <a:p>
                      <a:pPr algn="ctr"/>
                      <a:r>
                        <a:rPr lang="en-IN" dirty="0"/>
                        <a:t>7</a:t>
                      </a:r>
                    </a:p>
                  </a:txBody>
                  <a:tcPr/>
                </a:tc>
                <a:tc>
                  <a:txBody>
                    <a:bodyPr/>
                    <a:lstStyle/>
                    <a:p>
                      <a:pPr algn="ctr"/>
                      <a:r>
                        <a:rPr lang="en-IN" dirty="0"/>
                        <a:t>4</a:t>
                      </a:r>
                    </a:p>
                  </a:txBody>
                  <a:tcPr/>
                </a:tc>
                <a:tc>
                  <a:txBody>
                    <a:bodyPr/>
                    <a:lstStyle/>
                    <a:p>
                      <a:pPr algn="ctr"/>
                      <a:r>
                        <a:rPr lang="en-IN" dirty="0"/>
                        <a:t>3</a:t>
                      </a:r>
                    </a:p>
                  </a:txBody>
                  <a:tcPr/>
                </a:tc>
                <a:extLst>
                  <a:ext uri="{0D108BD9-81ED-4DB2-BD59-A6C34878D82A}">
                    <a16:rowId xmlns:a16="http://schemas.microsoft.com/office/drawing/2014/main" val="2746154400"/>
                  </a:ext>
                </a:extLst>
              </a:tr>
              <a:tr h="370840">
                <a:tc>
                  <a:txBody>
                    <a:bodyPr/>
                    <a:lstStyle/>
                    <a:p>
                      <a:pPr algn="ctr"/>
                      <a:r>
                        <a:rPr lang="en-IN" dirty="0"/>
                        <a:t>P1</a:t>
                      </a:r>
                    </a:p>
                  </a:txBody>
                  <a:tcPr/>
                </a:tc>
                <a:tc>
                  <a:txBody>
                    <a:bodyPr/>
                    <a:lstStyle/>
                    <a:p>
                      <a:pPr algn="ctr"/>
                      <a:r>
                        <a:rPr lang="en-IN" dirty="0"/>
                        <a:t>2</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3</a:t>
                      </a:r>
                    </a:p>
                  </a:txBody>
                  <a:tcPr/>
                </a:tc>
                <a:tc>
                  <a:txBody>
                    <a:bodyPr/>
                    <a:lstStyle/>
                    <a:p>
                      <a:pPr algn="ctr"/>
                      <a:r>
                        <a:rPr lang="en-IN" dirty="0"/>
                        <a:t>2</a:t>
                      </a:r>
                    </a:p>
                  </a:txBody>
                  <a:tcPr/>
                </a:tc>
                <a:tc>
                  <a:txBody>
                    <a:bodyPr/>
                    <a:lstStyle/>
                    <a:p>
                      <a:pPr algn="ctr"/>
                      <a:r>
                        <a:rPr lang="en-IN" dirty="0"/>
                        <a:t>2</a:t>
                      </a:r>
                    </a:p>
                  </a:txBody>
                  <a:tcPr/>
                </a:tc>
                <a:tc>
                  <a:txBody>
                    <a:bodyPr/>
                    <a:lstStyle/>
                    <a:p>
                      <a:pPr algn="ctr"/>
                      <a:r>
                        <a:rPr lang="en-IN" dirty="0"/>
                        <a:t>1</a:t>
                      </a:r>
                    </a:p>
                  </a:txBody>
                  <a:tcPr/>
                </a:tc>
                <a:tc>
                  <a:txBody>
                    <a:bodyPr/>
                    <a:lstStyle/>
                    <a:p>
                      <a:pPr algn="ctr"/>
                      <a:r>
                        <a:rPr lang="en-IN" dirty="0"/>
                        <a:t>2</a:t>
                      </a:r>
                    </a:p>
                  </a:txBody>
                  <a:tcPr/>
                </a:tc>
                <a:tc>
                  <a:txBody>
                    <a:bodyPr/>
                    <a:lstStyle/>
                    <a:p>
                      <a:pPr algn="ctr"/>
                      <a:r>
                        <a:rPr lang="en-IN" dirty="0"/>
                        <a:t>2</a:t>
                      </a:r>
                    </a:p>
                  </a:txBody>
                  <a:tcPr/>
                </a:tc>
                <a:extLst>
                  <a:ext uri="{0D108BD9-81ED-4DB2-BD59-A6C34878D82A}">
                    <a16:rowId xmlns:a16="http://schemas.microsoft.com/office/drawing/2014/main" val="3260323400"/>
                  </a:ext>
                </a:extLst>
              </a:tr>
              <a:tr h="370840">
                <a:tc>
                  <a:txBody>
                    <a:bodyPr/>
                    <a:lstStyle/>
                    <a:p>
                      <a:pPr algn="ctr"/>
                      <a:r>
                        <a:rPr lang="en-IN" dirty="0"/>
                        <a:t>P2</a:t>
                      </a:r>
                    </a:p>
                  </a:txBody>
                  <a:tcPr/>
                </a:tc>
                <a:tc>
                  <a:txBody>
                    <a:bodyPr/>
                    <a:lstStyle/>
                    <a:p>
                      <a:pPr algn="ctr"/>
                      <a:r>
                        <a:rPr lang="en-IN" dirty="0"/>
                        <a:t>3</a:t>
                      </a:r>
                    </a:p>
                  </a:txBody>
                  <a:tcPr/>
                </a:tc>
                <a:tc>
                  <a:txBody>
                    <a:bodyPr/>
                    <a:lstStyle/>
                    <a:p>
                      <a:pPr algn="ctr"/>
                      <a:r>
                        <a:rPr lang="en-IN" dirty="0"/>
                        <a:t>0</a:t>
                      </a:r>
                    </a:p>
                  </a:txBody>
                  <a:tcPr/>
                </a:tc>
                <a:tc>
                  <a:txBody>
                    <a:bodyPr/>
                    <a:lstStyle/>
                    <a:p>
                      <a:pPr algn="ctr"/>
                      <a:r>
                        <a:rPr lang="en-IN" dirty="0"/>
                        <a:t>2</a:t>
                      </a:r>
                    </a:p>
                  </a:txBody>
                  <a:tcPr/>
                </a:tc>
                <a:tc>
                  <a:txBody>
                    <a:bodyPr/>
                    <a:lstStyle/>
                    <a:p>
                      <a:pPr algn="ctr"/>
                      <a:r>
                        <a:rPr lang="en-IN" dirty="0"/>
                        <a:t>9</a:t>
                      </a:r>
                    </a:p>
                  </a:txBody>
                  <a:tcPr/>
                </a:tc>
                <a:tc>
                  <a:txBody>
                    <a:bodyPr/>
                    <a:lstStyle/>
                    <a:p>
                      <a:pPr algn="ctr"/>
                      <a:r>
                        <a:rPr lang="en-IN" dirty="0"/>
                        <a:t>0</a:t>
                      </a:r>
                    </a:p>
                  </a:txBody>
                  <a:tcPr/>
                </a:tc>
                <a:tc>
                  <a:txBody>
                    <a:bodyPr/>
                    <a:lstStyle/>
                    <a:p>
                      <a:pPr algn="ctr"/>
                      <a:r>
                        <a:rPr lang="en-IN" dirty="0"/>
                        <a:t>2</a:t>
                      </a:r>
                    </a:p>
                  </a:txBody>
                  <a:tcPr/>
                </a:tc>
                <a:tc>
                  <a:txBody>
                    <a:bodyPr/>
                    <a:lstStyle/>
                    <a:p>
                      <a:pPr algn="ctr"/>
                      <a:r>
                        <a:rPr lang="en-IN" dirty="0"/>
                        <a:t>6</a:t>
                      </a:r>
                    </a:p>
                  </a:txBody>
                  <a:tcPr/>
                </a:tc>
                <a:tc>
                  <a:txBody>
                    <a:bodyPr/>
                    <a:lstStyle/>
                    <a:p>
                      <a:pPr algn="ctr"/>
                      <a:r>
                        <a:rPr lang="en-IN" dirty="0"/>
                        <a:t>0</a:t>
                      </a:r>
                    </a:p>
                  </a:txBody>
                  <a:tcPr/>
                </a:tc>
                <a:tc>
                  <a:txBody>
                    <a:bodyPr/>
                    <a:lstStyle/>
                    <a:p>
                      <a:pPr algn="ctr"/>
                      <a:r>
                        <a:rPr lang="en-IN" dirty="0"/>
                        <a:t>0</a:t>
                      </a:r>
                    </a:p>
                  </a:txBody>
                  <a:tcPr/>
                </a:tc>
                <a:extLst>
                  <a:ext uri="{0D108BD9-81ED-4DB2-BD59-A6C34878D82A}">
                    <a16:rowId xmlns:a16="http://schemas.microsoft.com/office/drawing/2014/main" val="3057737781"/>
                  </a:ext>
                </a:extLst>
              </a:tr>
              <a:tr h="370840">
                <a:tc>
                  <a:txBody>
                    <a:bodyPr/>
                    <a:lstStyle/>
                    <a:p>
                      <a:pPr algn="ctr"/>
                      <a:r>
                        <a:rPr lang="en-IN" dirty="0"/>
                        <a:t>P3</a:t>
                      </a:r>
                    </a:p>
                  </a:txBody>
                  <a:tcPr/>
                </a:tc>
                <a:tc>
                  <a:txBody>
                    <a:bodyPr/>
                    <a:lstStyle/>
                    <a:p>
                      <a:pPr algn="ctr"/>
                      <a:r>
                        <a:rPr lang="en-IN" dirty="0"/>
                        <a:t>2</a:t>
                      </a:r>
                    </a:p>
                  </a:txBody>
                  <a:tcPr/>
                </a:tc>
                <a:tc>
                  <a:txBody>
                    <a:bodyPr/>
                    <a:lstStyle/>
                    <a:p>
                      <a:pPr algn="ctr"/>
                      <a:r>
                        <a:rPr lang="en-IN" dirty="0"/>
                        <a:t>1</a:t>
                      </a:r>
                    </a:p>
                  </a:txBody>
                  <a:tcPr/>
                </a:tc>
                <a:tc>
                  <a:txBody>
                    <a:bodyPr/>
                    <a:lstStyle/>
                    <a:p>
                      <a:pPr algn="ctr"/>
                      <a:r>
                        <a:rPr lang="en-IN" dirty="0"/>
                        <a:t>1</a:t>
                      </a:r>
                    </a:p>
                  </a:txBody>
                  <a:tcPr/>
                </a:tc>
                <a:tc>
                  <a:txBody>
                    <a:bodyPr/>
                    <a:lstStyle/>
                    <a:p>
                      <a:pPr algn="ctr"/>
                      <a:r>
                        <a:rPr lang="en-IN" dirty="0"/>
                        <a:t>2</a:t>
                      </a:r>
                    </a:p>
                  </a:txBody>
                  <a:tcPr/>
                </a:tc>
                <a:tc>
                  <a:txBody>
                    <a:bodyPr/>
                    <a:lstStyle/>
                    <a:p>
                      <a:pPr algn="ctr"/>
                      <a:r>
                        <a:rPr lang="en-IN" dirty="0"/>
                        <a:t>2</a:t>
                      </a:r>
                    </a:p>
                  </a:txBody>
                  <a:tcPr/>
                </a:tc>
                <a:tc>
                  <a:txBody>
                    <a:bodyPr/>
                    <a:lstStyle/>
                    <a:p>
                      <a:pPr algn="ctr"/>
                      <a:r>
                        <a:rPr lang="en-IN" dirty="0"/>
                        <a:t>2</a:t>
                      </a:r>
                    </a:p>
                  </a:txBody>
                  <a:tcPr/>
                </a:tc>
                <a:tc>
                  <a:txBody>
                    <a:bodyPr/>
                    <a:lstStyle/>
                    <a:p>
                      <a:pPr algn="ctr"/>
                      <a:r>
                        <a:rPr lang="en-IN" dirty="0"/>
                        <a:t>2</a:t>
                      </a:r>
                    </a:p>
                  </a:txBody>
                  <a:tcPr/>
                </a:tc>
                <a:tc>
                  <a:txBody>
                    <a:bodyPr/>
                    <a:lstStyle/>
                    <a:p>
                      <a:pPr algn="ctr"/>
                      <a:r>
                        <a:rPr lang="en-IN" dirty="0"/>
                        <a:t>1</a:t>
                      </a:r>
                    </a:p>
                  </a:txBody>
                  <a:tcPr/>
                </a:tc>
                <a:tc>
                  <a:txBody>
                    <a:bodyPr/>
                    <a:lstStyle/>
                    <a:p>
                      <a:pPr algn="ctr"/>
                      <a:r>
                        <a:rPr lang="en-IN" dirty="0"/>
                        <a:t>1</a:t>
                      </a:r>
                    </a:p>
                  </a:txBody>
                  <a:tcPr/>
                </a:tc>
                <a:extLst>
                  <a:ext uri="{0D108BD9-81ED-4DB2-BD59-A6C34878D82A}">
                    <a16:rowId xmlns:a16="http://schemas.microsoft.com/office/drawing/2014/main" val="156567795"/>
                  </a:ext>
                </a:extLst>
              </a:tr>
              <a:tr h="370840">
                <a:tc>
                  <a:txBody>
                    <a:bodyPr/>
                    <a:lstStyle/>
                    <a:p>
                      <a:pPr algn="ctr"/>
                      <a:r>
                        <a:rPr lang="en-IN" dirty="0"/>
                        <a:t>P4</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2</a:t>
                      </a:r>
                    </a:p>
                  </a:txBody>
                  <a:tcPr/>
                </a:tc>
                <a:tc>
                  <a:txBody>
                    <a:bodyPr/>
                    <a:lstStyle/>
                    <a:p>
                      <a:pPr algn="ctr"/>
                      <a:r>
                        <a:rPr lang="en-IN" dirty="0"/>
                        <a:t>4</a:t>
                      </a:r>
                    </a:p>
                  </a:txBody>
                  <a:tcPr/>
                </a:tc>
                <a:tc>
                  <a:txBody>
                    <a:bodyPr/>
                    <a:lstStyle/>
                    <a:p>
                      <a:pPr algn="ctr"/>
                      <a:r>
                        <a:rPr lang="en-IN" dirty="0"/>
                        <a:t>3</a:t>
                      </a:r>
                    </a:p>
                  </a:txBody>
                  <a:tcPr/>
                </a:tc>
                <a:tc>
                  <a:txBody>
                    <a:bodyPr/>
                    <a:lstStyle/>
                    <a:p>
                      <a:pPr algn="ctr"/>
                      <a:r>
                        <a:rPr lang="en-IN" dirty="0"/>
                        <a:t>3</a:t>
                      </a:r>
                    </a:p>
                  </a:txBody>
                  <a:tcPr/>
                </a:tc>
                <a:tc>
                  <a:txBody>
                    <a:bodyPr/>
                    <a:lstStyle/>
                    <a:p>
                      <a:pPr algn="ctr"/>
                      <a:r>
                        <a:rPr lang="en-IN" dirty="0"/>
                        <a:t>5</a:t>
                      </a:r>
                    </a:p>
                  </a:txBody>
                  <a:tcPr/>
                </a:tc>
                <a:tc>
                  <a:txBody>
                    <a:bodyPr/>
                    <a:lstStyle/>
                    <a:p>
                      <a:pPr algn="ctr"/>
                      <a:r>
                        <a:rPr lang="en-IN" dirty="0"/>
                        <a:t>3</a:t>
                      </a:r>
                    </a:p>
                  </a:txBody>
                  <a:tcPr/>
                </a:tc>
                <a:tc>
                  <a:txBody>
                    <a:bodyPr/>
                    <a:lstStyle/>
                    <a:p>
                      <a:pPr algn="ctr"/>
                      <a:r>
                        <a:rPr lang="en-IN" dirty="0"/>
                        <a:t>1</a:t>
                      </a:r>
                    </a:p>
                  </a:txBody>
                  <a:tcPr/>
                </a:tc>
                <a:extLst>
                  <a:ext uri="{0D108BD9-81ED-4DB2-BD59-A6C34878D82A}">
                    <a16:rowId xmlns:a16="http://schemas.microsoft.com/office/drawing/2014/main" val="1685457788"/>
                  </a:ext>
                </a:extLst>
              </a:tr>
            </a:tbl>
          </a:graphicData>
        </a:graphic>
      </p:graphicFrame>
    </p:spTree>
    <p:extLst>
      <p:ext uri="{BB962C8B-B14F-4D97-AF65-F5344CB8AC3E}">
        <p14:creationId xmlns:p14="http://schemas.microsoft.com/office/powerpoint/2010/main" val="1653575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89A2-D0C9-4733-BF61-FBD28D1F4E3B}"/>
              </a:ext>
            </a:extLst>
          </p:cNvPr>
          <p:cNvSpPr>
            <a:spLocks noGrp="1"/>
          </p:cNvSpPr>
          <p:nvPr>
            <p:ph type="ctrTitle"/>
          </p:nvPr>
        </p:nvSpPr>
        <p:spPr>
          <a:xfrm>
            <a:off x="1178809" y="1558456"/>
            <a:ext cx="8825658" cy="4125374"/>
          </a:xfrm>
        </p:spPr>
        <p:txBody>
          <a:bodyPr/>
          <a:lstStyle/>
          <a:p>
            <a:r>
              <a:rPr lang="en-IN" sz="1800" dirty="0"/>
              <a:t>Now for step 4 and step 5:</a:t>
            </a:r>
            <a:br>
              <a:rPr lang="en-IN" sz="1800" dirty="0"/>
            </a:br>
            <a:br>
              <a:rPr lang="en-IN" sz="1800" dirty="0"/>
            </a:br>
            <a:r>
              <a:rPr lang="en-IN" sz="1800" dirty="0"/>
              <a:t>condition:</a:t>
            </a:r>
            <a:br>
              <a:rPr lang="en-IN" sz="1800" dirty="0"/>
            </a:br>
            <a:r>
              <a:rPr lang="en-IN" sz="1800" b="1" u="sng" dirty="0">
                <a:solidFill>
                  <a:schemeClr val="accent6">
                    <a:lumMod val="75000"/>
                  </a:schemeClr>
                </a:solidFill>
              </a:rPr>
              <a:t>Remaining need &lt;= Available</a:t>
            </a:r>
            <a:br>
              <a:rPr lang="en-IN" sz="1800" dirty="0"/>
            </a:br>
            <a:r>
              <a:rPr lang="en-IN" sz="1800" dirty="0"/>
              <a:t>	</a:t>
            </a:r>
            <a:br>
              <a:rPr lang="en-IN" sz="1800" dirty="0"/>
            </a:br>
            <a:r>
              <a:rPr lang="en-IN" sz="1800" dirty="0"/>
              <a:t>For P0 : Resource B instance is not fulfilling </a:t>
            </a:r>
            <a:br>
              <a:rPr lang="en-IN" sz="1800" dirty="0"/>
            </a:br>
            <a:br>
              <a:rPr lang="en-IN" sz="1800" dirty="0"/>
            </a:br>
            <a:r>
              <a:rPr lang="en-IN" sz="1800" dirty="0"/>
              <a:t>As P1 is satisfying that condition so it runs and drop its resources</a:t>
            </a:r>
            <a:br>
              <a:rPr lang="en-IN" sz="1800" dirty="0"/>
            </a:br>
            <a:r>
              <a:rPr lang="en-IN" sz="1800" dirty="0"/>
              <a:t>	now availability is</a:t>
            </a:r>
            <a:br>
              <a:rPr lang="en-IN" sz="1800" dirty="0"/>
            </a:br>
            <a:r>
              <a:rPr lang="en-IN" sz="1800" dirty="0"/>
              <a:t>				A =  3 + 2 = 5 , B = 3 , C = 2	</a:t>
            </a:r>
            <a:br>
              <a:rPr lang="en-IN" sz="1800" dirty="0"/>
            </a:br>
            <a:br>
              <a:rPr lang="en-IN" sz="1800" dirty="0"/>
            </a:br>
            <a:r>
              <a:rPr lang="en-IN" sz="1800" dirty="0"/>
              <a:t> After that P2 doesn’t satisfy the above condition  and P3 satisfies above condition to it runs and drop its resources </a:t>
            </a:r>
            <a:br>
              <a:rPr lang="en-IN" sz="1800" dirty="0"/>
            </a:br>
            <a:r>
              <a:rPr lang="en-IN" sz="1800" dirty="0"/>
              <a:t>	now availability is </a:t>
            </a:r>
            <a:br>
              <a:rPr lang="en-IN" sz="1800" dirty="0"/>
            </a:br>
            <a:r>
              <a:rPr lang="en-IN" sz="1800" dirty="0"/>
              <a:t>				A =5 + 2  = 7 , B = 3 + 1 = 4 , C = 2 + 1 = 3</a:t>
            </a:r>
          </a:p>
        </p:txBody>
      </p:sp>
      <p:sp>
        <p:nvSpPr>
          <p:cNvPr id="4" name="Subtitle 2">
            <a:extLst>
              <a:ext uri="{FF2B5EF4-FFF2-40B4-BE49-F238E27FC236}">
                <a16:creationId xmlns:a16="http://schemas.microsoft.com/office/drawing/2014/main" id="{6A8995E2-A0BE-4145-8157-9F47C8097CA4}"/>
              </a:ext>
            </a:extLst>
          </p:cNvPr>
          <p:cNvSpPr>
            <a:spLocks noGrp="1"/>
          </p:cNvSpPr>
          <p:nvPr>
            <p:ph type="subTitle" idx="1"/>
          </p:nvPr>
        </p:nvSpPr>
        <p:spPr>
          <a:xfrm>
            <a:off x="1115198" y="793778"/>
            <a:ext cx="8825658" cy="589749"/>
          </a:xfrm>
        </p:spPr>
        <p:txBody>
          <a:bodyPr>
            <a:normAutofit/>
          </a:bodyPr>
          <a:lstStyle/>
          <a:p>
            <a:r>
              <a:rPr lang="en-IN" sz="2800" dirty="0"/>
              <a:t>Bankers algorithm</a:t>
            </a:r>
          </a:p>
        </p:txBody>
      </p:sp>
    </p:spTree>
    <p:extLst>
      <p:ext uri="{BB962C8B-B14F-4D97-AF65-F5344CB8AC3E}">
        <p14:creationId xmlns:p14="http://schemas.microsoft.com/office/powerpoint/2010/main" val="2488733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89A2-D0C9-4733-BF61-FBD28D1F4E3B}"/>
              </a:ext>
            </a:extLst>
          </p:cNvPr>
          <p:cNvSpPr>
            <a:spLocks noGrp="1"/>
          </p:cNvSpPr>
          <p:nvPr>
            <p:ph type="ctrTitle"/>
          </p:nvPr>
        </p:nvSpPr>
        <p:spPr>
          <a:xfrm>
            <a:off x="1178809" y="1852654"/>
            <a:ext cx="8825658" cy="4252595"/>
          </a:xfrm>
        </p:spPr>
        <p:txBody>
          <a:bodyPr/>
          <a:lstStyle/>
          <a:p>
            <a:r>
              <a:rPr lang="en-IN" sz="1800" dirty="0"/>
              <a:t>Now P4 satisfies the above condition so it gets executed and leave its resources. Now availability is </a:t>
            </a:r>
            <a:br>
              <a:rPr lang="en-IN" sz="1800" dirty="0"/>
            </a:br>
            <a:r>
              <a:rPr lang="en-IN" sz="1800" dirty="0"/>
              <a:t>				A = 7 , B = 4 , C = 3 + 2 = 5</a:t>
            </a:r>
            <a:br>
              <a:rPr lang="en-IN" sz="1800" dirty="0"/>
            </a:br>
            <a:br>
              <a:rPr lang="en-IN" sz="1800" dirty="0"/>
            </a:br>
            <a:r>
              <a:rPr lang="en-IN" sz="1800" dirty="0"/>
              <a:t>Now again we come to top and check for P0 this time P0 satisfies the above condition so it  runs and then drop its resources and now the availability is </a:t>
            </a:r>
            <a:br>
              <a:rPr lang="en-IN" sz="1800" dirty="0"/>
            </a:br>
            <a:r>
              <a:rPr lang="en-IN" sz="1800" dirty="0"/>
              <a:t>				A = 7 ,  B = 4 + 1 = 5, C = 5</a:t>
            </a:r>
            <a:br>
              <a:rPr lang="en-IN" sz="1800" dirty="0"/>
            </a:br>
            <a:br>
              <a:rPr lang="en-IN" sz="1800" dirty="0"/>
            </a:br>
            <a:r>
              <a:rPr lang="en-IN" sz="1800" dirty="0"/>
              <a:t>At last now check this for left process that is P2 this time P2 also satisfies the above condition and it get resources then it run and then leave the resources</a:t>
            </a:r>
            <a:br>
              <a:rPr lang="en-IN" sz="1800" dirty="0"/>
            </a:br>
            <a:r>
              <a:rPr lang="en-IN" sz="1800" dirty="0"/>
              <a:t>Now availability of resources becomes</a:t>
            </a:r>
            <a:br>
              <a:rPr lang="en-IN" sz="1800" dirty="0"/>
            </a:br>
            <a:r>
              <a:rPr lang="en-IN" sz="1800" dirty="0"/>
              <a:t>				A = 7 + 3 = 10 , B = 5 , C = 5 + 2 =7</a:t>
            </a:r>
            <a:br>
              <a:rPr lang="en-IN" sz="1800" dirty="0"/>
            </a:br>
            <a:br>
              <a:rPr lang="en-IN" sz="1800" dirty="0"/>
            </a:br>
            <a:r>
              <a:rPr lang="en-IN" sz="1800" dirty="0"/>
              <a:t>Here we can observe that all the resources are free when all process executed.</a:t>
            </a:r>
          </a:p>
        </p:txBody>
      </p:sp>
      <p:sp>
        <p:nvSpPr>
          <p:cNvPr id="6" name="Subtitle 2">
            <a:extLst>
              <a:ext uri="{FF2B5EF4-FFF2-40B4-BE49-F238E27FC236}">
                <a16:creationId xmlns:a16="http://schemas.microsoft.com/office/drawing/2014/main" id="{0D0AEC88-4CFC-4F55-A0E3-A965EC436AD8}"/>
              </a:ext>
            </a:extLst>
          </p:cNvPr>
          <p:cNvSpPr>
            <a:spLocks noGrp="1"/>
          </p:cNvSpPr>
          <p:nvPr>
            <p:ph type="subTitle" idx="1"/>
          </p:nvPr>
        </p:nvSpPr>
        <p:spPr>
          <a:xfrm>
            <a:off x="1178809" y="1174170"/>
            <a:ext cx="8825658" cy="589749"/>
          </a:xfrm>
        </p:spPr>
        <p:txBody>
          <a:bodyPr>
            <a:normAutofit/>
          </a:bodyPr>
          <a:lstStyle/>
          <a:p>
            <a:r>
              <a:rPr lang="en-IN" sz="2800" dirty="0"/>
              <a:t>Bankers algorithm</a:t>
            </a:r>
          </a:p>
        </p:txBody>
      </p:sp>
    </p:spTree>
    <p:extLst>
      <p:ext uri="{BB962C8B-B14F-4D97-AF65-F5344CB8AC3E}">
        <p14:creationId xmlns:p14="http://schemas.microsoft.com/office/powerpoint/2010/main" val="17434845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89A2-D0C9-4733-BF61-FBD28D1F4E3B}"/>
              </a:ext>
            </a:extLst>
          </p:cNvPr>
          <p:cNvSpPr>
            <a:spLocks noGrp="1"/>
          </p:cNvSpPr>
          <p:nvPr>
            <p:ph type="ctrTitle"/>
          </p:nvPr>
        </p:nvSpPr>
        <p:spPr>
          <a:xfrm>
            <a:off x="1178809" y="2297927"/>
            <a:ext cx="8825658" cy="3179169"/>
          </a:xfrm>
        </p:spPr>
        <p:txBody>
          <a:bodyPr/>
          <a:lstStyle/>
          <a:p>
            <a:r>
              <a:rPr lang="en-IN" sz="1800" dirty="0"/>
              <a:t>The sequence for above in which the process got executed is </a:t>
            </a:r>
            <a:br>
              <a:rPr lang="en-IN" sz="1800" dirty="0"/>
            </a:br>
            <a:br>
              <a:rPr lang="en-IN" sz="1800" dirty="0"/>
            </a:br>
            <a:r>
              <a:rPr lang="en-IN" sz="1800" dirty="0"/>
              <a:t>      P1   </a:t>
            </a:r>
            <a:r>
              <a:rPr lang="en-IN" sz="1800" dirty="0">
                <a:sym typeface="Wingdings" panose="05000000000000000000" pitchFamily="2" charset="2"/>
              </a:rPr>
              <a:t>    P3       P4      P0      P2</a:t>
            </a:r>
            <a:br>
              <a:rPr lang="en-IN" sz="1800" dirty="0">
                <a:sym typeface="Wingdings" panose="05000000000000000000" pitchFamily="2" charset="2"/>
              </a:rPr>
            </a:br>
            <a:br>
              <a:rPr lang="en-IN" sz="1800" dirty="0">
                <a:sym typeface="Wingdings" panose="05000000000000000000" pitchFamily="2" charset="2"/>
              </a:rPr>
            </a:br>
            <a:r>
              <a:rPr lang="en-IN" sz="1800" dirty="0">
                <a:sym typeface="Wingdings" panose="05000000000000000000" pitchFamily="2" charset="2"/>
              </a:rPr>
              <a:t>If in above problem, </a:t>
            </a:r>
            <a:br>
              <a:rPr lang="en-IN" sz="1800" dirty="0">
                <a:sym typeface="Wingdings" panose="05000000000000000000" pitchFamily="2" charset="2"/>
              </a:rPr>
            </a:br>
            <a:r>
              <a:rPr lang="en-IN" sz="1800" dirty="0">
                <a:sym typeface="Wingdings" panose="05000000000000000000" pitchFamily="2" charset="2"/>
              </a:rPr>
              <a:t>	In case if we stuck in some process which don’t satisfy the condition</a:t>
            </a:r>
            <a:br>
              <a:rPr lang="en-IN" sz="1800" dirty="0">
                <a:sym typeface="Wingdings" panose="05000000000000000000" pitchFamily="2" charset="2"/>
              </a:rPr>
            </a:br>
            <a:br>
              <a:rPr lang="en-IN" sz="1800" dirty="0">
                <a:sym typeface="Wingdings" panose="05000000000000000000" pitchFamily="2" charset="2"/>
              </a:rPr>
            </a:br>
            <a:r>
              <a:rPr lang="en-IN" sz="1800" dirty="0">
                <a:sym typeface="Wingdings" panose="05000000000000000000" pitchFamily="2" charset="2"/>
              </a:rPr>
              <a:t>In that case we declare that here is the deadlock and now rest processes cant be executed as the resources they needed won’t be get to them in order to execute themselves.</a:t>
            </a:r>
            <a:endParaRPr lang="en-IN" sz="1800" dirty="0"/>
          </a:p>
        </p:txBody>
      </p:sp>
      <p:sp>
        <p:nvSpPr>
          <p:cNvPr id="4" name="Subtitle 2">
            <a:extLst>
              <a:ext uri="{FF2B5EF4-FFF2-40B4-BE49-F238E27FC236}">
                <a16:creationId xmlns:a16="http://schemas.microsoft.com/office/drawing/2014/main" id="{3EE1B28F-8037-4350-8510-1DC021EB2F08}"/>
              </a:ext>
            </a:extLst>
          </p:cNvPr>
          <p:cNvSpPr>
            <a:spLocks noGrp="1"/>
          </p:cNvSpPr>
          <p:nvPr>
            <p:ph type="subTitle" idx="1"/>
          </p:nvPr>
        </p:nvSpPr>
        <p:spPr>
          <a:xfrm>
            <a:off x="1099295" y="1380904"/>
            <a:ext cx="8825658" cy="589749"/>
          </a:xfrm>
        </p:spPr>
        <p:txBody>
          <a:bodyPr>
            <a:normAutofit/>
          </a:bodyPr>
          <a:lstStyle/>
          <a:p>
            <a:r>
              <a:rPr lang="en-IN" sz="2800" dirty="0"/>
              <a:t>Bankers algorithm</a:t>
            </a:r>
          </a:p>
        </p:txBody>
      </p:sp>
    </p:spTree>
    <p:extLst>
      <p:ext uri="{BB962C8B-B14F-4D97-AF65-F5344CB8AC3E}">
        <p14:creationId xmlns:p14="http://schemas.microsoft.com/office/powerpoint/2010/main" val="8960655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89A2-D0C9-4733-BF61-FBD28D1F4E3B}"/>
              </a:ext>
            </a:extLst>
          </p:cNvPr>
          <p:cNvSpPr>
            <a:spLocks noGrp="1"/>
          </p:cNvSpPr>
          <p:nvPr>
            <p:ph type="ctrTitle"/>
          </p:nvPr>
        </p:nvSpPr>
        <p:spPr>
          <a:xfrm>
            <a:off x="1099295" y="2528515"/>
            <a:ext cx="8825658" cy="3179169"/>
          </a:xfrm>
        </p:spPr>
        <p:txBody>
          <a:bodyPr/>
          <a:lstStyle/>
          <a:p>
            <a:pPr algn="l">
              <a:buFont typeface="+mj-lt"/>
              <a:buAutoNum type="arabicPeriod"/>
            </a:pPr>
            <a:r>
              <a:rPr lang="en-IN" sz="1800" dirty="0"/>
              <a:t> It contains various resources that meet the requirements of each process.</a:t>
            </a:r>
            <a:br>
              <a:rPr lang="en-IN" sz="1800" dirty="0"/>
            </a:br>
            <a:br>
              <a:rPr lang="en-IN" sz="1800" dirty="0"/>
            </a:br>
            <a:r>
              <a:rPr lang="en-IN" sz="1800" dirty="0"/>
              <a:t>2. Each process should provide information to the operating system for upcoming resource requests, the number of resources, and how long the resources will be held.</a:t>
            </a:r>
            <a:br>
              <a:rPr lang="en-IN" sz="1800" dirty="0"/>
            </a:br>
            <a:br>
              <a:rPr lang="en-IN" sz="1800" dirty="0"/>
            </a:br>
            <a:r>
              <a:rPr lang="en-IN" sz="1800" dirty="0"/>
              <a:t>3.It helps the operating system manage and control process requests for each process requests for each type of resource in the computer system.</a:t>
            </a:r>
            <a:br>
              <a:rPr lang="en-IN" sz="1800" dirty="0"/>
            </a:br>
            <a:br>
              <a:rPr lang="en-IN" sz="1800" dirty="0"/>
            </a:br>
            <a:r>
              <a:rPr lang="en-IN" sz="1800" dirty="0"/>
              <a:t>4.The algorithm has a Max resource attribute that represents each process can hold the maximum number of resources in a system.</a:t>
            </a:r>
            <a:br>
              <a:rPr lang="en-IN" sz="1800" dirty="0"/>
            </a:br>
            <a:br>
              <a:rPr lang="en-US" sz="800" b="0" i="0" dirty="0">
                <a:solidFill>
                  <a:srgbClr val="000000"/>
                </a:solidFill>
                <a:effectLst/>
                <a:latin typeface="verdana" panose="020B0604030504040204" pitchFamily="34" charset="0"/>
              </a:rPr>
            </a:br>
            <a:endParaRPr lang="en-IN" sz="1800" dirty="0"/>
          </a:p>
        </p:txBody>
      </p:sp>
      <p:sp>
        <p:nvSpPr>
          <p:cNvPr id="4" name="Subtitle 2">
            <a:extLst>
              <a:ext uri="{FF2B5EF4-FFF2-40B4-BE49-F238E27FC236}">
                <a16:creationId xmlns:a16="http://schemas.microsoft.com/office/drawing/2014/main" id="{3EE1B28F-8037-4350-8510-1DC021EB2F08}"/>
              </a:ext>
            </a:extLst>
          </p:cNvPr>
          <p:cNvSpPr>
            <a:spLocks noGrp="1"/>
          </p:cNvSpPr>
          <p:nvPr>
            <p:ph type="subTitle" idx="1"/>
          </p:nvPr>
        </p:nvSpPr>
        <p:spPr>
          <a:xfrm>
            <a:off x="1099295" y="1380904"/>
            <a:ext cx="8825658" cy="589749"/>
          </a:xfrm>
        </p:spPr>
        <p:txBody>
          <a:bodyPr>
            <a:normAutofit/>
          </a:bodyPr>
          <a:lstStyle/>
          <a:p>
            <a:r>
              <a:rPr lang="en-IN" sz="2800" dirty="0"/>
              <a:t>ADVANTAGES OF Bankers algorithm</a:t>
            </a:r>
          </a:p>
        </p:txBody>
      </p:sp>
    </p:spTree>
    <p:extLst>
      <p:ext uri="{BB962C8B-B14F-4D97-AF65-F5344CB8AC3E}">
        <p14:creationId xmlns:p14="http://schemas.microsoft.com/office/powerpoint/2010/main" val="2601579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BD67FC6-A14E-40CC-ADA7-200F89DF6F0A}"/>
              </a:ext>
            </a:extLst>
          </p:cNvPr>
          <p:cNvSpPr>
            <a:spLocks noGrp="1"/>
          </p:cNvSpPr>
          <p:nvPr>
            <p:ph type="subTitle" idx="1"/>
          </p:nvPr>
        </p:nvSpPr>
        <p:spPr>
          <a:xfrm>
            <a:off x="1123150" y="1334467"/>
            <a:ext cx="8825658" cy="861420"/>
          </a:xfrm>
        </p:spPr>
        <p:txBody>
          <a:bodyPr>
            <a:normAutofit/>
          </a:bodyPr>
          <a:lstStyle/>
          <a:p>
            <a:r>
              <a:rPr lang="en-IN" sz="2800" dirty="0"/>
              <a:t>DINING Philosopher's </a:t>
            </a:r>
            <a:r>
              <a:rPr lang="en-IN" sz="3200" dirty="0"/>
              <a:t>PROBLEM</a:t>
            </a:r>
          </a:p>
        </p:txBody>
      </p:sp>
      <p:pic>
        <p:nvPicPr>
          <p:cNvPr id="4" name="Picture 3">
            <a:extLst>
              <a:ext uri="{FF2B5EF4-FFF2-40B4-BE49-F238E27FC236}">
                <a16:creationId xmlns:a16="http://schemas.microsoft.com/office/drawing/2014/main" id="{B7A0CA58-0995-4262-8349-6857AD98EE99}"/>
              </a:ext>
            </a:extLst>
          </p:cNvPr>
          <p:cNvPicPr>
            <a:picLocks noChangeAspect="1"/>
          </p:cNvPicPr>
          <p:nvPr/>
        </p:nvPicPr>
        <p:blipFill>
          <a:blip r:embed="rId2"/>
          <a:stretch>
            <a:fillRect/>
          </a:stretch>
        </p:blipFill>
        <p:spPr>
          <a:xfrm>
            <a:off x="991437" y="2488758"/>
            <a:ext cx="4033787" cy="2957885"/>
          </a:xfrm>
          <a:prstGeom prst="rect">
            <a:avLst/>
          </a:prstGeom>
        </p:spPr>
      </p:pic>
      <p:sp>
        <p:nvSpPr>
          <p:cNvPr id="5" name="TextBox 4">
            <a:extLst>
              <a:ext uri="{FF2B5EF4-FFF2-40B4-BE49-F238E27FC236}">
                <a16:creationId xmlns:a16="http://schemas.microsoft.com/office/drawing/2014/main" id="{35373BD8-E432-4E9F-BD5D-3A68131B3405}"/>
              </a:ext>
            </a:extLst>
          </p:cNvPr>
          <p:cNvSpPr txBox="1"/>
          <p:nvPr/>
        </p:nvSpPr>
        <p:spPr>
          <a:xfrm>
            <a:off x="5271715" y="2848670"/>
            <a:ext cx="5311471" cy="2554545"/>
          </a:xfrm>
          <a:prstGeom prst="rect">
            <a:avLst/>
          </a:prstGeom>
          <a:noFill/>
        </p:spPr>
        <p:txBody>
          <a:bodyPr wrap="square" rtlCol="0">
            <a:spAutoFit/>
          </a:bodyPr>
          <a:lstStyle/>
          <a:p>
            <a:pPr marL="285750" indent="-285750">
              <a:buFontTx/>
              <a:buChar char="-"/>
            </a:pPr>
            <a:r>
              <a:rPr lang="en-IN" sz="2000" dirty="0">
                <a:solidFill>
                  <a:schemeClr val="bg2">
                    <a:lumMod val="90000"/>
                  </a:schemeClr>
                </a:solidFill>
              </a:rPr>
              <a:t>Every Philosopher needs two forks in order to eat.</a:t>
            </a:r>
          </a:p>
          <a:p>
            <a:pPr marL="285750" indent="-285750">
              <a:buFontTx/>
              <a:buChar char="-"/>
            </a:pPr>
            <a:r>
              <a:rPr lang="en-IN" sz="2000" dirty="0">
                <a:solidFill>
                  <a:schemeClr val="bg2">
                    <a:lumMod val="90000"/>
                  </a:schemeClr>
                </a:solidFill>
              </a:rPr>
              <a:t>Every Philosopher may pick up the forks on the left or right but only one fork at once.</a:t>
            </a:r>
          </a:p>
          <a:p>
            <a:pPr marL="285750" indent="-285750">
              <a:buFontTx/>
              <a:buChar char="-"/>
            </a:pPr>
            <a:r>
              <a:rPr lang="en-IN" sz="2000" dirty="0">
                <a:solidFill>
                  <a:schemeClr val="bg2">
                    <a:lumMod val="90000"/>
                  </a:schemeClr>
                </a:solidFill>
              </a:rPr>
              <a:t>Philosophers only eat when he had two forks.</a:t>
            </a:r>
          </a:p>
          <a:p>
            <a:pPr marL="285750" indent="-285750">
              <a:buFontTx/>
              <a:buChar char="-"/>
            </a:pPr>
            <a:r>
              <a:rPr lang="en-IN" sz="2000" dirty="0">
                <a:solidFill>
                  <a:schemeClr val="bg2">
                    <a:lumMod val="90000"/>
                  </a:schemeClr>
                </a:solidFill>
              </a:rPr>
              <a:t>Each fork is either clean or dirty.</a:t>
            </a:r>
          </a:p>
        </p:txBody>
      </p:sp>
    </p:spTree>
    <p:extLst>
      <p:ext uri="{BB962C8B-B14F-4D97-AF65-F5344CB8AC3E}">
        <p14:creationId xmlns:p14="http://schemas.microsoft.com/office/powerpoint/2010/main" val="8197394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89A2-D0C9-4733-BF61-FBD28D1F4E3B}"/>
              </a:ext>
            </a:extLst>
          </p:cNvPr>
          <p:cNvSpPr>
            <a:spLocks noGrp="1"/>
          </p:cNvSpPr>
          <p:nvPr>
            <p:ph type="ctrTitle"/>
          </p:nvPr>
        </p:nvSpPr>
        <p:spPr>
          <a:xfrm>
            <a:off x="1099295" y="1970654"/>
            <a:ext cx="8825658" cy="3792690"/>
          </a:xfrm>
        </p:spPr>
        <p:txBody>
          <a:bodyPr/>
          <a:lstStyle/>
          <a:p>
            <a:pPr algn="l">
              <a:buFont typeface="+mj-lt"/>
              <a:buAutoNum type="arabicPeriod"/>
            </a:pPr>
            <a:r>
              <a:rPr lang="en-IN" sz="1800" dirty="0"/>
              <a:t> It requires a fixed number of processes, and no additional processes can be started in the system while executing the process.</a:t>
            </a:r>
            <a:br>
              <a:rPr lang="en-IN" sz="1800" dirty="0"/>
            </a:br>
            <a:br>
              <a:rPr lang="en-IN" sz="1800" dirty="0"/>
            </a:br>
            <a:r>
              <a:rPr lang="en-IN" sz="1800" dirty="0"/>
              <a:t>2. The algorithm does no longer allows the processes to exchange the maximum needs while processing its tasks.</a:t>
            </a:r>
            <a:br>
              <a:rPr lang="en-IN" sz="1800" dirty="0"/>
            </a:br>
            <a:br>
              <a:rPr lang="en-IN" sz="1800" dirty="0"/>
            </a:br>
            <a:r>
              <a:rPr lang="en-IN" sz="1800" dirty="0"/>
              <a:t>3. Each process has to know and state their maximum resource requirement in advance for the system.</a:t>
            </a:r>
            <a:br>
              <a:rPr lang="en-IN" sz="1800" dirty="0"/>
            </a:br>
            <a:br>
              <a:rPr lang="en-IN" sz="1800" dirty="0"/>
            </a:br>
            <a:r>
              <a:rPr lang="en-IN" sz="1800" dirty="0"/>
              <a:t>4. The number of resource requests can be granted in a finite time, but the time limit for allocating the resource is one year.</a:t>
            </a:r>
            <a:br>
              <a:rPr lang="en-IN" sz="1800" dirty="0"/>
            </a:br>
            <a:endParaRPr lang="en-IN" sz="1800" dirty="0"/>
          </a:p>
        </p:txBody>
      </p:sp>
      <p:sp>
        <p:nvSpPr>
          <p:cNvPr id="4" name="Subtitle 2">
            <a:extLst>
              <a:ext uri="{FF2B5EF4-FFF2-40B4-BE49-F238E27FC236}">
                <a16:creationId xmlns:a16="http://schemas.microsoft.com/office/drawing/2014/main" id="{3EE1B28F-8037-4350-8510-1DC021EB2F08}"/>
              </a:ext>
            </a:extLst>
          </p:cNvPr>
          <p:cNvSpPr>
            <a:spLocks noGrp="1"/>
          </p:cNvSpPr>
          <p:nvPr>
            <p:ph type="subTitle" idx="1"/>
          </p:nvPr>
        </p:nvSpPr>
        <p:spPr>
          <a:xfrm>
            <a:off x="1099295" y="1380904"/>
            <a:ext cx="8825658" cy="589749"/>
          </a:xfrm>
        </p:spPr>
        <p:txBody>
          <a:bodyPr>
            <a:normAutofit/>
          </a:bodyPr>
          <a:lstStyle/>
          <a:p>
            <a:r>
              <a:rPr lang="en-IN" sz="2800" dirty="0"/>
              <a:t>Disadvantages of Bankers algorithm</a:t>
            </a:r>
          </a:p>
        </p:txBody>
      </p:sp>
    </p:spTree>
    <p:extLst>
      <p:ext uri="{BB962C8B-B14F-4D97-AF65-F5344CB8AC3E}">
        <p14:creationId xmlns:p14="http://schemas.microsoft.com/office/powerpoint/2010/main" val="42149291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89A2-D0C9-4733-BF61-FBD28D1F4E3B}"/>
              </a:ext>
            </a:extLst>
          </p:cNvPr>
          <p:cNvSpPr>
            <a:spLocks noGrp="1"/>
          </p:cNvSpPr>
          <p:nvPr>
            <p:ph type="ctrTitle"/>
          </p:nvPr>
        </p:nvSpPr>
        <p:spPr>
          <a:xfrm>
            <a:off x="3753016" y="2377439"/>
            <a:ext cx="3991555" cy="1296063"/>
          </a:xfrm>
        </p:spPr>
        <p:txBody>
          <a:bodyPr/>
          <a:lstStyle/>
          <a:p>
            <a:r>
              <a:rPr lang="en-IN" sz="6600" dirty="0"/>
              <a:t> THANKS</a:t>
            </a:r>
          </a:p>
        </p:txBody>
      </p:sp>
    </p:spTree>
    <p:extLst>
      <p:ext uri="{BB962C8B-B14F-4D97-AF65-F5344CB8AC3E}">
        <p14:creationId xmlns:p14="http://schemas.microsoft.com/office/powerpoint/2010/main" val="219045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89A2-D0C9-4733-BF61-FBD28D1F4E3B}"/>
              </a:ext>
            </a:extLst>
          </p:cNvPr>
          <p:cNvSpPr>
            <a:spLocks noGrp="1"/>
          </p:cNvSpPr>
          <p:nvPr>
            <p:ph type="ctrTitle"/>
          </p:nvPr>
        </p:nvSpPr>
        <p:spPr>
          <a:xfrm>
            <a:off x="1064378" y="2310471"/>
            <a:ext cx="8825658" cy="2754510"/>
          </a:xfrm>
        </p:spPr>
        <p:txBody>
          <a:bodyPr/>
          <a:lstStyle/>
          <a:p>
            <a:r>
              <a:rPr lang="en-IN" sz="1800" dirty="0"/>
              <a:t>1. Mutual Exclusion Principle.</a:t>
            </a:r>
            <a:br>
              <a:rPr lang="en-IN" sz="1800" dirty="0"/>
            </a:br>
            <a:r>
              <a:rPr lang="en-IN" sz="1800" dirty="0"/>
              <a:t>	No two Philosophers can have the two forks Simultaneously.</a:t>
            </a:r>
            <a:br>
              <a:rPr lang="en-IN" sz="1800" dirty="0"/>
            </a:br>
            <a:r>
              <a:rPr lang="en-IN" sz="1800" dirty="0"/>
              <a:t>2. Free from Deadlock</a:t>
            </a:r>
            <a:br>
              <a:rPr lang="en-IN" sz="1800" dirty="0"/>
            </a:br>
            <a:r>
              <a:rPr lang="en-IN" sz="1800" dirty="0"/>
              <a:t>	Each Philosophers can get the chance to eat in certain finite time.</a:t>
            </a:r>
            <a:br>
              <a:rPr lang="en-IN" sz="1800" dirty="0"/>
            </a:br>
            <a:r>
              <a:rPr lang="en-IN" sz="1800" dirty="0"/>
              <a:t>3. Free from Starvation.</a:t>
            </a:r>
            <a:br>
              <a:rPr lang="en-IN" sz="1800" dirty="0"/>
            </a:br>
            <a:r>
              <a:rPr lang="en-IN" sz="1800" dirty="0"/>
              <a:t>	When few Philosophers are waiting then one get chance to eat in a 	while.</a:t>
            </a:r>
            <a:br>
              <a:rPr lang="en-IN" sz="1800" dirty="0"/>
            </a:br>
            <a:r>
              <a:rPr lang="en-IN" sz="1800" dirty="0"/>
              <a:t>4. No strict Alternation</a:t>
            </a:r>
            <a:br>
              <a:rPr lang="en-IN" sz="1800" dirty="0"/>
            </a:br>
            <a:r>
              <a:rPr lang="en-IN" sz="1800" dirty="0"/>
              <a:t>5. Proper utilization of time.</a:t>
            </a:r>
          </a:p>
        </p:txBody>
      </p:sp>
      <p:sp>
        <p:nvSpPr>
          <p:cNvPr id="3" name="Subtitle 2">
            <a:extLst>
              <a:ext uri="{FF2B5EF4-FFF2-40B4-BE49-F238E27FC236}">
                <a16:creationId xmlns:a16="http://schemas.microsoft.com/office/drawing/2014/main" id="{5BD67FC6-A14E-40CC-ADA7-200F89DF6F0A}"/>
              </a:ext>
            </a:extLst>
          </p:cNvPr>
          <p:cNvSpPr>
            <a:spLocks noGrp="1"/>
          </p:cNvSpPr>
          <p:nvPr>
            <p:ph type="subTitle" idx="1"/>
          </p:nvPr>
        </p:nvSpPr>
        <p:spPr>
          <a:xfrm>
            <a:off x="1064378" y="1326515"/>
            <a:ext cx="8699824" cy="861420"/>
          </a:xfrm>
        </p:spPr>
        <p:txBody>
          <a:bodyPr>
            <a:noAutofit/>
          </a:bodyPr>
          <a:lstStyle/>
          <a:p>
            <a:r>
              <a:rPr lang="en-IN" sz="2800" dirty="0"/>
              <a:t>Correctness Properties it needs to satisfy are:</a:t>
            </a:r>
          </a:p>
        </p:txBody>
      </p:sp>
    </p:spTree>
    <p:extLst>
      <p:ext uri="{BB962C8B-B14F-4D97-AF65-F5344CB8AC3E}">
        <p14:creationId xmlns:p14="http://schemas.microsoft.com/office/powerpoint/2010/main" val="1605593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89A2-D0C9-4733-BF61-FBD28D1F4E3B}"/>
              </a:ext>
            </a:extLst>
          </p:cNvPr>
          <p:cNvSpPr>
            <a:spLocks noGrp="1"/>
          </p:cNvSpPr>
          <p:nvPr>
            <p:ph type="ctrTitle"/>
          </p:nvPr>
        </p:nvSpPr>
        <p:spPr>
          <a:xfrm>
            <a:off x="1154955" y="2354174"/>
            <a:ext cx="8825658" cy="2677648"/>
          </a:xfrm>
        </p:spPr>
        <p:txBody>
          <a:bodyPr/>
          <a:lstStyle/>
          <a:p>
            <a:r>
              <a:rPr lang="en-IN" sz="2000" dirty="0"/>
              <a:t>In 1984 , K. Mani Chandy and J. Mishra Proposed a solution for Dining Philosophers Problem to allow for some agents to contend for arbitrary number of Resources.</a:t>
            </a:r>
            <a:br>
              <a:rPr lang="en-IN" sz="2000" dirty="0"/>
            </a:br>
            <a:br>
              <a:rPr lang="en-IN" sz="2000" dirty="0"/>
            </a:br>
            <a:r>
              <a:rPr lang="en-IN" sz="2000" dirty="0"/>
              <a:t>	It is completely Distributed and requires no central authority for initialization. However it violates the requirement that no two Philosophers can talk to each other. Here there is request message for fork sent by Philosophers in order to take fork.</a:t>
            </a:r>
          </a:p>
        </p:txBody>
      </p:sp>
      <p:sp>
        <p:nvSpPr>
          <p:cNvPr id="3" name="Subtitle 2">
            <a:extLst>
              <a:ext uri="{FF2B5EF4-FFF2-40B4-BE49-F238E27FC236}">
                <a16:creationId xmlns:a16="http://schemas.microsoft.com/office/drawing/2014/main" id="{5BD67FC6-A14E-40CC-ADA7-200F89DF6F0A}"/>
              </a:ext>
            </a:extLst>
          </p:cNvPr>
          <p:cNvSpPr>
            <a:spLocks noGrp="1"/>
          </p:cNvSpPr>
          <p:nvPr>
            <p:ph type="subTitle" idx="1"/>
          </p:nvPr>
        </p:nvSpPr>
        <p:spPr>
          <a:xfrm>
            <a:off x="1075442" y="1390125"/>
            <a:ext cx="8825658" cy="861420"/>
          </a:xfrm>
        </p:spPr>
        <p:txBody>
          <a:bodyPr>
            <a:normAutofit/>
          </a:bodyPr>
          <a:lstStyle/>
          <a:p>
            <a:r>
              <a:rPr lang="en-IN" sz="2800" dirty="0"/>
              <a:t>Chandy / Mishra Solution:</a:t>
            </a:r>
          </a:p>
        </p:txBody>
      </p:sp>
    </p:spTree>
    <p:extLst>
      <p:ext uri="{BB962C8B-B14F-4D97-AF65-F5344CB8AC3E}">
        <p14:creationId xmlns:p14="http://schemas.microsoft.com/office/powerpoint/2010/main" val="2651871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89A2-D0C9-4733-BF61-FBD28D1F4E3B}"/>
              </a:ext>
            </a:extLst>
          </p:cNvPr>
          <p:cNvSpPr>
            <a:spLocks noGrp="1"/>
          </p:cNvSpPr>
          <p:nvPr>
            <p:ph type="ctrTitle"/>
          </p:nvPr>
        </p:nvSpPr>
        <p:spPr>
          <a:xfrm>
            <a:off x="1059539" y="2258757"/>
            <a:ext cx="8825658" cy="3346911"/>
          </a:xfrm>
        </p:spPr>
        <p:txBody>
          <a:bodyPr/>
          <a:lstStyle/>
          <a:p>
            <a:r>
              <a:rPr lang="en-IN" sz="1800" dirty="0"/>
              <a:t>- For each Pair of Philosophers contending for a resource, create a fork and 	give it to the philosophers with the lower id. Each fork can be either clean 	or dirty. Initially all the forks are dirty.</a:t>
            </a:r>
            <a:br>
              <a:rPr lang="en-IN" sz="1800" dirty="0"/>
            </a:br>
            <a:br>
              <a:rPr lang="en-IN" sz="1800" dirty="0"/>
            </a:br>
            <a:br>
              <a:rPr lang="en-IN" sz="1800" dirty="0"/>
            </a:br>
            <a:r>
              <a:rPr lang="en-IN" sz="1800" dirty="0"/>
              <a:t>- When a Philosopher want to use set of resources for eat Then in that case 	the Philosopher must want to obtain the fork from contending neighbours.</a:t>
            </a:r>
            <a:br>
              <a:rPr lang="en-IN" sz="1800" dirty="0"/>
            </a:br>
            <a:r>
              <a:rPr lang="en-IN" sz="1800" dirty="0"/>
              <a:t>		For all such forks the Philosopher doesn’t have They sent a request 	message.</a:t>
            </a:r>
            <a:br>
              <a:rPr lang="en-IN" sz="1800" dirty="0"/>
            </a:br>
            <a:br>
              <a:rPr lang="en-IN" sz="1800" dirty="0"/>
            </a:br>
            <a:endParaRPr lang="en-IN" sz="1800" dirty="0"/>
          </a:p>
        </p:txBody>
      </p:sp>
      <p:sp>
        <p:nvSpPr>
          <p:cNvPr id="3" name="Subtitle 2">
            <a:extLst>
              <a:ext uri="{FF2B5EF4-FFF2-40B4-BE49-F238E27FC236}">
                <a16:creationId xmlns:a16="http://schemas.microsoft.com/office/drawing/2014/main" id="{5BD67FC6-A14E-40CC-ADA7-200F89DF6F0A}"/>
              </a:ext>
            </a:extLst>
          </p:cNvPr>
          <p:cNvSpPr>
            <a:spLocks noGrp="1"/>
          </p:cNvSpPr>
          <p:nvPr>
            <p:ph type="subTitle" idx="1"/>
          </p:nvPr>
        </p:nvSpPr>
        <p:spPr>
          <a:xfrm>
            <a:off x="1059539" y="1397337"/>
            <a:ext cx="8825658" cy="861420"/>
          </a:xfrm>
        </p:spPr>
        <p:txBody>
          <a:bodyPr>
            <a:normAutofit/>
          </a:bodyPr>
          <a:lstStyle/>
          <a:p>
            <a:r>
              <a:rPr lang="en-IN" sz="2800" dirty="0"/>
              <a:t>Chandy / Mishra Solution:</a:t>
            </a:r>
          </a:p>
        </p:txBody>
      </p:sp>
    </p:spTree>
    <p:extLst>
      <p:ext uri="{BB962C8B-B14F-4D97-AF65-F5344CB8AC3E}">
        <p14:creationId xmlns:p14="http://schemas.microsoft.com/office/powerpoint/2010/main" val="796179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89A2-D0C9-4733-BF61-FBD28D1F4E3B}"/>
              </a:ext>
            </a:extLst>
          </p:cNvPr>
          <p:cNvSpPr>
            <a:spLocks noGrp="1"/>
          </p:cNvSpPr>
          <p:nvPr>
            <p:ph type="ctrTitle"/>
          </p:nvPr>
        </p:nvSpPr>
        <p:spPr>
          <a:xfrm>
            <a:off x="1178809" y="2449002"/>
            <a:ext cx="8825658" cy="2558967"/>
          </a:xfrm>
        </p:spPr>
        <p:txBody>
          <a:bodyPr/>
          <a:lstStyle/>
          <a:p>
            <a:r>
              <a:rPr lang="en-IN" sz="1800" dirty="0"/>
              <a:t>- When a Philosophers with a fork receives a request message, then keep the 	fork if it is clean, but give it up when it is dirty.</a:t>
            </a:r>
            <a:br>
              <a:rPr lang="en-IN" sz="1800" dirty="0"/>
            </a:br>
            <a:r>
              <a:rPr lang="en-IN" sz="1800" dirty="0"/>
              <a:t>		If the philosopher sends the fork over, then clean the fork before 	doing so.</a:t>
            </a:r>
            <a:br>
              <a:rPr lang="en-IN" sz="1800" dirty="0"/>
            </a:br>
            <a:br>
              <a:rPr lang="en-IN" sz="1800" dirty="0"/>
            </a:br>
            <a:br>
              <a:rPr lang="en-IN" sz="1800" dirty="0"/>
            </a:br>
            <a:r>
              <a:rPr lang="en-IN" sz="1800" dirty="0"/>
              <a:t>- After a Philosopher is done eating, all the forks become dirty If another 	philosopher had previously requested one of the fork, the philosopher 	had just been finishes eating cleans the fork and sent it.</a:t>
            </a:r>
          </a:p>
        </p:txBody>
      </p:sp>
      <p:sp>
        <p:nvSpPr>
          <p:cNvPr id="3" name="Subtitle 2">
            <a:extLst>
              <a:ext uri="{FF2B5EF4-FFF2-40B4-BE49-F238E27FC236}">
                <a16:creationId xmlns:a16="http://schemas.microsoft.com/office/drawing/2014/main" id="{5BD67FC6-A14E-40CC-ADA7-200F89DF6F0A}"/>
              </a:ext>
            </a:extLst>
          </p:cNvPr>
          <p:cNvSpPr>
            <a:spLocks noGrp="1"/>
          </p:cNvSpPr>
          <p:nvPr>
            <p:ph type="subTitle" idx="1"/>
          </p:nvPr>
        </p:nvSpPr>
        <p:spPr>
          <a:xfrm>
            <a:off x="1178809" y="1445785"/>
            <a:ext cx="8825658" cy="756726"/>
          </a:xfrm>
        </p:spPr>
        <p:txBody>
          <a:bodyPr>
            <a:normAutofit/>
          </a:bodyPr>
          <a:lstStyle/>
          <a:p>
            <a:r>
              <a:rPr lang="en-IN" sz="2800" dirty="0"/>
              <a:t>Chandy / Mishra Solution:</a:t>
            </a:r>
          </a:p>
        </p:txBody>
      </p:sp>
    </p:spTree>
    <p:extLst>
      <p:ext uri="{BB962C8B-B14F-4D97-AF65-F5344CB8AC3E}">
        <p14:creationId xmlns:p14="http://schemas.microsoft.com/office/powerpoint/2010/main" val="2009082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89A2-D0C9-4733-BF61-FBD28D1F4E3B}"/>
              </a:ext>
            </a:extLst>
          </p:cNvPr>
          <p:cNvSpPr>
            <a:spLocks noGrp="1"/>
          </p:cNvSpPr>
          <p:nvPr>
            <p:ph type="ctrTitle"/>
          </p:nvPr>
        </p:nvSpPr>
        <p:spPr>
          <a:xfrm>
            <a:off x="1083392" y="2223007"/>
            <a:ext cx="8825658" cy="2677648"/>
          </a:xfrm>
        </p:spPr>
        <p:txBody>
          <a:bodyPr/>
          <a:lstStyle/>
          <a:p>
            <a:r>
              <a:rPr lang="en-IN" sz="1800" dirty="0"/>
              <a:t>In their analysis they derive a system of preference from the distribution of the forks and their clean / dirty states. They show that this system may describe a directed a cyclic graph and if so, in their protocol cannot turn into a cyclic one. This guarantees that deadlock cannot occur. However, if the system is initialized to a perfectly symmetric state, like all philosophers holding their left side forks, then the graph is cyclic at the outset, and their solution cannot prevent a deadlock. Initializing the system so that philosophers with lower IDs have dirty forks ensure the graph is initially acyclic.</a:t>
            </a:r>
          </a:p>
        </p:txBody>
      </p:sp>
      <p:sp>
        <p:nvSpPr>
          <p:cNvPr id="3" name="Subtitle 2">
            <a:extLst>
              <a:ext uri="{FF2B5EF4-FFF2-40B4-BE49-F238E27FC236}">
                <a16:creationId xmlns:a16="http://schemas.microsoft.com/office/drawing/2014/main" id="{5BD67FC6-A14E-40CC-ADA7-200F89DF6F0A}"/>
              </a:ext>
            </a:extLst>
          </p:cNvPr>
          <p:cNvSpPr>
            <a:spLocks noGrp="1"/>
          </p:cNvSpPr>
          <p:nvPr>
            <p:ph type="subTitle" idx="1"/>
          </p:nvPr>
        </p:nvSpPr>
        <p:spPr>
          <a:xfrm>
            <a:off x="1083392" y="1533248"/>
            <a:ext cx="8825658" cy="861420"/>
          </a:xfrm>
        </p:spPr>
        <p:txBody>
          <a:bodyPr>
            <a:normAutofit/>
          </a:bodyPr>
          <a:lstStyle/>
          <a:p>
            <a:r>
              <a:rPr lang="en-IN" sz="2800" dirty="0"/>
              <a:t>Chandy / Mishra Solution:</a:t>
            </a:r>
          </a:p>
          <a:p>
            <a:endParaRPr lang="en-IN" sz="2800" dirty="0"/>
          </a:p>
        </p:txBody>
      </p:sp>
    </p:spTree>
    <p:extLst>
      <p:ext uri="{BB962C8B-B14F-4D97-AF65-F5344CB8AC3E}">
        <p14:creationId xmlns:p14="http://schemas.microsoft.com/office/powerpoint/2010/main" val="2819325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BD67FC6-A14E-40CC-ADA7-200F89DF6F0A}"/>
              </a:ext>
            </a:extLst>
          </p:cNvPr>
          <p:cNvSpPr>
            <a:spLocks noGrp="1"/>
          </p:cNvSpPr>
          <p:nvPr>
            <p:ph type="subTitle" idx="1"/>
          </p:nvPr>
        </p:nvSpPr>
        <p:spPr>
          <a:xfrm>
            <a:off x="1178809" y="1421931"/>
            <a:ext cx="8825658" cy="861420"/>
          </a:xfrm>
        </p:spPr>
        <p:txBody>
          <a:bodyPr>
            <a:normAutofit/>
          </a:bodyPr>
          <a:lstStyle/>
          <a:p>
            <a:r>
              <a:rPr lang="en-IN" sz="2800" dirty="0"/>
              <a:t>Chandy / Mishra Solution:</a:t>
            </a:r>
          </a:p>
        </p:txBody>
      </p:sp>
      <p:sp>
        <p:nvSpPr>
          <p:cNvPr id="22" name="Oval 21">
            <a:extLst>
              <a:ext uri="{FF2B5EF4-FFF2-40B4-BE49-F238E27FC236}">
                <a16:creationId xmlns:a16="http://schemas.microsoft.com/office/drawing/2014/main" id="{CD6F1695-C504-476B-B47C-1405B08AE48B}"/>
              </a:ext>
            </a:extLst>
          </p:cNvPr>
          <p:cNvSpPr/>
          <p:nvPr/>
        </p:nvSpPr>
        <p:spPr>
          <a:xfrm>
            <a:off x="2419490" y="3237311"/>
            <a:ext cx="174929" cy="151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3" name="Straight Arrow Connector 22">
            <a:extLst>
              <a:ext uri="{FF2B5EF4-FFF2-40B4-BE49-F238E27FC236}">
                <a16:creationId xmlns:a16="http://schemas.microsoft.com/office/drawing/2014/main" id="{DCBB0109-605D-42B3-8FB0-916F86F13946}"/>
              </a:ext>
            </a:extLst>
          </p:cNvPr>
          <p:cNvCxnSpPr>
            <a:cxnSpLocks/>
            <a:endCxn id="24" idx="7"/>
          </p:cNvCxnSpPr>
          <p:nvPr/>
        </p:nvCxnSpPr>
        <p:spPr>
          <a:xfrm flipH="1">
            <a:off x="1771541" y="3366262"/>
            <a:ext cx="678828" cy="107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7D10CE6-B01B-48EA-A0A0-3BF37118E384}"/>
              </a:ext>
            </a:extLst>
          </p:cNvPr>
          <p:cNvSpPr/>
          <p:nvPr/>
        </p:nvSpPr>
        <p:spPr>
          <a:xfrm>
            <a:off x="1656164" y="4424125"/>
            <a:ext cx="135173" cy="1289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991A2DD6-6755-4ADD-B8EA-EFF1D9647700}"/>
              </a:ext>
            </a:extLst>
          </p:cNvPr>
          <p:cNvSpPr/>
          <p:nvPr/>
        </p:nvSpPr>
        <p:spPr>
          <a:xfrm>
            <a:off x="3124065" y="4443684"/>
            <a:ext cx="135173" cy="1289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Arrow Connector 25">
            <a:extLst>
              <a:ext uri="{FF2B5EF4-FFF2-40B4-BE49-F238E27FC236}">
                <a16:creationId xmlns:a16="http://schemas.microsoft.com/office/drawing/2014/main" id="{04C53514-D81D-436F-BBE2-3DCB9B686116}"/>
              </a:ext>
            </a:extLst>
          </p:cNvPr>
          <p:cNvCxnSpPr>
            <a:cxnSpLocks/>
            <a:stCxn id="22" idx="5"/>
            <a:endCxn id="25" idx="1"/>
          </p:cNvCxnSpPr>
          <p:nvPr/>
        </p:nvCxnSpPr>
        <p:spPr>
          <a:xfrm>
            <a:off x="2568801" y="3366262"/>
            <a:ext cx="575060" cy="1096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02C0A6F-0299-4ACC-987F-574DE402E8C6}"/>
              </a:ext>
            </a:extLst>
          </p:cNvPr>
          <p:cNvCxnSpPr>
            <a:cxnSpLocks/>
            <a:stCxn id="24" idx="6"/>
            <a:endCxn id="25" idx="2"/>
          </p:cNvCxnSpPr>
          <p:nvPr/>
        </p:nvCxnSpPr>
        <p:spPr>
          <a:xfrm>
            <a:off x="1791337" y="4488601"/>
            <a:ext cx="1332728" cy="19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5935001-4B87-4B13-AFC8-C67077108071}"/>
              </a:ext>
            </a:extLst>
          </p:cNvPr>
          <p:cNvSpPr txBox="1"/>
          <p:nvPr/>
        </p:nvSpPr>
        <p:spPr>
          <a:xfrm>
            <a:off x="2455559" y="2936775"/>
            <a:ext cx="641762" cy="307777"/>
          </a:xfrm>
          <a:prstGeom prst="rect">
            <a:avLst/>
          </a:prstGeom>
          <a:noFill/>
        </p:spPr>
        <p:txBody>
          <a:bodyPr wrap="square" rtlCol="0">
            <a:spAutoFit/>
          </a:bodyPr>
          <a:lstStyle/>
          <a:p>
            <a:r>
              <a:rPr lang="en-IN" sz="1400" dirty="0"/>
              <a:t>P1</a:t>
            </a:r>
          </a:p>
        </p:txBody>
      </p:sp>
      <p:sp>
        <p:nvSpPr>
          <p:cNvPr id="29" name="TextBox 28">
            <a:extLst>
              <a:ext uri="{FF2B5EF4-FFF2-40B4-BE49-F238E27FC236}">
                <a16:creationId xmlns:a16="http://schemas.microsoft.com/office/drawing/2014/main" id="{837FAE27-9841-424E-A819-E7BEDABFD15B}"/>
              </a:ext>
            </a:extLst>
          </p:cNvPr>
          <p:cNvSpPr txBox="1"/>
          <p:nvPr/>
        </p:nvSpPr>
        <p:spPr>
          <a:xfrm>
            <a:off x="1402869" y="4579109"/>
            <a:ext cx="641762" cy="307777"/>
          </a:xfrm>
          <a:prstGeom prst="rect">
            <a:avLst/>
          </a:prstGeom>
          <a:noFill/>
        </p:spPr>
        <p:txBody>
          <a:bodyPr wrap="square" rtlCol="0">
            <a:spAutoFit/>
          </a:bodyPr>
          <a:lstStyle/>
          <a:p>
            <a:r>
              <a:rPr lang="en-IN" sz="1400" dirty="0"/>
              <a:t>P2</a:t>
            </a:r>
          </a:p>
        </p:txBody>
      </p:sp>
      <p:sp>
        <p:nvSpPr>
          <p:cNvPr id="30" name="TextBox 29">
            <a:extLst>
              <a:ext uri="{FF2B5EF4-FFF2-40B4-BE49-F238E27FC236}">
                <a16:creationId xmlns:a16="http://schemas.microsoft.com/office/drawing/2014/main" id="{491AA4A9-1B02-446C-957A-A83CCAD9150A}"/>
              </a:ext>
            </a:extLst>
          </p:cNvPr>
          <p:cNvSpPr txBox="1"/>
          <p:nvPr/>
        </p:nvSpPr>
        <p:spPr>
          <a:xfrm>
            <a:off x="3010675" y="4533537"/>
            <a:ext cx="641762" cy="307777"/>
          </a:xfrm>
          <a:prstGeom prst="rect">
            <a:avLst/>
          </a:prstGeom>
          <a:noFill/>
        </p:spPr>
        <p:txBody>
          <a:bodyPr wrap="square" rtlCol="0">
            <a:spAutoFit/>
          </a:bodyPr>
          <a:lstStyle/>
          <a:p>
            <a:r>
              <a:rPr lang="en-IN" sz="1400" dirty="0"/>
              <a:t>P3</a:t>
            </a:r>
          </a:p>
        </p:txBody>
      </p:sp>
      <p:sp>
        <p:nvSpPr>
          <p:cNvPr id="38" name="TextBox 37">
            <a:extLst>
              <a:ext uri="{FF2B5EF4-FFF2-40B4-BE49-F238E27FC236}">
                <a16:creationId xmlns:a16="http://schemas.microsoft.com/office/drawing/2014/main" id="{EA2C2214-666D-4EF2-BAC9-F4A8986AB61A}"/>
              </a:ext>
            </a:extLst>
          </p:cNvPr>
          <p:cNvSpPr txBox="1"/>
          <p:nvPr/>
        </p:nvSpPr>
        <p:spPr>
          <a:xfrm>
            <a:off x="4175760" y="2871543"/>
            <a:ext cx="6473249" cy="1815882"/>
          </a:xfrm>
          <a:prstGeom prst="rect">
            <a:avLst/>
          </a:prstGeom>
          <a:noFill/>
        </p:spPr>
        <p:txBody>
          <a:bodyPr wrap="square" rtlCol="0">
            <a:spAutoFit/>
          </a:bodyPr>
          <a:lstStyle/>
          <a:p>
            <a:r>
              <a:rPr lang="en-IN" sz="1600" dirty="0">
                <a:solidFill>
                  <a:schemeClr val="bg2">
                    <a:lumMod val="90000"/>
                  </a:schemeClr>
                </a:solidFill>
              </a:rPr>
              <a:t>This graph is acyclic so the graph made further are also acyclic as the changes in priority happens is accordingly in that fashion.</a:t>
            </a:r>
          </a:p>
          <a:p>
            <a:endParaRPr lang="en-IN" sz="1600" dirty="0">
              <a:solidFill>
                <a:schemeClr val="bg2">
                  <a:lumMod val="90000"/>
                </a:schemeClr>
              </a:solidFill>
            </a:endParaRPr>
          </a:p>
          <a:p>
            <a:r>
              <a:rPr lang="en-IN" sz="1600" dirty="0">
                <a:solidFill>
                  <a:schemeClr val="bg2">
                    <a:lumMod val="90000"/>
                  </a:schemeClr>
                </a:solidFill>
              </a:rPr>
              <a:t>Suppose initially P1,P2,P3 have priority 0,1,2 as depicted form figure then as P1 complete its work the priority changes to 2,0,1 respectively and p2 start its job after P2 is done the priority becomes 1,2,0 and P3 start its job likewise the process go on.. </a:t>
            </a:r>
          </a:p>
        </p:txBody>
      </p:sp>
    </p:spTree>
    <p:extLst>
      <p:ext uri="{BB962C8B-B14F-4D97-AF65-F5344CB8AC3E}">
        <p14:creationId xmlns:p14="http://schemas.microsoft.com/office/powerpoint/2010/main" val="40044565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Ion Boardroom</Template>
  <TotalTime>382</TotalTime>
  <Words>3126</Words>
  <Application>Microsoft Office PowerPoint</Application>
  <PresentationFormat>Widescreen</PresentationFormat>
  <Paragraphs>182</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Century Gothic</vt:lpstr>
      <vt:lpstr>verdana</vt:lpstr>
      <vt:lpstr>Wingdings 3</vt:lpstr>
      <vt:lpstr>Ion Boardroom</vt:lpstr>
      <vt:lpstr>Chandy / Mishra Solution for Dining Philosopher's Problem  And Banker’s Algorithm</vt:lpstr>
      <vt:lpstr>-This is the classical Problem of concurrent Programming.  -Dining Philosophers problem States that:  - There are 5 Philosophers who are engaged in two activities    Thinking and Eating.  - Meals are taken communally in a table with five plates and five   forks in a cyclic manner as shown in the figure.</vt:lpstr>
      <vt:lpstr>PowerPoint Presentation</vt:lpstr>
      <vt:lpstr>1. Mutual Exclusion Principle.  No two Philosophers can have the two forks Simultaneously. 2. Free from Deadlock  Each Philosophers can get the chance to eat in certain finite time. 3. Free from Starvation.  When few Philosophers are waiting then one get chance to eat in a  while. 4. No strict Alternation 5. Proper utilization of time.</vt:lpstr>
      <vt:lpstr>In 1984 , K. Mani Chandy and J. Mishra Proposed a solution for Dining Philosophers Problem to allow for some agents to contend for arbitrary number of Resources.   It is completely Distributed and requires no central authority for initialization. However it violates the requirement that no two Philosophers can talk to each other. Here there is request message for fork sent by Philosophers in order to take fork.</vt:lpstr>
      <vt:lpstr>- For each Pair of Philosophers contending for a resource, create a fork and  give it to the philosophers with the lower id. Each fork can be either clean  or dirty. Initially all the forks are dirty.   - When a Philosopher want to use set of resources for eat Then in that case  the Philosopher must want to obtain the fork from contending neighbours.   For all such forks the Philosopher doesn’t have They sent a request  message.  </vt:lpstr>
      <vt:lpstr>- When a Philosophers with a fork receives a request message, then keep the  fork if it is clean, but give it up when it is dirty.   If the philosopher sends the fork over, then clean the fork before  doing so.   - After a Philosopher is done eating, all the forks become dirty If another  philosopher had previously requested one of the fork, the philosopher  had just been finishes eating cleans the fork and sent it.</vt:lpstr>
      <vt:lpstr>In their analysis they derive a system of preference from the distribution of the forks and their clean / dirty states. They show that this system may describe a directed a cyclic graph and if so, in their protocol cannot turn into a cyclic one. This guarantees that deadlock cannot occur. However, if the system is initialized to a perfectly symmetric state, like all philosophers holding their left side forks, then the graph is cyclic at the outset, and their solution cannot prevent a deadlock. Initializing the system so that philosophers with lower IDs have dirty forks ensure the graph is initially acyclic.</vt:lpstr>
      <vt:lpstr>PowerPoint Presentation</vt:lpstr>
      <vt:lpstr>Advantages of Chandy/ Mishra Solution:  1) Allows large degree of concurrency.  2) Free from Starvation.  3) Free from Deadlock.  4) More Flexible Solution.  5) Economical  6) Fairness   7) Boundedness.</vt:lpstr>
      <vt:lpstr>Deadlock is a situation where a set of processes are blocked because each process is holding a resource and waiting for another resource acquired by some other process.  Lets elaborate it with an example:   </vt:lpstr>
      <vt:lpstr>In case of Single Instance Resource:  - If Resource allocation graph contains circular wait means it have cycle in that case there will always be a deadlock.  - If Resource allocation graph doesn't contain circular wait means it have no cycle in that case it is free from deadlock.  In case of Multiple Instance Resource:  - If resource allocation graph contains circular wait means it have cycle in that case there might be possibilities that it may have deadlock situation.  - If resource allocation graph doesn’t contain circular wait means it have no cycle in that case there is no deadlock situation.</vt:lpstr>
      <vt:lpstr>Conditions necessary to satisfy for deadlock to occur are:  1. Mutual Exclusion  2. No pre-emption  3. Hold and Wait  4. Circular Wait</vt:lpstr>
      <vt:lpstr>1. Deadlock Ignorance  (Ostrich Method)  This method is used by various operating system like windows, Linux etc As cost for solution is high and it also effects the speed of the system and this deadlock situation is not frequently occurring situation so they choose to ignore deadlock instead making solution on that.  2. Deadlock Prevention   In this the operating system tries to prevent deadlock to occur in order to do so operating system tries to break at least one condition from above in order to prevent processes form deadlock in case deadlock are going to be occur.</vt:lpstr>
      <vt:lpstr>3. Deadlock Avoidance   -Bankers Algorithm  4. Deadlock detection and Prevention  In this if the operating system detects the deadlock condition in that case it start killing processes until the deadlock condition becomes false in some priority order so the degradation in performance minimizes.</vt:lpstr>
      <vt:lpstr>The Banker’s  Algorithm is a resource allocation and deadlock avoidance algorithm that tests for safety by simulating the allocation for predetermined maximum possible amounts of all resources, then makes check to test for possible activities, before deciding whether allocation should be allowed to continue or not.  This algorithm is named as Bankers algorithm because this technique is wildly used in Banking system for loan saction activities.</vt:lpstr>
      <vt:lpstr>When working with the Bankers Algorithm, The three need to be know..  1) How much each process can request for each resource in the system. It is denoted by the [MAX] request.  2) How much each process is currently holding each resource in a system. It is denoted by the [ALLOCATED] resource.  3) It represents the number of each resource currently available in the system. It is denoted by the [AVAILABLE] resource. </vt:lpstr>
      <vt:lpstr>It is a safety algorithm used to check whether or not  a system is in a safe state or follows the safe sequence in  a Banker’s Algorithm:  1. There are two vectors work and finish of length m and n in a safety algorithm. Initialize: Work = Available.  2. Check the availability status for each type of resource [i], such as: Need[i] &lt;= Work Finish[i] == false If the I doesn't exist, go to step 4.  3.Work = Work + Allocation // to get new resource allocation Finish[i] = true. Go to step 2 to check the status of resource availability for the next process.  4. If Finish[i] == true; it means that the system is safe for all processes.</vt:lpstr>
      <vt:lpstr>A resource request algorithm checks how a system behaves when a process makes each type of resource request as a request matrix.  Lets create a resource request array R[i] for each process P[i]. If the Resource Requesti [j] equals to ‘K’, which means the Process P[i] requires ‘k’ instances of Resources type R[j] in the system.  1. When the number of requested resources of each type is less than the Need resources go to step 2 and if the condition fails, which means that the process P[i] exceeds its maximum claim for the resource, As the expression is  If Request[i] &lt;= Need Go to step 2</vt:lpstr>
      <vt:lpstr>2. And when the number of requested resources of each type is less than the available resource for each process, go to step[3], According to expression  If Request[i] &lt;= Available Else Process[i] must wait for the resource is allocated to the process by changing state.  3. When the requested resource is allocated to the process by changing state: Available = Available – Request Allocation[i] = Allocation[i] + Request[i] Need (i) = Need (i) – Request (i)  When the resource allocation state is safe, its resource are allocated to the process P(i), And if the new state is unsafe, The process P[i] has to wait for each type of Request(i) and restore the old resource- allocation state.</vt:lpstr>
      <vt:lpstr>Let there are n number of processes and they need at max m number of resources at all having some instances of their own:  - we had given the allocation of these resources and the maximum need for each resources they required for each process in order to do their job done.  We had to find out is there deadlock or not …  If there is no deadlock then in which sequence the process should be organised.  The process for same is explained in next slide. </vt:lpstr>
      <vt:lpstr>Step 1: Find the total allocated resources instance for different resources in all  processes. Step 2: Then find the available resources instance for each resource. Step 3: Find the remaining need of each resource instance for each process.    Remaining need = Max need – Allocation  Step 4: Check there is any process for which    Remaining need &lt;= Available Step 5: Free the resources kept by that process and change the availability of  the  resources according if any.. Step 6: If there is still process remaining go to step 4   or if there is no such  process for which     Remaining need &lt;= Available   condition satisfies then in that case say there is deadlock.  or there is no process remain print the sequence in which the process got finished  and say no deadlock.</vt:lpstr>
      <vt:lpstr>Problem:   Considering a system with five processes P0 through P4 and three resources of type A,B and C. Resource type A has 10 instances , B has 5 instances and type C has 7 instances. Suppose at time t0 following is the details of the system has been taken.</vt:lpstr>
      <vt:lpstr>Step 1:   Total allocated resources   Allocation A =  0 + 2 + 3 + 2 + 0 = 7  Allocation B  =  1 + 0 + 0 + 1 + 0 = 2  Allocation C =  0 + 0 + 2 + 1 + 2 = 5  Step 2: Available Instance of each resources   Available A = Total A instance – Allocated A instance     =  10 – 7 = 3  Available B = Total B instance – Allocated B instance     =  5 – 2  = 3  Available C = Total C instance – Allocated C instance     =  7 – 5  = 2</vt:lpstr>
      <vt:lpstr>Step 3: Remaining needs for each processes    Formula:    Remaining needs = Max instance need  - Allocated instance  Here remaining is shown as rest in table.</vt:lpstr>
      <vt:lpstr>Now for step 4 and step 5:  condition: Remaining need &lt;= Available   For P0 : Resource B instance is not fulfilling   As P1 is satisfying that condition so it runs and drop its resources  now availability is     A =  3 + 2 = 5 , B = 3 , C = 2    After that P2 doesn’t satisfy the above condition  and P3 satisfies above condition to it runs and drop its resources   now availability is      A =5 + 2  = 7 , B = 3 + 1 = 4 , C = 2 + 1 = 3</vt:lpstr>
      <vt:lpstr>Now P4 satisfies the above condition so it gets executed and leave its resources. Now availability is      A = 7 , B = 4 , C = 3 + 2 = 5  Now again we come to top and check for P0 this time P0 satisfies the above condition so it  runs and then drop its resources and now the availability is      A = 7 ,  B = 4 + 1 = 5, C = 5  At last now check this for left process that is P2 this time P2 also satisfies the above condition and it get resources then it run and then leave the resources Now availability of resources becomes     A = 7 + 3 = 10 , B = 5 , C = 5 + 2 =7  Here we can observe that all the resources are free when all process executed.</vt:lpstr>
      <vt:lpstr>The sequence for above in which the process got executed is         P1       P3       P4      P0      P2  If in above problem,   In case if we stuck in some process which don’t satisfy the condition  In that case we declare that here is the deadlock and now rest processes cant be executed as the resources they needed won’t be get to them in order to execute themselves.</vt:lpstr>
      <vt:lpstr> It contains various resources that meet the requirements of each process.  2. Each process should provide information to the operating system for upcoming resource requests, the number of resources, and how long the resources will be held.  3.It helps the operating system manage and control process requests for each process requests for each type of resource in the computer system.  4.The algorithm has a Max resource attribute that represents each process can hold the maximum number of resources in a system.  </vt:lpstr>
      <vt:lpstr> It requires a fixed number of processes, and no additional processes can be started in the system while executing the process.  2. The algorithm does no longer allows the processes to exchange the maximum needs while processing its tasks.  3. Each process has to know and state their maximum resource requirement in advance for the system.  4. The number of resource requests can be granted in a finite time, but the time limit for allocating the resource is one year. </vt:lpstr>
      <vt:lpstr>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Candy Mishra Solution for Dining Philosopher's Problem  And Banker’s Algorithm</dc:title>
  <dc:creator>ashutosh soni</dc:creator>
  <cp:lastModifiedBy>ashutosh soni</cp:lastModifiedBy>
  <cp:revision>50</cp:revision>
  <dcterms:created xsi:type="dcterms:W3CDTF">2021-01-31T05:58:33Z</dcterms:created>
  <dcterms:modified xsi:type="dcterms:W3CDTF">2021-02-01T04:52:21Z</dcterms:modified>
</cp:coreProperties>
</file>