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3/1/2021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7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03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297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90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26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6577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496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953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9185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0366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8A87A34-81AB-432B-8DAE-1953F412C126}" type="datetimeFigureOut">
              <a:rPr lang="en-US" smtClean="0"/>
              <a:t>3/1/2021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0942291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3/1/2021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53014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1333003" y="1956857"/>
            <a:ext cx="10782300" cy="1472143"/>
          </a:xfrm>
        </p:spPr>
        <p:txBody>
          <a:bodyPr/>
          <a:lstStyle/>
          <a:p>
            <a:r>
              <a:rPr lang="en-IN" sz="6000" dirty="0"/>
              <a:t>HEAP OVERFLOW</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6528021" y="4381804"/>
            <a:ext cx="3405030" cy="1192060"/>
          </a:xfrm>
        </p:spPr>
        <p:txBody>
          <a:bodyPr>
            <a:normAutofit fontScale="92500" lnSpcReduction="10000"/>
          </a:bodyPr>
          <a:lstStyle/>
          <a:p>
            <a:r>
              <a:rPr lang="en-IN" sz="2000" dirty="0">
                <a:solidFill>
                  <a:schemeClr val="tx1"/>
                </a:solidFill>
              </a:rPr>
              <a:t>Submitted by:                                                                     </a:t>
            </a:r>
          </a:p>
          <a:p>
            <a:r>
              <a:rPr lang="en-IN" dirty="0">
                <a:solidFill>
                  <a:schemeClr val="tx1"/>
                </a:solidFill>
              </a:rPr>
              <a:t>	</a:t>
            </a:r>
            <a:r>
              <a:rPr lang="en-IN" sz="1800" dirty="0">
                <a:solidFill>
                  <a:schemeClr val="tx1"/>
                </a:solidFill>
              </a:rPr>
              <a:t>Name- Ashutosh Soni                                     </a:t>
            </a:r>
          </a:p>
          <a:p>
            <a:r>
              <a:rPr lang="en-IN" sz="1800" dirty="0">
                <a:solidFill>
                  <a:schemeClr val="tx1"/>
                </a:solidFill>
              </a:rPr>
              <a:t>	Id- 2018ucp1505</a:t>
            </a:r>
          </a:p>
        </p:txBody>
      </p:sp>
    </p:spTree>
    <p:extLst>
      <p:ext uri="{BB962C8B-B14F-4D97-AF65-F5344CB8AC3E}">
        <p14:creationId xmlns:p14="http://schemas.microsoft.com/office/powerpoint/2010/main" val="3016480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842043" y="516834"/>
            <a:ext cx="10782300" cy="1149479"/>
          </a:xfrm>
        </p:spPr>
        <p:txBody>
          <a:bodyPr/>
          <a:lstStyle/>
          <a:p>
            <a:r>
              <a:rPr lang="en-IN" sz="3200" dirty="0">
                <a:solidFill>
                  <a:srgbClr val="FFFF00"/>
                </a:solidFill>
              </a:rPr>
              <a:t>What is Heap Memory ?</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883721" y="1963973"/>
            <a:ext cx="10424557" cy="4452730"/>
          </a:xfrm>
        </p:spPr>
        <p:txBody>
          <a:bodyPr>
            <a:normAutofit fontScale="92500" lnSpcReduction="10000"/>
          </a:bodyPr>
          <a:lstStyle/>
          <a:p>
            <a:r>
              <a:rPr lang="en-IN" sz="2400" dirty="0">
                <a:solidFill>
                  <a:schemeClr val="tx1"/>
                </a:solidFill>
              </a:rPr>
              <a:t>Heap is a memory region allotted to every program. It is allocated dynamically means the program can request memory or release memory whenever it required. This memory is global means it can be accessed and modified form anywhere form the program. This can be reference dynamically by the pointers which results to small degradation in performance as compared to using local variables. </a:t>
            </a:r>
          </a:p>
          <a:p>
            <a:endParaRPr lang="en-IN" sz="2400" dirty="0">
              <a:solidFill>
                <a:schemeClr val="tx1"/>
              </a:solidFill>
            </a:endParaRPr>
          </a:p>
          <a:p>
            <a:r>
              <a:rPr lang="en-IN" sz="2400" dirty="0">
                <a:solidFill>
                  <a:schemeClr val="tx1"/>
                </a:solidFill>
              </a:rPr>
              <a:t>	In C or C++ by using header file ‘stdlib.h’ we have some library functions to access, modify and manage dynamic memory. Some of the functions are</a:t>
            </a:r>
          </a:p>
          <a:p>
            <a:pPr marL="457200" indent="-457200">
              <a:buAutoNum type="arabicPeriod"/>
            </a:pPr>
            <a:r>
              <a:rPr lang="en-IN" sz="2400" dirty="0">
                <a:solidFill>
                  <a:schemeClr val="tx1"/>
                </a:solidFill>
              </a:rPr>
              <a:t>malloc(sizeof datatype) : This functions returns the pointer of the suitable return 	type mentioned.</a:t>
            </a:r>
          </a:p>
          <a:p>
            <a:pPr marL="457200" indent="-457200">
              <a:buAutoNum type="arabicPeriod"/>
            </a:pPr>
            <a:r>
              <a:rPr lang="en-IN" sz="2400" dirty="0">
                <a:solidFill>
                  <a:schemeClr val="tx1"/>
                </a:solidFill>
              </a:rPr>
              <a:t>calloc(number_of_blocks*sizeof(block)) : This function return the pointer of the first 	block of the array made.</a:t>
            </a:r>
          </a:p>
          <a:p>
            <a:r>
              <a:rPr lang="en-IN" sz="2400" dirty="0">
                <a:solidFill>
                  <a:schemeClr val="tx1"/>
                </a:solidFill>
              </a:rPr>
              <a:t>3.    free() : This will free the memory assigned by malloc and calloc function</a:t>
            </a:r>
          </a:p>
        </p:txBody>
      </p:sp>
    </p:spTree>
    <p:extLst>
      <p:ext uri="{BB962C8B-B14F-4D97-AF65-F5344CB8AC3E}">
        <p14:creationId xmlns:p14="http://schemas.microsoft.com/office/powerpoint/2010/main" val="1303630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794336" y="1005204"/>
            <a:ext cx="6250520" cy="1101771"/>
          </a:xfrm>
        </p:spPr>
        <p:txBody>
          <a:bodyPr/>
          <a:lstStyle/>
          <a:p>
            <a:r>
              <a:rPr lang="en-IN" sz="3200" dirty="0">
                <a:solidFill>
                  <a:srgbClr val="FFFF00"/>
                </a:solidFill>
              </a:rPr>
              <a:t>How heap is assigned in the Memory ?</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667512" y="2592125"/>
            <a:ext cx="6154707" cy="2158901"/>
          </a:xfrm>
        </p:spPr>
        <p:txBody>
          <a:bodyPr>
            <a:normAutofit/>
          </a:bodyPr>
          <a:lstStyle/>
          <a:p>
            <a:r>
              <a:rPr lang="en-IN" sz="2400" dirty="0">
                <a:solidFill>
                  <a:schemeClr val="tx1"/>
                </a:solidFill>
              </a:rPr>
              <a:t>Heap is assigned form low address side in the memory just below from the stack. </a:t>
            </a:r>
          </a:p>
          <a:p>
            <a:r>
              <a:rPr lang="en-IN" sz="2400" dirty="0">
                <a:solidFill>
                  <a:schemeClr val="tx1"/>
                </a:solidFill>
              </a:rPr>
              <a:t>	Heap grows form low address side to high address side just opposite in the fashion in which stack grows.</a:t>
            </a:r>
          </a:p>
        </p:txBody>
      </p:sp>
      <p:pic>
        <p:nvPicPr>
          <p:cNvPr id="5" name="Picture 4">
            <a:extLst>
              <a:ext uri="{FF2B5EF4-FFF2-40B4-BE49-F238E27FC236}">
                <a16:creationId xmlns:a16="http://schemas.microsoft.com/office/drawing/2014/main" id="{3723B6F4-51B4-430E-BA13-48F2EEDF4973}"/>
              </a:ext>
            </a:extLst>
          </p:cNvPr>
          <p:cNvPicPr>
            <a:picLocks noChangeAspect="1"/>
          </p:cNvPicPr>
          <p:nvPr/>
        </p:nvPicPr>
        <p:blipFill>
          <a:blip r:embed="rId2"/>
          <a:stretch>
            <a:fillRect/>
          </a:stretch>
        </p:blipFill>
        <p:spPr>
          <a:xfrm>
            <a:off x="7044856" y="1137035"/>
            <a:ext cx="4309607" cy="5224007"/>
          </a:xfrm>
          <a:prstGeom prst="rect">
            <a:avLst/>
          </a:prstGeom>
        </p:spPr>
      </p:pic>
    </p:spTree>
    <p:extLst>
      <p:ext uri="{BB962C8B-B14F-4D97-AF65-F5344CB8AC3E}">
        <p14:creationId xmlns:p14="http://schemas.microsoft.com/office/powerpoint/2010/main" val="135439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961711" y="1073426"/>
            <a:ext cx="5004187" cy="1101771"/>
          </a:xfrm>
        </p:spPr>
        <p:txBody>
          <a:bodyPr/>
          <a:lstStyle/>
          <a:p>
            <a:r>
              <a:rPr lang="en-IN" sz="3200" dirty="0">
                <a:solidFill>
                  <a:srgbClr val="FFFF00"/>
                </a:solidFill>
              </a:rPr>
              <a:t>Heap Overflow</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961711" y="2560319"/>
            <a:ext cx="9228201" cy="4119412"/>
          </a:xfrm>
        </p:spPr>
        <p:txBody>
          <a:bodyPr>
            <a:normAutofit/>
          </a:bodyPr>
          <a:lstStyle/>
          <a:p>
            <a:r>
              <a:rPr lang="en-IN" sz="2400" dirty="0">
                <a:solidFill>
                  <a:schemeClr val="tx1"/>
                </a:solidFill>
              </a:rPr>
              <a:t>There are two main reasons for heap overflow</a:t>
            </a:r>
          </a:p>
          <a:p>
            <a:endParaRPr lang="en-IN" sz="2400" dirty="0">
              <a:solidFill>
                <a:schemeClr val="tx1"/>
              </a:solidFill>
            </a:endParaRPr>
          </a:p>
          <a:p>
            <a:pPr marL="457200" indent="-457200">
              <a:buAutoNum type="arabicPeriod"/>
            </a:pPr>
            <a:r>
              <a:rPr lang="en-IN" sz="2400" dirty="0">
                <a:solidFill>
                  <a:schemeClr val="tx1"/>
                </a:solidFill>
              </a:rPr>
              <a:t>If we continuously allocating memory with the help of malloc, calloc or realloc and we do not free that memory space after use .. It may result in memory leakage means memory is still being in used but not available for other processes. </a:t>
            </a:r>
          </a:p>
          <a:p>
            <a:pPr marL="457200" indent="-457200">
              <a:buAutoNum type="arabicPeriod"/>
            </a:pPr>
            <a:r>
              <a:rPr lang="en-IN" sz="2400" dirty="0">
                <a:solidFill>
                  <a:schemeClr val="tx1"/>
                </a:solidFill>
              </a:rPr>
              <a:t>If we dynamically allocate large number of variables.</a:t>
            </a:r>
          </a:p>
          <a:p>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241693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396770" y="262392"/>
            <a:ext cx="10782300" cy="1101771"/>
          </a:xfrm>
        </p:spPr>
        <p:txBody>
          <a:bodyPr/>
          <a:lstStyle/>
          <a:p>
            <a:r>
              <a:rPr lang="en-IN" sz="3200" dirty="0">
                <a:solidFill>
                  <a:srgbClr val="FFFF00"/>
                </a:solidFill>
              </a:rPr>
              <a:t>Impacts of Heap Overflow</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667512" y="1590262"/>
            <a:ext cx="10869831" cy="4890051"/>
          </a:xfrm>
        </p:spPr>
        <p:txBody>
          <a:bodyPr>
            <a:normAutofit fontScale="92500" lnSpcReduction="10000"/>
          </a:bodyPr>
          <a:lstStyle/>
          <a:p>
            <a:r>
              <a:rPr lang="en-IN" sz="2400" dirty="0">
                <a:solidFill>
                  <a:schemeClr val="tx1"/>
                </a:solidFill>
              </a:rPr>
              <a:t>The common consequences System may results in because of heap overflow are:</a:t>
            </a:r>
          </a:p>
          <a:p>
            <a:endParaRPr lang="en-IN" sz="2400" dirty="0">
              <a:solidFill>
                <a:schemeClr val="tx1"/>
              </a:solidFill>
            </a:endParaRPr>
          </a:p>
          <a:p>
            <a:pPr marL="457200" indent="-457200">
              <a:buAutoNum type="arabicPeriod"/>
            </a:pPr>
            <a:r>
              <a:rPr lang="en-IN" sz="2400" dirty="0">
                <a:solidFill>
                  <a:schemeClr val="tx1"/>
                </a:solidFill>
              </a:rPr>
              <a:t>Availability:  Heap overflows or buffer overflows generally lead to crashes. Other attacks leading to lack of availability are possible, including putting the program into an infinite loop.</a:t>
            </a:r>
          </a:p>
          <a:p>
            <a:pPr marL="457200" indent="-457200">
              <a:buAutoNum type="arabicPeriod"/>
            </a:pPr>
            <a:r>
              <a:rPr lang="en-IN" sz="2400" dirty="0">
                <a:solidFill>
                  <a:schemeClr val="tx1"/>
                </a:solidFill>
              </a:rPr>
              <a:t>Integrity Confidentiality Availability access Control: It often can be used to execute the  arbitrary </a:t>
            </a:r>
            <a:r>
              <a:rPr lang="en-US" sz="2400" b="0" i="0" dirty="0">
                <a:solidFill>
                  <a:srgbClr val="000000"/>
                </a:solidFill>
                <a:effectLst/>
              </a:rPr>
              <a:t>arbitrary code, which is usually outside the     scope of a program's implicit security policy. Besides important user data, heap-based overflows can be used to overwrite function pointers that may be living in memory, pointing it to the attacker's code. Even in applications that do not explicitly use function pointers, the run-time will usually leave many in memory. For example, object methods in C++ are generally implemented using function pointers. Even in C programs, there is often a global offset table used by the underlying runtime.</a:t>
            </a:r>
          </a:p>
          <a:p>
            <a:pPr marL="457200" indent="-457200">
              <a:buAutoNum type="arabicPeriod"/>
            </a:pPr>
            <a:r>
              <a:rPr lang="en-US" sz="2200" b="0" i="0" dirty="0">
                <a:solidFill>
                  <a:srgbClr val="000000"/>
                </a:solidFill>
                <a:effectLst/>
              </a:rPr>
              <a:t>Integrity Confidentiality Availability Access Control Other: When the consequence is arbitrary code execution, this can often be used to subvert any other security service.</a:t>
            </a:r>
          </a:p>
          <a:p>
            <a:pPr marL="457200" indent="-457200">
              <a:buAutoNum type="arabicPeriod"/>
            </a:pPr>
            <a:endParaRPr lang="en-US" sz="2400" dirty="0">
              <a:solidFill>
                <a:srgbClr val="000000"/>
              </a:solidFill>
            </a:endParaRPr>
          </a:p>
          <a:p>
            <a:pPr marL="457200" indent="-457200">
              <a:buAutoNum type="arabicPeriod"/>
            </a:pPr>
            <a:endParaRPr lang="en-IN" sz="2400" dirty="0">
              <a:solidFill>
                <a:schemeClr val="tx1"/>
              </a:solidFill>
            </a:endParaRPr>
          </a:p>
          <a:p>
            <a:pPr marL="457200" indent="-457200">
              <a:buAutoNum type="arabicPeriod"/>
            </a:pPr>
            <a:endParaRPr lang="en-IN" sz="2400" dirty="0">
              <a:solidFill>
                <a:schemeClr val="tx1"/>
              </a:solidFill>
            </a:endParaRPr>
          </a:p>
        </p:txBody>
      </p:sp>
    </p:spTree>
    <p:extLst>
      <p:ext uri="{BB962C8B-B14F-4D97-AF65-F5344CB8AC3E}">
        <p14:creationId xmlns:p14="http://schemas.microsoft.com/office/powerpoint/2010/main" val="238565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396770" y="262392"/>
            <a:ext cx="10782300" cy="1101771"/>
          </a:xfrm>
        </p:spPr>
        <p:txBody>
          <a:bodyPr/>
          <a:lstStyle/>
          <a:p>
            <a:r>
              <a:rPr lang="en-IN" sz="3200" dirty="0">
                <a:solidFill>
                  <a:srgbClr val="FFFF00"/>
                </a:solidFill>
              </a:rPr>
              <a:t>Protection from Heap Overflow </a:t>
            </a:r>
          </a:p>
        </p:txBody>
      </p:sp>
      <p:sp>
        <p:nvSpPr>
          <p:cNvPr id="3" name="Subtitle 2">
            <a:extLst>
              <a:ext uri="{FF2B5EF4-FFF2-40B4-BE49-F238E27FC236}">
                <a16:creationId xmlns:a16="http://schemas.microsoft.com/office/drawing/2014/main" id="{D35890D1-1A36-442E-951D-AE903BA27E4C}"/>
              </a:ext>
            </a:extLst>
          </p:cNvPr>
          <p:cNvSpPr>
            <a:spLocks noGrp="1"/>
          </p:cNvSpPr>
          <p:nvPr>
            <p:ph type="subTitle" idx="1"/>
          </p:nvPr>
        </p:nvSpPr>
        <p:spPr>
          <a:xfrm>
            <a:off x="1351325" y="2130949"/>
            <a:ext cx="10019041" cy="3618479"/>
          </a:xfrm>
        </p:spPr>
        <p:txBody>
          <a:bodyPr>
            <a:normAutofit/>
          </a:bodyPr>
          <a:lstStyle/>
          <a:p>
            <a:r>
              <a:rPr lang="en-IN" sz="2400" dirty="0">
                <a:solidFill>
                  <a:schemeClr val="tx1"/>
                </a:solidFill>
              </a:rPr>
              <a:t>We can minimize the heap overflow with the help of the following:</a:t>
            </a:r>
          </a:p>
          <a:p>
            <a:endParaRPr lang="en-IN" sz="2400" dirty="0">
              <a:solidFill>
                <a:schemeClr val="tx1"/>
              </a:solidFill>
            </a:endParaRPr>
          </a:p>
          <a:p>
            <a:pPr algn="l" fontAlgn="base">
              <a:buFont typeface="Arial" panose="020B0604020202020204" pitchFamily="34" charset="0"/>
              <a:buChar char="•"/>
            </a:pPr>
            <a:r>
              <a:rPr lang="en-US" sz="2200" b="0" i="0" dirty="0">
                <a:solidFill>
                  <a:srgbClr val="222222"/>
                </a:solidFill>
                <a:effectLst/>
                <a:latin typeface="Open Sans"/>
              </a:rPr>
              <a:t>   Strong programming languages</a:t>
            </a:r>
          </a:p>
          <a:p>
            <a:pPr algn="l" fontAlgn="base">
              <a:buFont typeface="Arial" panose="020B0604020202020204" pitchFamily="34" charset="0"/>
              <a:buChar char="•"/>
            </a:pPr>
            <a:r>
              <a:rPr lang="en-US" sz="2200" b="0" i="0" dirty="0">
                <a:solidFill>
                  <a:srgbClr val="222222"/>
                </a:solidFill>
                <a:effectLst/>
                <a:latin typeface="Open Sans"/>
              </a:rPr>
              <a:t>   Frequent check of system behavior</a:t>
            </a:r>
          </a:p>
          <a:p>
            <a:pPr algn="l" fontAlgn="base">
              <a:buFont typeface="Arial" panose="020B0604020202020204" pitchFamily="34" charset="0"/>
              <a:buChar char="•"/>
            </a:pPr>
            <a:r>
              <a:rPr lang="en-US" sz="2200" b="0" i="0" dirty="0">
                <a:solidFill>
                  <a:srgbClr val="222222"/>
                </a:solidFill>
                <a:effectLst/>
                <a:latin typeface="Open Sans"/>
              </a:rPr>
              <a:t>   Updating security mechanisms</a:t>
            </a:r>
          </a:p>
          <a:p>
            <a:pPr algn="l" fontAlgn="base">
              <a:buFont typeface="Arial" panose="020B0604020202020204" pitchFamily="34" charset="0"/>
              <a:buChar char="•"/>
            </a:pPr>
            <a:r>
              <a:rPr lang="en-US" sz="2200" b="0" i="0" dirty="0">
                <a:solidFill>
                  <a:srgbClr val="222222"/>
                </a:solidFill>
                <a:effectLst/>
                <a:latin typeface="Open Sans"/>
              </a:rPr>
              <a:t>   Validating inputs and outputs</a:t>
            </a:r>
          </a:p>
          <a:p>
            <a:endParaRPr lang="en-IN" sz="2400" dirty="0">
              <a:solidFill>
                <a:schemeClr val="tx1"/>
              </a:solidFill>
            </a:endParaRPr>
          </a:p>
        </p:txBody>
      </p:sp>
    </p:spTree>
    <p:extLst>
      <p:ext uri="{BB962C8B-B14F-4D97-AF65-F5344CB8AC3E}">
        <p14:creationId xmlns:p14="http://schemas.microsoft.com/office/powerpoint/2010/main" val="268820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5553-7340-4F92-9FA3-FD4206AB2F3D}"/>
              </a:ext>
            </a:extLst>
          </p:cNvPr>
          <p:cNvSpPr>
            <a:spLocks noGrp="1"/>
          </p:cNvSpPr>
          <p:nvPr>
            <p:ph type="ctrTitle"/>
          </p:nvPr>
        </p:nvSpPr>
        <p:spPr>
          <a:xfrm>
            <a:off x="3896140" y="2441050"/>
            <a:ext cx="5216055" cy="1518699"/>
          </a:xfrm>
        </p:spPr>
        <p:txBody>
          <a:bodyPr/>
          <a:lstStyle/>
          <a:p>
            <a:r>
              <a:rPr lang="en-IN" sz="9600" b="1" u="sng" dirty="0">
                <a:solidFill>
                  <a:srgbClr val="FFFF00"/>
                </a:solidFill>
              </a:rPr>
              <a:t>Thanks</a:t>
            </a:r>
          </a:p>
        </p:txBody>
      </p:sp>
    </p:spTree>
    <p:extLst>
      <p:ext uri="{BB962C8B-B14F-4D97-AF65-F5344CB8AC3E}">
        <p14:creationId xmlns:p14="http://schemas.microsoft.com/office/powerpoint/2010/main" val="212572875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63</TotalTime>
  <Words>513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 Light</vt:lpstr>
      <vt:lpstr>Open Sans</vt:lpstr>
      <vt:lpstr>Metropolitan</vt:lpstr>
      <vt:lpstr>HEAP OVERFLOW</vt:lpstr>
      <vt:lpstr>What is Heap Memory ?</vt:lpstr>
      <vt:lpstr>How heap is assigned in the Memory ?</vt:lpstr>
      <vt:lpstr>Heap Overflow</vt:lpstr>
      <vt:lpstr>Impacts of Heap Overflow</vt:lpstr>
      <vt:lpstr>Protection from Heap Overflow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OVERFLOW</dc:title>
  <dc:creator>ashutosh soni</dc:creator>
  <cp:lastModifiedBy>ashutosh soni</cp:lastModifiedBy>
  <cp:revision>8</cp:revision>
  <dcterms:created xsi:type="dcterms:W3CDTF">2021-03-01T13:56:59Z</dcterms:created>
  <dcterms:modified xsi:type="dcterms:W3CDTF">2021-03-01T15:00:15Z</dcterms:modified>
</cp:coreProperties>
</file>