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1" autoAdjust="0"/>
  </p:normalViewPr>
  <p:slideViewPr>
    <p:cSldViewPr snapToGrid="0">
      <p:cViewPr>
        <p:scale>
          <a:sx n="102" d="100"/>
          <a:sy n="102" d="100"/>
        </p:scale>
        <p:origin x="-34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387168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39E0E4-370D-45FE-8C3F-B014FAC76361}"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43740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3683819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967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3293320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2724859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3707920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105728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198774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314959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191541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39E0E4-370D-45FE-8C3F-B014FAC76361}"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32314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39E0E4-370D-45FE-8C3F-B014FAC76361}" type="datetimeFigureOut">
              <a:rPr lang="en-IN" smtClean="0"/>
              <a:t>27-11-2021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97988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402392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379305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B39E0E4-370D-45FE-8C3F-B014FAC76361}" type="datetimeFigureOut">
              <a:rPr lang="en-IN" smtClean="0"/>
              <a:t>27-11-2021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212251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39E0E4-370D-45FE-8C3F-B014FAC76361}"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DF58F-EB53-44F8-9304-F790133BB8A4}" type="slidenum">
              <a:rPr lang="en-IN" smtClean="0"/>
              <a:t>‹#›</a:t>
            </a:fld>
            <a:endParaRPr lang="en-IN"/>
          </a:p>
        </p:txBody>
      </p:sp>
    </p:spTree>
    <p:extLst>
      <p:ext uri="{BB962C8B-B14F-4D97-AF65-F5344CB8AC3E}">
        <p14:creationId xmlns:p14="http://schemas.microsoft.com/office/powerpoint/2010/main" val="334083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39E0E4-370D-45FE-8C3F-B014FAC76361}" type="datetimeFigureOut">
              <a:rPr lang="en-IN" smtClean="0"/>
              <a:t>27-11-2021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6DF58F-EB53-44F8-9304-F790133BB8A4}" type="slidenum">
              <a:rPr lang="en-IN" smtClean="0"/>
              <a:t>‹#›</a:t>
            </a:fld>
            <a:endParaRPr lang="en-IN"/>
          </a:p>
        </p:txBody>
      </p:sp>
    </p:spTree>
    <p:extLst>
      <p:ext uri="{BB962C8B-B14F-4D97-AF65-F5344CB8AC3E}">
        <p14:creationId xmlns:p14="http://schemas.microsoft.com/office/powerpoint/2010/main" val="11799552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D141-094A-4662-8532-E5F32C95DE3D}"/>
              </a:ext>
            </a:extLst>
          </p:cNvPr>
          <p:cNvSpPr>
            <a:spLocks noGrp="1"/>
          </p:cNvSpPr>
          <p:nvPr>
            <p:ph type="ctrTitle"/>
          </p:nvPr>
        </p:nvSpPr>
        <p:spPr>
          <a:xfrm>
            <a:off x="3737112" y="1327867"/>
            <a:ext cx="8151813" cy="1773487"/>
          </a:xfrm>
        </p:spPr>
        <p:txBody>
          <a:bodyPr/>
          <a:lstStyle/>
          <a:p>
            <a:r>
              <a:rPr lang="en-IN" sz="4800" dirty="0"/>
              <a:t>Malviya National Institute of Technology Jaipur</a:t>
            </a:r>
          </a:p>
        </p:txBody>
      </p:sp>
      <p:sp>
        <p:nvSpPr>
          <p:cNvPr id="3" name="Subtitle 2">
            <a:extLst>
              <a:ext uri="{FF2B5EF4-FFF2-40B4-BE49-F238E27FC236}">
                <a16:creationId xmlns:a16="http://schemas.microsoft.com/office/drawing/2014/main" id="{9D2E3499-5764-4806-B9B2-1EE8607952C4}"/>
              </a:ext>
            </a:extLst>
          </p:cNvPr>
          <p:cNvSpPr>
            <a:spLocks noGrp="1"/>
          </p:cNvSpPr>
          <p:nvPr>
            <p:ph type="subTitle" idx="1"/>
          </p:nvPr>
        </p:nvSpPr>
        <p:spPr>
          <a:xfrm>
            <a:off x="1154955" y="4777380"/>
            <a:ext cx="3242116" cy="861420"/>
          </a:xfrm>
        </p:spPr>
        <p:txBody>
          <a:bodyPr/>
          <a:lstStyle/>
          <a:p>
            <a:r>
              <a:rPr lang="en-IN" dirty="0"/>
              <a:t>Submitted to: </a:t>
            </a:r>
          </a:p>
          <a:p>
            <a:r>
              <a:rPr lang="en-IN" dirty="0"/>
              <a:t>Ashish Kumar </a:t>
            </a:r>
            <a:r>
              <a:rPr lang="en-IN" dirty="0" err="1"/>
              <a:t>TrIPATHI</a:t>
            </a:r>
            <a:endParaRPr lang="en-IN" dirty="0"/>
          </a:p>
        </p:txBody>
      </p:sp>
      <p:pic>
        <p:nvPicPr>
          <p:cNvPr id="1026" name="Picture 2" descr="Malaviya National Institute of Technology, Jaipur - Wikipedia">
            <a:extLst>
              <a:ext uri="{FF2B5EF4-FFF2-40B4-BE49-F238E27FC236}">
                <a16:creationId xmlns:a16="http://schemas.microsoft.com/office/drawing/2014/main" id="{5A37754B-E095-40B4-9FA7-EC7D8068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43" y="1414380"/>
            <a:ext cx="2095500" cy="2105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FC8C9D5F-4E9B-453D-8FF7-01D1D00E8D23}"/>
              </a:ext>
            </a:extLst>
          </p:cNvPr>
          <p:cNvSpPr txBox="1">
            <a:spLocks/>
          </p:cNvSpPr>
          <p:nvPr/>
        </p:nvSpPr>
        <p:spPr>
          <a:xfrm>
            <a:off x="7684300" y="5208090"/>
            <a:ext cx="3242116"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dirty="0"/>
              <a:t>Submitted BY: </a:t>
            </a:r>
          </a:p>
          <a:p>
            <a:r>
              <a:rPr lang="en-IN" dirty="0"/>
              <a:t>ASHUTOSH SONI</a:t>
            </a:r>
          </a:p>
        </p:txBody>
      </p:sp>
      <p:sp>
        <p:nvSpPr>
          <p:cNvPr id="4" name="TextBox 3">
            <a:extLst>
              <a:ext uri="{FF2B5EF4-FFF2-40B4-BE49-F238E27FC236}">
                <a16:creationId xmlns:a16="http://schemas.microsoft.com/office/drawing/2014/main" id="{AA99B088-9F41-4047-AA7F-E9553472C903}"/>
              </a:ext>
            </a:extLst>
          </p:cNvPr>
          <p:cNvSpPr txBox="1"/>
          <p:nvPr/>
        </p:nvSpPr>
        <p:spPr>
          <a:xfrm>
            <a:off x="3888188" y="3519405"/>
            <a:ext cx="7156174" cy="646331"/>
          </a:xfrm>
          <a:prstGeom prst="rect">
            <a:avLst/>
          </a:prstGeom>
          <a:noFill/>
        </p:spPr>
        <p:txBody>
          <a:bodyPr wrap="square" rtlCol="0">
            <a:spAutoFit/>
          </a:bodyPr>
          <a:lstStyle/>
          <a:p>
            <a:r>
              <a:rPr lang="en-IN" dirty="0">
                <a:solidFill>
                  <a:schemeClr val="accent3">
                    <a:lumMod val="20000"/>
                    <a:lumOff val="80000"/>
                  </a:schemeClr>
                </a:solidFill>
              </a:rPr>
              <a:t>Topic: Learning for Quality Inspection of Different Sugarcane Varieties</a:t>
            </a:r>
          </a:p>
        </p:txBody>
      </p:sp>
    </p:spTree>
    <p:extLst>
      <p:ext uri="{BB962C8B-B14F-4D97-AF65-F5344CB8AC3E}">
        <p14:creationId xmlns:p14="http://schemas.microsoft.com/office/powerpoint/2010/main" val="133522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0FFF-4FCA-4F3D-BD93-0D4D04B0BC97}"/>
              </a:ext>
            </a:extLst>
          </p:cNvPr>
          <p:cNvSpPr>
            <a:spLocks noGrp="1"/>
          </p:cNvSpPr>
          <p:nvPr>
            <p:ph type="title"/>
          </p:nvPr>
        </p:nvSpPr>
        <p:spPr/>
        <p:txBody>
          <a:bodyPr/>
          <a:lstStyle/>
          <a:p>
            <a:r>
              <a:rPr lang="en-IN" dirty="0" err="1"/>
              <a:t>AlexNet</a:t>
            </a:r>
            <a:r>
              <a:rPr lang="en-IN" dirty="0"/>
              <a:t> Model: 1</a:t>
            </a:r>
          </a:p>
        </p:txBody>
      </p:sp>
      <p:sp>
        <p:nvSpPr>
          <p:cNvPr id="3" name="Content Placeholder 2">
            <a:extLst>
              <a:ext uri="{FF2B5EF4-FFF2-40B4-BE49-F238E27FC236}">
                <a16:creationId xmlns:a16="http://schemas.microsoft.com/office/drawing/2014/main" id="{B8CC4F8B-32E7-4E14-B55F-035706BAE27B}"/>
              </a:ext>
            </a:extLst>
          </p:cNvPr>
          <p:cNvSpPr>
            <a:spLocks noGrp="1"/>
          </p:cNvSpPr>
          <p:nvPr>
            <p:ph idx="1"/>
          </p:nvPr>
        </p:nvSpPr>
        <p:spPr>
          <a:xfrm>
            <a:off x="793211" y="1567889"/>
            <a:ext cx="8946541" cy="3436864"/>
          </a:xfrm>
        </p:spPr>
        <p:txBody>
          <a:bodyPr>
            <a:normAutofit fontScale="47500" lnSpcReduction="20000"/>
          </a:bodyPr>
          <a:lstStyle/>
          <a:p>
            <a:pPr marL="0" indent="0">
              <a:buNone/>
            </a:pPr>
            <a:r>
              <a:rPr lang="en-IN" dirty="0">
                <a:solidFill>
                  <a:schemeClr val="accent3">
                    <a:lumMod val="20000"/>
                    <a:lumOff val="80000"/>
                  </a:schemeClr>
                </a:solidFill>
              </a:rPr>
              <a:t>Algorithm:</a:t>
            </a:r>
          </a:p>
          <a:p>
            <a:r>
              <a:rPr lang="en-IN" dirty="0">
                <a:solidFill>
                  <a:schemeClr val="accent3">
                    <a:lumMod val="20000"/>
                    <a:lumOff val="80000"/>
                  </a:schemeClr>
                </a:solidFill>
              </a:rPr>
              <a:t>Step 1: Read Images from the directory for </a:t>
            </a:r>
            <a:r>
              <a:rPr lang="en-IN" b="0" dirty="0">
                <a:solidFill>
                  <a:schemeClr val="accent2">
                    <a:lumMod val="60000"/>
                    <a:lumOff val="40000"/>
                  </a:schemeClr>
                </a:solidFill>
                <a:effectLst/>
                <a:latin typeface="Courier New" panose="02070309020205020404" pitchFamily="49" charset="0"/>
              </a:rPr>
              <a:t>HoCP09-804</a:t>
            </a:r>
            <a:r>
              <a:rPr lang="en-IN" b="0" dirty="0">
                <a:solidFill>
                  <a:schemeClr val="accent3">
                    <a:lumMod val="20000"/>
                    <a:lumOff val="80000"/>
                  </a:schemeClr>
                </a:solidFill>
                <a:effectLst/>
                <a:latin typeface="Courier New" panose="02070309020205020404" pitchFamily="49" charset="0"/>
              </a:rPr>
              <a:t> and change it to grey Image.</a:t>
            </a:r>
          </a:p>
          <a:p>
            <a:r>
              <a:rPr lang="en-IN" dirty="0">
                <a:solidFill>
                  <a:schemeClr val="accent3">
                    <a:lumMod val="20000"/>
                    <a:lumOff val="80000"/>
                  </a:schemeClr>
                </a:solidFill>
              </a:rPr>
              <a:t>Step 2: Resize the image .</a:t>
            </a:r>
          </a:p>
          <a:p>
            <a:r>
              <a:rPr lang="en-IN" dirty="0">
                <a:solidFill>
                  <a:schemeClr val="accent3">
                    <a:lumMod val="20000"/>
                    <a:lumOff val="80000"/>
                  </a:schemeClr>
                </a:solidFill>
              </a:rPr>
              <a:t>Step 3: Make a list of image and tag related with it for </a:t>
            </a:r>
            <a:r>
              <a:rPr lang="en-IN" dirty="0">
                <a:solidFill>
                  <a:schemeClr val="accent2">
                    <a:lumMod val="20000"/>
                    <a:lumOff val="80000"/>
                  </a:schemeClr>
                </a:solidFill>
              </a:rPr>
              <a:t>training.</a:t>
            </a:r>
          </a:p>
          <a:p>
            <a:r>
              <a:rPr lang="en-IN" dirty="0">
                <a:solidFill>
                  <a:schemeClr val="accent2">
                    <a:lumMod val="20000"/>
                    <a:lumOff val="80000"/>
                  </a:schemeClr>
                </a:solidFill>
              </a:rPr>
              <a:t>Step 4: Shuffle the training dataset.</a:t>
            </a:r>
          </a:p>
          <a:p>
            <a:r>
              <a:rPr lang="en-IN" dirty="0">
                <a:solidFill>
                  <a:schemeClr val="accent3">
                    <a:lumMod val="20000"/>
                    <a:lumOff val="80000"/>
                  </a:schemeClr>
                </a:solidFill>
              </a:rPr>
              <a:t>Step 5: Make </a:t>
            </a:r>
            <a:r>
              <a:rPr lang="en-IN" dirty="0" err="1">
                <a:solidFill>
                  <a:schemeClr val="accent3">
                    <a:lumMod val="20000"/>
                    <a:lumOff val="80000"/>
                  </a:schemeClr>
                </a:solidFill>
              </a:rPr>
              <a:t>X_train</a:t>
            </a:r>
            <a:r>
              <a:rPr lang="en-IN" dirty="0">
                <a:solidFill>
                  <a:schemeClr val="accent3">
                    <a:lumMod val="20000"/>
                    <a:lumOff val="80000"/>
                  </a:schemeClr>
                </a:solidFill>
              </a:rPr>
              <a:t> and </a:t>
            </a:r>
            <a:r>
              <a:rPr lang="en-IN" dirty="0" err="1">
                <a:solidFill>
                  <a:schemeClr val="accent3">
                    <a:lumMod val="20000"/>
                    <a:lumOff val="80000"/>
                  </a:schemeClr>
                </a:solidFill>
              </a:rPr>
              <a:t>y_train</a:t>
            </a:r>
            <a:r>
              <a:rPr lang="en-IN" dirty="0">
                <a:solidFill>
                  <a:schemeClr val="accent3">
                    <a:lumMod val="20000"/>
                    <a:lumOff val="80000"/>
                  </a:schemeClr>
                </a:solidFill>
              </a:rPr>
              <a:t> for training the model.</a:t>
            </a:r>
          </a:p>
          <a:p>
            <a:r>
              <a:rPr lang="en-IN" dirty="0">
                <a:solidFill>
                  <a:schemeClr val="accent3">
                    <a:lumMod val="20000"/>
                    <a:lumOff val="80000"/>
                  </a:schemeClr>
                </a:solidFill>
              </a:rPr>
              <a:t>Step 6: Make the </a:t>
            </a:r>
            <a:r>
              <a:rPr lang="en-IN" dirty="0" err="1">
                <a:solidFill>
                  <a:schemeClr val="accent3">
                    <a:lumMod val="20000"/>
                    <a:lumOff val="80000"/>
                  </a:schemeClr>
                </a:solidFill>
              </a:rPr>
              <a:t>Alexnet</a:t>
            </a:r>
            <a:r>
              <a:rPr lang="en-IN" dirty="0">
                <a:solidFill>
                  <a:schemeClr val="accent3">
                    <a:lumMod val="20000"/>
                    <a:lumOff val="80000"/>
                  </a:schemeClr>
                </a:solidFill>
              </a:rPr>
              <a:t> Model as per Architecture.</a:t>
            </a:r>
          </a:p>
          <a:p>
            <a:r>
              <a:rPr lang="en-IN" dirty="0">
                <a:solidFill>
                  <a:schemeClr val="accent3">
                    <a:lumMod val="20000"/>
                    <a:lumOff val="80000"/>
                  </a:schemeClr>
                </a:solidFill>
              </a:rPr>
              <a:t>Step 7: Compile the model with loss as binary cross entropy, with optimizer as </a:t>
            </a:r>
            <a:r>
              <a:rPr lang="en-IN" dirty="0" err="1">
                <a:solidFill>
                  <a:schemeClr val="accent3">
                    <a:lumMod val="20000"/>
                    <a:lumOff val="80000"/>
                  </a:schemeClr>
                </a:solidFill>
              </a:rPr>
              <a:t>adam</a:t>
            </a:r>
            <a:r>
              <a:rPr lang="en-IN" dirty="0">
                <a:solidFill>
                  <a:schemeClr val="accent3">
                    <a:lumMod val="20000"/>
                    <a:lumOff val="80000"/>
                  </a:schemeClr>
                </a:solidFill>
              </a:rPr>
              <a:t> and metrics as accuracy.</a:t>
            </a:r>
          </a:p>
          <a:p>
            <a:r>
              <a:rPr lang="en-IN" dirty="0">
                <a:solidFill>
                  <a:schemeClr val="accent3">
                    <a:lumMod val="20000"/>
                    <a:lumOff val="80000"/>
                  </a:schemeClr>
                </a:solidFill>
              </a:rPr>
              <a:t>Step 8: Fit the model with choosing smart number of epochs so that model does not get overfit and make 20% data for validation.</a:t>
            </a:r>
          </a:p>
          <a:p>
            <a:r>
              <a:rPr lang="en-IN" dirty="0">
                <a:solidFill>
                  <a:schemeClr val="accent3">
                    <a:lumMod val="20000"/>
                    <a:lumOff val="80000"/>
                  </a:schemeClr>
                </a:solidFill>
              </a:rPr>
              <a:t>Step 9: Read Images from the directory for left varieties of Sugarcane.</a:t>
            </a:r>
          </a:p>
          <a:p>
            <a:r>
              <a:rPr lang="en-IN" dirty="0">
                <a:solidFill>
                  <a:schemeClr val="accent3">
                    <a:lumMod val="20000"/>
                    <a:lumOff val="80000"/>
                  </a:schemeClr>
                </a:solidFill>
              </a:rPr>
              <a:t>Step 10: Test the dataset from those data.</a:t>
            </a:r>
          </a:p>
          <a:p>
            <a:endParaRPr lang="en-IN" dirty="0">
              <a:solidFill>
                <a:schemeClr val="accent3">
                  <a:lumMod val="20000"/>
                  <a:lumOff val="80000"/>
                </a:schemeClr>
              </a:solidFill>
            </a:endParaRPr>
          </a:p>
          <a:p>
            <a:r>
              <a:rPr lang="en-IN" dirty="0">
                <a:solidFill>
                  <a:schemeClr val="accent3">
                    <a:lumMod val="20000"/>
                    <a:lumOff val="80000"/>
                  </a:schemeClr>
                </a:solidFill>
              </a:rPr>
              <a:t>Link for the Model:  </a:t>
            </a:r>
          </a:p>
          <a:p>
            <a:endParaRPr lang="en-IN" dirty="0">
              <a:solidFill>
                <a:schemeClr val="accent3">
                  <a:lumMod val="20000"/>
                  <a:lumOff val="80000"/>
                </a:schemeClr>
              </a:solidFill>
            </a:endParaRPr>
          </a:p>
          <a:p>
            <a:endParaRPr lang="en-IN" dirty="0">
              <a:solidFill>
                <a:schemeClr val="accent3">
                  <a:lumMod val="20000"/>
                  <a:lumOff val="80000"/>
                </a:schemeClr>
              </a:solidFill>
            </a:endParaRPr>
          </a:p>
        </p:txBody>
      </p:sp>
      <p:sp>
        <p:nvSpPr>
          <p:cNvPr id="4" name="Content Placeholder 2">
            <a:extLst>
              <a:ext uri="{FF2B5EF4-FFF2-40B4-BE49-F238E27FC236}">
                <a16:creationId xmlns:a16="http://schemas.microsoft.com/office/drawing/2014/main" id="{78AF372B-63E0-4A00-B5ED-7642ED236DE5}"/>
              </a:ext>
            </a:extLst>
          </p:cNvPr>
          <p:cNvSpPr txBox="1">
            <a:spLocks/>
          </p:cNvSpPr>
          <p:nvPr/>
        </p:nvSpPr>
        <p:spPr>
          <a:xfrm>
            <a:off x="793210" y="5290110"/>
            <a:ext cx="8946541" cy="1115172"/>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i="1" dirty="0">
                <a:solidFill>
                  <a:schemeClr val="accent3">
                    <a:lumMod val="20000"/>
                    <a:lumOff val="80000"/>
                  </a:schemeClr>
                </a:solidFill>
              </a:rPr>
              <a:t>After Learning for 25 epochs, I get</a:t>
            </a:r>
          </a:p>
          <a:p>
            <a:r>
              <a:rPr lang="en-IN" i="1" dirty="0">
                <a:solidFill>
                  <a:schemeClr val="accent3">
                    <a:lumMod val="20000"/>
                    <a:lumOff val="80000"/>
                  </a:schemeClr>
                </a:solidFill>
              </a:rPr>
              <a:t>Training accuracy : 91.94%</a:t>
            </a:r>
          </a:p>
          <a:p>
            <a:r>
              <a:rPr lang="en-IN" i="1" dirty="0">
                <a:solidFill>
                  <a:schemeClr val="accent3">
                    <a:lumMod val="20000"/>
                    <a:lumOff val="80000"/>
                  </a:schemeClr>
                </a:solidFill>
              </a:rPr>
              <a:t>Validation accuracy: 56.79%</a:t>
            </a:r>
          </a:p>
          <a:p>
            <a:r>
              <a:rPr lang="en-IN" i="1" dirty="0">
                <a:solidFill>
                  <a:schemeClr val="accent3">
                    <a:lumMod val="20000"/>
                    <a:lumOff val="80000"/>
                  </a:schemeClr>
                </a:solidFill>
              </a:rPr>
              <a:t>Testing accuracy: 61.85%</a:t>
            </a:r>
          </a:p>
          <a:p>
            <a:endParaRPr lang="en-IN" i="1" dirty="0">
              <a:solidFill>
                <a:schemeClr val="accent3">
                  <a:lumMod val="20000"/>
                  <a:lumOff val="80000"/>
                </a:schemeClr>
              </a:solidFill>
            </a:endParaRPr>
          </a:p>
        </p:txBody>
      </p:sp>
    </p:spTree>
    <p:extLst>
      <p:ext uri="{BB962C8B-B14F-4D97-AF65-F5344CB8AC3E}">
        <p14:creationId xmlns:p14="http://schemas.microsoft.com/office/powerpoint/2010/main" val="197062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C5B8-4F24-48C5-A2F6-AB999C82C1F9}"/>
              </a:ext>
            </a:extLst>
          </p:cNvPr>
          <p:cNvSpPr>
            <a:spLocks noGrp="1"/>
          </p:cNvSpPr>
          <p:nvPr>
            <p:ph type="title"/>
          </p:nvPr>
        </p:nvSpPr>
        <p:spPr/>
        <p:txBody>
          <a:bodyPr/>
          <a:lstStyle/>
          <a:p>
            <a:r>
              <a:rPr lang="en-IN" dirty="0" err="1"/>
              <a:t>AlexNet</a:t>
            </a:r>
            <a:r>
              <a:rPr lang="en-IN" dirty="0"/>
              <a:t> Model: 2</a:t>
            </a:r>
          </a:p>
        </p:txBody>
      </p:sp>
      <p:sp>
        <p:nvSpPr>
          <p:cNvPr id="3" name="Content Placeholder 2">
            <a:extLst>
              <a:ext uri="{FF2B5EF4-FFF2-40B4-BE49-F238E27FC236}">
                <a16:creationId xmlns:a16="http://schemas.microsoft.com/office/drawing/2014/main" id="{FB99E843-3457-4A48-BBC4-40CA0EB45BFF}"/>
              </a:ext>
            </a:extLst>
          </p:cNvPr>
          <p:cNvSpPr>
            <a:spLocks noGrp="1"/>
          </p:cNvSpPr>
          <p:nvPr>
            <p:ph idx="1"/>
          </p:nvPr>
        </p:nvSpPr>
        <p:spPr>
          <a:xfrm>
            <a:off x="875201" y="1456570"/>
            <a:ext cx="8946541" cy="3131333"/>
          </a:xfrm>
        </p:spPr>
        <p:txBody>
          <a:bodyPr>
            <a:normAutofit fontScale="55000" lnSpcReduction="20000"/>
          </a:bodyPr>
          <a:lstStyle/>
          <a:p>
            <a:pPr marL="0" indent="0">
              <a:buNone/>
            </a:pPr>
            <a:r>
              <a:rPr lang="en-IN" dirty="0">
                <a:solidFill>
                  <a:schemeClr val="accent3">
                    <a:lumMod val="20000"/>
                    <a:lumOff val="80000"/>
                  </a:schemeClr>
                </a:solidFill>
              </a:rPr>
              <a:t>Algorithm:</a:t>
            </a:r>
          </a:p>
          <a:p>
            <a:r>
              <a:rPr lang="en-IN" dirty="0">
                <a:solidFill>
                  <a:schemeClr val="accent3">
                    <a:lumMod val="20000"/>
                    <a:lumOff val="80000"/>
                  </a:schemeClr>
                </a:solidFill>
              </a:rPr>
              <a:t>Step 1:Read the Images from directory for all varieties of sugarcane.</a:t>
            </a:r>
          </a:p>
          <a:p>
            <a:r>
              <a:rPr lang="en-IN" dirty="0">
                <a:solidFill>
                  <a:schemeClr val="accent3">
                    <a:lumMod val="20000"/>
                    <a:lumOff val="80000"/>
                  </a:schemeClr>
                </a:solidFill>
              </a:rPr>
              <a:t>Step 2: Make list for all the three varieties containing the image and the category assigned to it and change the image to grey scale.</a:t>
            </a:r>
          </a:p>
          <a:p>
            <a:r>
              <a:rPr lang="en-IN" dirty="0">
                <a:solidFill>
                  <a:schemeClr val="accent3">
                    <a:lumMod val="20000"/>
                    <a:lumOff val="80000"/>
                  </a:schemeClr>
                </a:solidFill>
              </a:rPr>
              <a:t>Step 3: Shuffle all the list so that training get better.</a:t>
            </a:r>
          </a:p>
          <a:p>
            <a:r>
              <a:rPr lang="en-IN" dirty="0">
                <a:solidFill>
                  <a:schemeClr val="accent3">
                    <a:lumMod val="20000"/>
                    <a:lumOff val="80000"/>
                  </a:schemeClr>
                </a:solidFill>
              </a:rPr>
              <a:t>Step 4: Split all the list in proportion of 80% to 20% so that 80% will be used for training and validation whereas 20% for testing.</a:t>
            </a:r>
          </a:p>
          <a:p>
            <a:r>
              <a:rPr lang="en-IN" dirty="0">
                <a:solidFill>
                  <a:schemeClr val="accent3">
                    <a:lumMod val="20000"/>
                    <a:lumOff val="80000"/>
                  </a:schemeClr>
                </a:solidFill>
              </a:rPr>
              <a:t>Step 5: Make list for training and testing by merging all the categories spitted earlier.</a:t>
            </a:r>
          </a:p>
          <a:p>
            <a:r>
              <a:rPr lang="en-IN" dirty="0">
                <a:solidFill>
                  <a:schemeClr val="accent3">
                    <a:lumMod val="20000"/>
                    <a:lumOff val="80000"/>
                  </a:schemeClr>
                </a:solidFill>
              </a:rPr>
              <a:t>Step 6: Make the </a:t>
            </a:r>
            <a:r>
              <a:rPr lang="en-IN" dirty="0" err="1">
                <a:solidFill>
                  <a:schemeClr val="accent3">
                    <a:lumMod val="20000"/>
                    <a:lumOff val="80000"/>
                  </a:schemeClr>
                </a:solidFill>
              </a:rPr>
              <a:t>Alexnet</a:t>
            </a:r>
            <a:r>
              <a:rPr lang="en-IN" dirty="0">
                <a:solidFill>
                  <a:schemeClr val="accent3">
                    <a:lumMod val="20000"/>
                    <a:lumOff val="80000"/>
                  </a:schemeClr>
                </a:solidFill>
              </a:rPr>
              <a:t> Model as per Architecture.</a:t>
            </a:r>
          </a:p>
          <a:p>
            <a:r>
              <a:rPr lang="en-IN" dirty="0">
                <a:solidFill>
                  <a:schemeClr val="accent3">
                    <a:lumMod val="20000"/>
                    <a:lumOff val="80000"/>
                  </a:schemeClr>
                </a:solidFill>
              </a:rPr>
              <a:t>Step 7: Compile the model with loss as binary cross entropy, with optimizer as </a:t>
            </a:r>
            <a:r>
              <a:rPr lang="en-IN" b="0" dirty="0">
                <a:solidFill>
                  <a:schemeClr val="accent2">
                    <a:lumMod val="20000"/>
                    <a:lumOff val="80000"/>
                  </a:schemeClr>
                </a:solidFill>
                <a:effectLst/>
                <a:latin typeface="Courier New" panose="02070309020205020404" pitchFamily="49" charset="0"/>
              </a:rPr>
              <a:t>RMSprop</a:t>
            </a:r>
            <a:r>
              <a:rPr lang="en-IN" b="0" dirty="0">
                <a:solidFill>
                  <a:schemeClr val="accent3">
                    <a:lumMod val="20000"/>
                    <a:lumOff val="80000"/>
                  </a:schemeClr>
                </a:solidFill>
                <a:effectLst/>
                <a:latin typeface="Courier New" panose="02070309020205020404" pitchFamily="49" charset="0"/>
              </a:rPr>
              <a:t> </a:t>
            </a:r>
            <a:r>
              <a:rPr lang="en-IN" dirty="0">
                <a:solidFill>
                  <a:schemeClr val="accent3">
                    <a:lumMod val="20000"/>
                    <a:lumOff val="80000"/>
                  </a:schemeClr>
                </a:solidFill>
              </a:rPr>
              <a:t>with learning rate of 0.001 and metrics as accuracy.</a:t>
            </a:r>
          </a:p>
          <a:p>
            <a:r>
              <a:rPr lang="en-IN" dirty="0">
                <a:solidFill>
                  <a:schemeClr val="accent3">
                    <a:lumMod val="20000"/>
                    <a:lumOff val="80000"/>
                  </a:schemeClr>
                </a:solidFill>
              </a:rPr>
              <a:t>Step 8: Fit the model with choosing smart number of epochs so that model does not get overfit and make 20% data for validation.</a:t>
            </a:r>
          </a:p>
          <a:p>
            <a:r>
              <a:rPr lang="en-IN" dirty="0">
                <a:solidFill>
                  <a:schemeClr val="accent3">
                    <a:lumMod val="20000"/>
                    <a:lumOff val="80000"/>
                  </a:schemeClr>
                </a:solidFill>
              </a:rPr>
              <a:t>Step 9: Test the model from test list.</a:t>
            </a:r>
          </a:p>
          <a:p>
            <a:pPr marL="0" indent="0">
              <a:buNone/>
            </a:pPr>
            <a:endParaRPr lang="en-IN" dirty="0">
              <a:solidFill>
                <a:schemeClr val="accent3">
                  <a:lumMod val="20000"/>
                  <a:lumOff val="80000"/>
                </a:schemeClr>
              </a:solidFill>
            </a:endParaRPr>
          </a:p>
          <a:p>
            <a:endParaRPr lang="en-IN" dirty="0">
              <a:solidFill>
                <a:schemeClr val="accent3">
                  <a:lumMod val="20000"/>
                  <a:lumOff val="80000"/>
                </a:schemeClr>
              </a:solidFill>
            </a:endParaRPr>
          </a:p>
          <a:p>
            <a:endParaRPr lang="en-IN" dirty="0">
              <a:solidFill>
                <a:schemeClr val="accent3">
                  <a:lumMod val="20000"/>
                  <a:lumOff val="80000"/>
                </a:schemeClr>
              </a:solidFill>
            </a:endParaRPr>
          </a:p>
          <a:p>
            <a:endParaRPr lang="en-IN" dirty="0"/>
          </a:p>
        </p:txBody>
      </p:sp>
      <p:sp>
        <p:nvSpPr>
          <p:cNvPr id="4" name="Content Placeholder 2">
            <a:extLst>
              <a:ext uri="{FF2B5EF4-FFF2-40B4-BE49-F238E27FC236}">
                <a16:creationId xmlns:a16="http://schemas.microsoft.com/office/drawing/2014/main" id="{45213B94-CEDF-439B-A2F6-BD388A9AE4BF}"/>
              </a:ext>
            </a:extLst>
          </p:cNvPr>
          <p:cNvSpPr txBox="1">
            <a:spLocks/>
          </p:cNvSpPr>
          <p:nvPr/>
        </p:nvSpPr>
        <p:spPr>
          <a:xfrm>
            <a:off x="793210" y="5004753"/>
            <a:ext cx="8946541" cy="1115172"/>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i="1" dirty="0">
                <a:solidFill>
                  <a:schemeClr val="accent3">
                    <a:lumMod val="20000"/>
                    <a:lumOff val="80000"/>
                  </a:schemeClr>
                </a:solidFill>
              </a:rPr>
              <a:t>After Learning for 25 epochs, with batch size of 32 I get</a:t>
            </a:r>
          </a:p>
          <a:p>
            <a:r>
              <a:rPr lang="en-IN" i="1" dirty="0">
                <a:solidFill>
                  <a:schemeClr val="accent3">
                    <a:lumMod val="20000"/>
                    <a:lumOff val="80000"/>
                  </a:schemeClr>
                </a:solidFill>
              </a:rPr>
              <a:t>Training accuracy : 99.95%</a:t>
            </a:r>
          </a:p>
          <a:p>
            <a:r>
              <a:rPr lang="en-IN" i="1" dirty="0">
                <a:solidFill>
                  <a:schemeClr val="accent3">
                    <a:lumMod val="20000"/>
                    <a:lumOff val="80000"/>
                  </a:schemeClr>
                </a:solidFill>
              </a:rPr>
              <a:t>Validation accuracy: 64.78%</a:t>
            </a:r>
          </a:p>
          <a:p>
            <a:r>
              <a:rPr lang="en-IN" i="1" dirty="0">
                <a:solidFill>
                  <a:schemeClr val="accent3">
                    <a:lumMod val="20000"/>
                    <a:lumOff val="80000"/>
                  </a:schemeClr>
                </a:solidFill>
              </a:rPr>
              <a:t>Testing accuracy: 68.12%</a:t>
            </a:r>
          </a:p>
          <a:p>
            <a:endParaRPr lang="en-IN" i="1" dirty="0">
              <a:solidFill>
                <a:schemeClr val="accent3">
                  <a:lumMod val="20000"/>
                  <a:lumOff val="80000"/>
                </a:schemeClr>
              </a:solidFill>
            </a:endParaRPr>
          </a:p>
        </p:txBody>
      </p:sp>
    </p:spTree>
    <p:extLst>
      <p:ext uri="{BB962C8B-B14F-4D97-AF65-F5344CB8AC3E}">
        <p14:creationId xmlns:p14="http://schemas.microsoft.com/office/powerpoint/2010/main" val="413710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C445-7E8F-439A-9B45-ED8FC395194A}"/>
              </a:ext>
            </a:extLst>
          </p:cNvPr>
          <p:cNvSpPr>
            <a:spLocks noGrp="1"/>
          </p:cNvSpPr>
          <p:nvPr>
            <p:ph type="title"/>
          </p:nvPr>
        </p:nvSpPr>
        <p:spPr>
          <a:xfrm rot="20629115">
            <a:off x="3299630" y="1992882"/>
            <a:ext cx="5835394" cy="1816445"/>
          </a:xfrm>
        </p:spPr>
        <p:txBody>
          <a:bodyPr/>
          <a:lstStyle/>
          <a:p>
            <a:r>
              <a:rPr lang="en-IN" sz="9600" dirty="0">
                <a:solidFill>
                  <a:schemeClr val="accent2">
                    <a:lumMod val="60000"/>
                    <a:lumOff val="40000"/>
                  </a:schemeClr>
                </a:solidFill>
              </a:rPr>
              <a:t>THANKS</a:t>
            </a:r>
          </a:p>
        </p:txBody>
      </p:sp>
    </p:spTree>
    <p:extLst>
      <p:ext uri="{BB962C8B-B14F-4D97-AF65-F5344CB8AC3E}">
        <p14:creationId xmlns:p14="http://schemas.microsoft.com/office/powerpoint/2010/main" val="232452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7E46-A460-48D2-8C53-AA63179489F2}"/>
              </a:ext>
            </a:extLst>
          </p:cNvPr>
          <p:cNvSpPr>
            <a:spLocks noGrp="1"/>
          </p:cNvSpPr>
          <p:nvPr>
            <p:ph type="title"/>
          </p:nvPr>
        </p:nvSpPr>
        <p:spPr>
          <a:xfrm>
            <a:off x="646111" y="452718"/>
            <a:ext cx="9404723" cy="1081884"/>
          </a:xfrm>
        </p:spPr>
        <p:txBody>
          <a:bodyPr/>
          <a:lstStyle/>
          <a:p>
            <a:r>
              <a:rPr lang="en-IN" dirty="0"/>
              <a:t>Convolutional Neural Network</a:t>
            </a:r>
          </a:p>
        </p:txBody>
      </p:sp>
      <p:sp>
        <p:nvSpPr>
          <p:cNvPr id="3" name="Content Placeholder 2">
            <a:extLst>
              <a:ext uri="{FF2B5EF4-FFF2-40B4-BE49-F238E27FC236}">
                <a16:creationId xmlns:a16="http://schemas.microsoft.com/office/drawing/2014/main" id="{C26E8AA2-3541-4B91-8FA0-358779D83015}"/>
              </a:ext>
            </a:extLst>
          </p:cNvPr>
          <p:cNvSpPr>
            <a:spLocks noGrp="1"/>
          </p:cNvSpPr>
          <p:nvPr>
            <p:ph idx="1"/>
          </p:nvPr>
        </p:nvSpPr>
        <p:spPr>
          <a:xfrm>
            <a:off x="389615" y="4732509"/>
            <a:ext cx="11235192" cy="1437704"/>
          </a:xfrm>
        </p:spPr>
        <p:txBody>
          <a:bodyPr>
            <a:normAutofit/>
          </a:bodyPr>
          <a:lstStyle/>
          <a:p>
            <a:r>
              <a:rPr lang="en-US" sz="2400" b="0" i="0" dirty="0">
                <a:solidFill>
                  <a:schemeClr val="accent3">
                    <a:lumMod val="20000"/>
                    <a:lumOff val="80000"/>
                  </a:schemeClr>
                </a:solidFill>
                <a:effectLst/>
                <a:latin typeface="charter"/>
              </a:rPr>
              <a:t>A </a:t>
            </a:r>
            <a:r>
              <a:rPr lang="en-US" sz="2400" b="1" i="0" dirty="0">
                <a:solidFill>
                  <a:schemeClr val="accent3">
                    <a:lumMod val="20000"/>
                    <a:lumOff val="80000"/>
                  </a:schemeClr>
                </a:solidFill>
                <a:effectLst/>
                <a:latin typeface="charter"/>
              </a:rPr>
              <a:t>Convolutional Neural Network (</a:t>
            </a:r>
            <a:r>
              <a:rPr lang="en-US" sz="2400" b="1" i="0" dirty="0" err="1">
                <a:solidFill>
                  <a:schemeClr val="accent3">
                    <a:lumMod val="20000"/>
                    <a:lumOff val="80000"/>
                  </a:schemeClr>
                </a:solidFill>
                <a:effectLst/>
                <a:latin typeface="charter"/>
              </a:rPr>
              <a:t>ConvNet</a:t>
            </a:r>
            <a:r>
              <a:rPr lang="en-US" sz="2400" b="1" i="0" dirty="0">
                <a:solidFill>
                  <a:schemeClr val="accent3">
                    <a:lumMod val="20000"/>
                    <a:lumOff val="80000"/>
                  </a:schemeClr>
                </a:solidFill>
                <a:effectLst/>
                <a:latin typeface="charter"/>
              </a:rPr>
              <a:t>/CNN)</a:t>
            </a:r>
            <a:r>
              <a:rPr lang="en-US" sz="2400" b="0" i="0" dirty="0">
                <a:solidFill>
                  <a:schemeClr val="accent3">
                    <a:lumMod val="20000"/>
                    <a:lumOff val="80000"/>
                  </a:schemeClr>
                </a:solidFill>
                <a:effectLst/>
                <a:latin typeface="charter"/>
              </a:rPr>
              <a:t> is a Deep Learning algorithm which can take in an input image, assign importance (learnable weights and biases) to various aspects/objects in the image and be able to differentiate one from the other.</a:t>
            </a:r>
            <a:endParaRPr lang="en-IN" sz="2400" dirty="0">
              <a:solidFill>
                <a:schemeClr val="accent3">
                  <a:lumMod val="20000"/>
                  <a:lumOff val="80000"/>
                </a:schemeClr>
              </a:solidFill>
            </a:endParaRPr>
          </a:p>
        </p:txBody>
      </p:sp>
      <p:pic>
        <p:nvPicPr>
          <p:cNvPr id="2050" name="Picture 2" descr="A Comprehensive Guide to Convolutional Neural Networks — the ELI5 way | by  Sumit Saha | Towards Data Science">
            <a:extLst>
              <a:ext uri="{FF2B5EF4-FFF2-40B4-BE49-F238E27FC236}">
                <a16:creationId xmlns:a16="http://schemas.microsoft.com/office/drawing/2014/main" id="{D5B1F99C-0960-491D-8932-787F19313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50" y="1534602"/>
            <a:ext cx="10201522" cy="286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2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C2A5-3E38-464C-AB6F-7DA8F297CD2F}"/>
              </a:ext>
            </a:extLst>
          </p:cNvPr>
          <p:cNvSpPr>
            <a:spLocks noGrp="1"/>
          </p:cNvSpPr>
          <p:nvPr>
            <p:ph type="title"/>
          </p:nvPr>
        </p:nvSpPr>
        <p:spPr/>
        <p:txBody>
          <a:bodyPr/>
          <a:lstStyle/>
          <a:p>
            <a:r>
              <a:rPr lang="en-IN" dirty="0"/>
              <a:t>Transfer Learning</a:t>
            </a:r>
          </a:p>
        </p:txBody>
      </p:sp>
      <p:sp>
        <p:nvSpPr>
          <p:cNvPr id="3" name="Content Placeholder 2">
            <a:extLst>
              <a:ext uri="{FF2B5EF4-FFF2-40B4-BE49-F238E27FC236}">
                <a16:creationId xmlns:a16="http://schemas.microsoft.com/office/drawing/2014/main" id="{ED1D1BD1-86CA-41D0-A27C-E8A064A66EB6}"/>
              </a:ext>
            </a:extLst>
          </p:cNvPr>
          <p:cNvSpPr>
            <a:spLocks noGrp="1"/>
          </p:cNvSpPr>
          <p:nvPr>
            <p:ph idx="1"/>
          </p:nvPr>
        </p:nvSpPr>
        <p:spPr>
          <a:xfrm>
            <a:off x="1151021" y="1687158"/>
            <a:ext cx="6108520" cy="4626178"/>
          </a:xfrm>
        </p:spPr>
        <p:txBody>
          <a:bodyPr>
            <a:normAutofit/>
          </a:bodyPr>
          <a:lstStyle/>
          <a:p>
            <a:r>
              <a:rPr lang="en-US" b="0" i="0" dirty="0">
                <a:solidFill>
                  <a:schemeClr val="accent3">
                    <a:lumMod val="20000"/>
                    <a:lumOff val="80000"/>
                  </a:schemeClr>
                </a:solidFill>
                <a:effectLst/>
                <a:latin typeface="Helvetica Neue"/>
              </a:rPr>
              <a:t>Transfer learning is a machine learning technique where a model trained on one task is re-purposed on a second related task. Transfer learning is a machine learning technique where a model trained on one task is re-purposed on a second related task.</a:t>
            </a:r>
          </a:p>
          <a:p>
            <a:r>
              <a:rPr lang="en-US" b="0" i="1" dirty="0">
                <a:solidFill>
                  <a:schemeClr val="accent3">
                    <a:lumMod val="20000"/>
                    <a:lumOff val="80000"/>
                  </a:schemeClr>
                </a:solidFill>
                <a:effectLst/>
                <a:latin typeface="Helvetica Neue"/>
              </a:rPr>
              <a:t>In transfer learning, we first train a base network on a base dataset and task, and then we repurpose the learned features, or transfer them, to a second target network to be trained on a target dataset and task. This process will tend to work if the features are general, meaning suitable to both base and target tasks, instead of specific to the base task.</a:t>
            </a:r>
            <a:endParaRPr lang="en-IN" dirty="0">
              <a:solidFill>
                <a:schemeClr val="accent3">
                  <a:lumMod val="20000"/>
                  <a:lumOff val="80000"/>
                </a:schemeClr>
              </a:solidFill>
            </a:endParaRPr>
          </a:p>
        </p:txBody>
      </p:sp>
      <p:pic>
        <p:nvPicPr>
          <p:cNvPr id="3074" name="Picture 2" descr="Transfer Learning | Understanding Transfer Learning for Deep Learning">
            <a:extLst>
              <a:ext uri="{FF2B5EF4-FFF2-40B4-BE49-F238E27FC236}">
                <a16:creationId xmlns:a16="http://schemas.microsoft.com/office/drawing/2014/main" id="{1075C26C-D2D7-4E7B-A71F-B15BE021B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334" y="2140184"/>
            <a:ext cx="2910178" cy="2577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39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B952-A433-4C22-AE81-07DCB06B14C8}"/>
              </a:ext>
            </a:extLst>
          </p:cNvPr>
          <p:cNvSpPr>
            <a:spLocks noGrp="1"/>
          </p:cNvSpPr>
          <p:nvPr>
            <p:ph type="title"/>
          </p:nvPr>
        </p:nvSpPr>
        <p:spPr>
          <a:xfrm>
            <a:off x="646111" y="452718"/>
            <a:ext cx="9722390" cy="1400530"/>
          </a:xfrm>
        </p:spPr>
        <p:txBody>
          <a:bodyPr/>
          <a:lstStyle/>
          <a:p>
            <a:r>
              <a:rPr lang="en-IN" dirty="0"/>
              <a:t>Learning for Quality Inspection of Different Sugarcane Varieties</a:t>
            </a:r>
          </a:p>
        </p:txBody>
      </p:sp>
      <p:sp>
        <p:nvSpPr>
          <p:cNvPr id="3" name="Content Placeholder 2">
            <a:extLst>
              <a:ext uri="{FF2B5EF4-FFF2-40B4-BE49-F238E27FC236}">
                <a16:creationId xmlns:a16="http://schemas.microsoft.com/office/drawing/2014/main" id="{05D7610A-1E8D-432B-A35C-06AD24E317D1}"/>
              </a:ext>
            </a:extLst>
          </p:cNvPr>
          <p:cNvSpPr>
            <a:spLocks noGrp="1"/>
          </p:cNvSpPr>
          <p:nvPr>
            <p:ph idx="1"/>
          </p:nvPr>
        </p:nvSpPr>
        <p:spPr>
          <a:xfrm>
            <a:off x="1103313" y="2052919"/>
            <a:ext cx="5392904" cy="706184"/>
          </a:xfrm>
        </p:spPr>
        <p:txBody>
          <a:bodyPr>
            <a:normAutofit/>
          </a:bodyPr>
          <a:lstStyle/>
          <a:p>
            <a:pPr marL="0" indent="0">
              <a:buNone/>
            </a:pPr>
            <a:r>
              <a:rPr lang="en-IN" dirty="0">
                <a:solidFill>
                  <a:schemeClr val="accent3">
                    <a:lumMod val="20000"/>
                    <a:lumOff val="80000"/>
                  </a:schemeClr>
                </a:solidFill>
              </a:rPr>
              <a:t>Methods for seed cane for sugarcane</a:t>
            </a:r>
          </a:p>
        </p:txBody>
      </p:sp>
      <p:pic>
        <p:nvPicPr>
          <p:cNvPr id="4098" name="Picture 2" descr="262 Sugar Cane Stalks For Sale Stock Photos, Pictures &amp;amp; Royalty-Free Images  - iStock">
            <a:extLst>
              <a:ext uri="{FF2B5EF4-FFF2-40B4-BE49-F238E27FC236}">
                <a16:creationId xmlns:a16="http://schemas.microsoft.com/office/drawing/2014/main" id="{82650237-BAD1-445A-A8CF-646B34C39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6661" y="1853248"/>
            <a:ext cx="237744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50B94A0-3261-4F46-909A-62B0195487BB}"/>
              </a:ext>
            </a:extLst>
          </p:cNvPr>
          <p:cNvSpPr txBox="1">
            <a:spLocks/>
          </p:cNvSpPr>
          <p:nvPr/>
        </p:nvSpPr>
        <p:spPr>
          <a:xfrm>
            <a:off x="3702981" y="4802632"/>
            <a:ext cx="5392904" cy="94472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dirty="0">
                <a:solidFill>
                  <a:schemeClr val="accent3">
                    <a:lumMod val="20000"/>
                    <a:lumOff val="80000"/>
                  </a:schemeClr>
                </a:solidFill>
              </a:rPr>
              <a:t>Use large chopper harvesters that serve the cane at the base and then use a series of rollers and blades to cut each stalk into shorter segments called billets.</a:t>
            </a:r>
          </a:p>
        </p:txBody>
      </p:sp>
      <p:sp>
        <p:nvSpPr>
          <p:cNvPr id="6" name="Content Placeholder 2">
            <a:extLst>
              <a:ext uri="{FF2B5EF4-FFF2-40B4-BE49-F238E27FC236}">
                <a16:creationId xmlns:a16="http://schemas.microsoft.com/office/drawing/2014/main" id="{8A5A2055-1217-4F7D-8821-085F700B5C33}"/>
              </a:ext>
            </a:extLst>
          </p:cNvPr>
          <p:cNvSpPr txBox="1">
            <a:spLocks/>
          </p:cNvSpPr>
          <p:nvPr/>
        </p:nvSpPr>
        <p:spPr>
          <a:xfrm>
            <a:off x="4067458" y="2855578"/>
            <a:ext cx="5392904" cy="944724"/>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dirty="0">
                <a:solidFill>
                  <a:schemeClr val="accent3">
                    <a:lumMod val="20000"/>
                    <a:lumOff val="80000"/>
                  </a:schemeClr>
                </a:solidFill>
              </a:rPr>
              <a:t>Use whole sugarcane stalks, which are harvested earlier manually or mechanically by cutting the cane slightly above grade</a:t>
            </a:r>
          </a:p>
        </p:txBody>
      </p:sp>
      <p:pic>
        <p:nvPicPr>
          <p:cNvPr id="4100" name="Picture 4" descr="Billet quality – a key element for planting success">
            <a:extLst>
              <a:ext uri="{FF2B5EF4-FFF2-40B4-BE49-F238E27FC236}">
                <a16:creationId xmlns:a16="http://schemas.microsoft.com/office/drawing/2014/main" id="{2B85EABB-F961-41CA-8AD1-4D4CA301C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72" y="4668561"/>
            <a:ext cx="309562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910367-C15B-4A52-9931-6EF38C36729D}"/>
              </a:ext>
            </a:extLst>
          </p:cNvPr>
          <p:cNvSpPr txBox="1"/>
          <p:nvPr/>
        </p:nvSpPr>
        <p:spPr>
          <a:xfrm>
            <a:off x="9740348" y="4119180"/>
            <a:ext cx="2089093" cy="369332"/>
          </a:xfrm>
          <a:prstGeom prst="rect">
            <a:avLst/>
          </a:prstGeom>
          <a:noFill/>
        </p:spPr>
        <p:txBody>
          <a:bodyPr wrap="square" rtlCol="0">
            <a:spAutoFit/>
          </a:bodyPr>
          <a:lstStyle/>
          <a:p>
            <a:r>
              <a:rPr lang="en-IN" dirty="0">
                <a:solidFill>
                  <a:schemeClr val="bg2">
                    <a:lumMod val="75000"/>
                  </a:schemeClr>
                </a:solidFill>
              </a:rPr>
              <a:t>Sugarcane stalks</a:t>
            </a:r>
          </a:p>
        </p:txBody>
      </p:sp>
      <p:sp>
        <p:nvSpPr>
          <p:cNvPr id="9" name="TextBox 8">
            <a:extLst>
              <a:ext uri="{FF2B5EF4-FFF2-40B4-BE49-F238E27FC236}">
                <a16:creationId xmlns:a16="http://schemas.microsoft.com/office/drawing/2014/main" id="{7A66513D-9BB3-4BE6-A193-E5A26BA5D26A}"/>
              </a:ext>
            </a:extLst>
          </p:cNvPr>
          <p:cNvSpPr txBox="1"/>
          <p:nvPr/>
        </p:nvSpPr>
        <p:spPr>
          <a:xfrm>
            <a:off x="1448604" y="5747356"/>
            <a:ext cx="2089093" cy="369332"/>
          </a:xfrm>
          <a:prstGeom prst="rect">
            <a:avLst/>
          </a:prstGeom>
          <a:noFill/>
        </p:spPr>
        <p:txBody>
          <a:bodyPr wrap="square" rtlCol="0">
            <a:spAutoFit/>
          </a:bodyPr>
          <a:lstStyle/>
          <a:p>
            <a:r>
              <a:rPr lang="en-IN" dirty="0">
                <a:solidFill>
                  <a:srgbClr val="FFFF00"/>
                </a:solidFill>
              </a:rPr>
              <a:t>Sugarcane billets</a:t>
            </a:r>
          </a:p>
        </p:txBody>
      </p:sp>
    </p:spTree>
    <p:extLst>
      <p:ext uri="{BB962C8B-B14F-4D97-AF65-F5344CB8AC3E}">
        <p14:creationId xmlns:p14="http://schemas.microsoft.com/office/powerpoint/2010/main" val="80375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D319-0462-426C-BD3D-C9F6BD096EBD}"/>
              </a:ext>
            </a:extLst>
          </p:cNvPr>
          <p:cNvSpPr>
            <a:spLocks noGrp="1"/>
          </p:cNvSpPr>
          <p:nvPr>
            <p:ph type="title"/>
          </p:nvPr>
        </p:nvSpPr>
        <p:spPr>
          <a:xfrm>
            <a:off x="646111" y="452718"/>
            <a:ext cx="9563364" cy="1400530"/>
          </a:xfrm>
        </p:spPr>
        <p:txBody>
          <a:bodyPr/>
          <a:lstStyle/>
          <a:p>
            <a:r>
              <a:rPr lang="en-IN" dirty="0"/>
              <a:t>Problem with sugarcane Production</a:t>
            </a:r>
          </a:p>
        </p:txBody>
      </p:sp>
      <p:sp>
        <p:nvSpPr>
          <p:cNvPr id="3" name="Content Placeholder 2">
            <a:extLst>
              <a:ext uri="{FF2B5EF4-FFF2-40B4-BE49-F238E27FC236}">
                <a16:creationId xmlns:a16="http://schemas.microsoft.com/office/drawing/2014/main" id="{BE9F0418-12C3-4473-B404-CB3E81A53700}"/>
              </a:ext>
            </a:extLst>
          </p:cNvPr>
          <p:cNvSpPr>
            <a:spLocks noGrp="1"/>
          </p:cNvSpPr>
          <p:nvPr>
            <p:ph idx="1"/>
          </p:nvPr>
        </p:nvSpPr>
        <p:spPr>
          <a:xfrm>
            <a:off x="954523" y="1973404"/>
            <a:ext cx="6428134" cy="4195481"/>
          </a:xfrm>
        </p:spPr>
        <p:txBody>
          <a:bodyPr>
            <a:normAutofit fontScale="85000" lnSpcReduction="20000"/>
          </a:bodyPr>
          <a:lstStyle/>
          <a:p>
            <a:pPr marL="0" indent="0">
              <a:buNone/>
            </a:pPr>
            <a:r>
              <a:rPr lang="en-IN" dirty="0">
                <a:solidFill>
                  <a:schemeClr val="accent3">
                    <a:lumMod val="20000"/>
                    <a:lumOff val="80000"/>
                  </a:schemeClr>
                </a:solidFill>
              </a:rPr>
              <a:t>Because of </a:t>
            </a:r>
          </a:p>
          <a:p>
            <a:r>
              <a:rPr lang="en-IN" dirty="0">
                <a:solidFill>
                  <a:schemeClr val="accent3">
                    <a:lumMod val="20000"/>
                    <a:lumOff val="80000"/>
                  </a:schemeClr>
                </a:solidFill>
              </a:rPr>
              <a:t>Cracked</a:t>
            </a:r>
          </a:p>
          <a:p>
            <a:r>
              <a:rPr lang="en-IN" dirty="0">
                <a:solidFill>
                  <a:schemeClr val="accent3">
                    <a:lumMod val="20000"/>
                    <a:lumOff val="80000"/>
                  </a:schemeClr>
                </a:solidFill>
              </a:rPr>
              <a:t>Crushed</a:t>
            </a:r>
          </a:p>
          <a:p>
            <a:r>
              <a:rPr lang="en-IN" dirty="0">
                <a:solidFill>
                  <a:schemeClr val="accent3">
                    <a:lumMod val="20000"/>
                    <a:lumOff val="80000"/>
                  </a:schemeClr>
                </a:solidFill>
              </a:rPr>
              <a:t>Two Buds (one good and one bad)</a:t>
            </a:r>
          </a:p>
          <a:p>
            <a:r>
              <a:rPr lang="en-IN" dirty="0">
                <a:solidFill>
                  <a:schemeClr val="accent3">
                    <a:lumMod val="20000"/>
                    <a:lumOff val="80000"/>
                  </a:schemeClr>
                </a:solidFill>
              </a:rPr>
              <a:t>Damaged bud</a:t>
            </a:r>
          </a:p>
          <a:p>
            <a:r>
              <a:rPr lang="en-IN" dirty="0">
                <a:solidFill>
                  <a:schemeClr val="accent3">
                    <a:lumMod val="20000"/>
                    <a:lumOff val="80000"/>
                  </a:schemeClr>
                </a:solidFill>
              </a:rPr>
              <a:t>Good buds</a:t>
            </a:r>
          </a:p>
          <a:p>
            <a:pPr marL="0" indent="0">
              <a:buNone/>
            </a:pPr>
            <a:endParaRPr lang="en-IN" dirty="0">
              <a:solidFill>
                <a:schemeClr val="accent3">
                  <a:lumMod val="20000"/>
                  <a:lumOff val="80000"/>
                </a:schemeClr>
              </a:solidFill>
            </a:endParaRPr>
          </a:p>
          <a:p>
            <a:pPr marL="0" indent="0">
              <a:buNone/>
            </a:pPr>
            <a:r>
              <a:rPr lang="en-IN" dirty="0">
                <a:solidFill>
                  <a:schemeClr val="accent3">
                    <a:lumMod val="20000"/>
                    <a:lumOff val="80000"/>
                  </a:schemeClr>
                </a:solidFill>
              </a:rPr>
              <a:t>The cultivation of sugarcane is not good. Approximately farmer have to seed twice the number of billets in order to get that much amount of production. </a:t>
            </a:r>
          </a:p>
          <a:p>
            <a:pPr marL="0" indent="0">
              <a:buNone/>
            </a:pPr>
            <a:r>
              <a:rPr lang="en-IN" dirty="0">
                <a:solidFill>
                  <a:schemeClr val="accent3">
                    <a:lumMod val="20000"/>
                    <a:lumOff val="80000"/>
                  </a:schemeClr>
                </a:solidFill>
              </a:rPr>
              <a:t>	Sometimes if billet damage is high and seed distribution is excessively variable, stand density during the growing season can be poor that the farmer may decide to </a:t>
            </a:r>
            <a:r>
              <a:rPr lang="en-IN" dirty="0" err="1">
                <a:solidFill>
                  <a:schemeClr val="accent3">
                    <a:lumMod val="20000"/>
                    <a:lumOff val="80000"/>
                  </a:schemeClr>
                </a:solidFill>
              </a:rPr>
              <a:t>plow</a:t>
            </a:r>
            <a:r>
              <a:rPr lang="en-IN" dirty="0">
                <a:solidFill>
                  <a:schemeClr val="accent3">
                    <a:lumMod val="20000"/>
                    <a:lumOff val="80000"/>
                  </a:schemeClr>
                </a:solidFill>
              </a:rPr>
              <a:t> the field as total loss.</a:t>
            </a:r>
          </a:p>
          <a:p>
            <a:endParaRPr lang="en-IN" dirty="0">
              <a:solidFill>
                <a:schemeClr val="accent3">
                  <a:lumMod val="20000"/>
                  <a:lumOff val="80000"/>
                </a:schemeClr>
              </a:solidFill>
            </a:endParaRPr>
          </a:p>
        </p:txBody>
      </p:sp>
      <p:pic>
        <p:nvPicPr>
          <p:cNvPr id="1028" name="Picture 4" descr="Convolutional Neural Networks and Transfer Learning for Quality Inspection  of Different Sugarcane Varieties | Semantic Scholar">
            <a:extLst>
              <a:ext uri="{FF2B5EF4-FFF2-40B4-BE49-F238E27FC236}">
                <a16:creationId xmlns:a16="http://schemas.microsoft.com/office/drawing/2014/main" id="{339D846F-6AAA-4FD3-BCD7-3ECA1B52B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286" y="1543987"/>
            <a:ext cx="2809563" cy="35901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556E92-73AD-4714-8FDC-3793166D6406}"/>
              </a:ext>
            </a:extLst>
          </p:cNvPr>
          <p:cNvSpPr txBox="1"/>
          <p:nvPr/>
        </p:nvSpPr>
        <p:spPr>
          <a:xfrm>
            <a:off x="7615003" y="5329003"/>
            <a:ext cx="4099810" cy="577081"/>
          </a:xfrm>
          <a:prstGeom prst="rect">
            <a:avLst/>
          </a:prstGeom>
          <a:noFill/>
        </p:spPr>
        <p:txBody>
          <a:bodyPr wrap="square" rtlCol="0">
            <a:spAutoFit/>
          </a:bodyPr>
          <a:lstStyle/>
          <a:p>
            <a:r>
              <a:rPr lang="en-IN" sz="1050" dirty="0">
                <a:solidFill>
                  <a:schemeClr val="accent2">
                    <a:lumMod val="20000"/>
                    <a:lumOff val="80000"/>
                  </a:schemeClr>
                </a:solidFill>
              </a:rPr>
              <a:t>Row 1 -&gt; Variety </a:t>
            </a:r>
            <a:r>
              <a:rPr lang="en-IN" sz="1050" i="1" dirty="0" err="1">
                <a:solidFill>
                  <a:schemeClr val="accent2">
                    <a:lumMod val="20000"/>
                    <a:lumOff val="80000"/>
                  </a:schemeClr>
                </a:solidFill>
              </a:rPr>
              <a:t>HoCP</a:t>
            </a:r>
            <a:r>
              <a:rPr lang="en-IN" sz="1050" i="1" dirty="0">
                <a:solidFill>
                  <a:schemeClr val="accent2">
                    <a:lumMod val="20000"/>
                    <a:lumOff val="80000"/>
                  </a:schemeClr>
                </a:solidFill>
              </a:rPr>
              <a:t> 09-804</a:t>
            </a:r>
            <a:r>
              <a:rPr lang="en-IN" sz="1050" dirty="0">
                <a:solidFill>
                  <a:schemeClr val="accent2">
                    <a:lumMod val="20000"/>
                    <a:lumOff val="80000"/>
                  </a:schemeClr>
                </a:solidFill>
              </a:rPr>
              <a:t>:  Damaged (left) Good (right) </a:t>
            </a:r>
          </a:p>
          <a:p>
            <a:r>
              <a:rPr lang="en-IN" sz="1050" dirty="0">
                <a:solidFill>
                  <a:schemeClr val="accent2">
                    <a:lumMod val="20000"/>
                    <a:lumOff val="80000"/>
                  </a:schemeClr>
                </a:solidFill>
              </a:rPr>
              <a:t>Row 2 -&gt; Variety </a:t>
            </a:r>
            <a:r>
              <a:rPr lang="en-IN" sz="1050" i="1" dirty="0" err="1">
                <a:solidFill>
                  <a:schemeClr val="accent2">
                    <a:lumMod val="20000"/>
                    <a:lumOff val="80000"/>
                  </a:schemeClr>
                </a:solidFill>
              </a:rPr>
              <a:t>HoCP</a:t>
            </a:r>
            <a:r>
              <a:rPr lang="en-IN" sz="1050" i="1" dirty="0">
                <a:solidFill>
                  <a:schemeClr val="accent2">
                    <a:lumMod val="20000"/>
                    <a:lumOff val="80000"/>
                  </a:schemeClr>
                </a:solidFill>
              </a:rPr>
              <a:t> 96-540</a:t>
            </a:r>
            <a:r>
              <a:rPr lang="en-IN" sz="1050" dirty="0">
                <a:solidFill>
                  <a:schemeClr val="accent2">
                    <a:lumMod val="20000"/>
                    <a:lumOff val="80000"/>
                  </a:schemeClr>
                </a:solidFill>
              </a:rPr>
              <a:t>:  Damaged (left) Good (right) </a:t>
            </a:r>
          </a:p>
          <a:p>
            <a:r>
              <a:rPr lang="en-IN" sz="1050" dirty="0">
                <a:solidFill>
                  <a:schemeClr val="accent2">
                    <a:lumMod val="20000"/>
                    <a:lumOff val="80000"/>
                  </a:schemeClr>
                </a:solidFill>
              </a:rPr>
              <a:t>Row 3 -&gt; Variety </a:t>
            </a:r>
            <a:r>
              <a:rPr lang="en-IN" sz="1050" i="1" dirty="0">
                <a:solidFill>
                  <a:schemeClr val="accent2">
                    <a:lumMod val="20000"/>
                    <a:lumOff val="80000"/>
                  </a:schemeClr>
                </a:solidFill>
              </a:rPr>
              <a:t>L01-299</a:t>
            </a:r>
            <a:r>
              <a:rPr lang="en-IN" sz="1050" dirty="0">
                <a:solidFill>
                  <a:schemeClr val="accent2">
                    <a:lumMod val="20000"/>
                    <a:lumOff val="80000"/>
                  </a:schemeClr>
                </a:solidFill>
              </a:rPr>
              <a:t>:  Damaged (left) Good (right) </a:t>
            </a:r>
          </a:p>
        </p:txBody>
      </p:sp>
    </p:spTree>
    <p:extLst>
      <p:ext uri="{BB962C8B-B14F-4D97-AF65-F5344CB8AC3E}">
        <p14:creationId xmlns:p14="http://schemas.microsoft.com/office/powerpoint/2010/main" val="25064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FCDF7-E7E4-4F28-BC26-6BD32F6845B9}"/>
              </a:ext>
            </a:extLst>
          </p:cNvPr>
          <p:cNvSpPr>
            <a:spLocks noGrp="1"/>
          </p:cNvSpPr>
          <p:nvPr>
            <p:ph idx="1"/>
          </p:nvPr>
        </p:nvSpPr>
        <p:spPr>
          <a:xfrm>
            <a:off x="1182825" y="1551986"/>
            <a:ext cx="8946541" cy="4195481"/>
          </a:xfrm>
        </p:spPr>
        <p:txBody>
          <a:bodyPr/>
          <a:lstStyle/>
          <a:p>
            <a:pPr marL="0" indent="0">
              <a:buNone/>
            </a:pPr>
            <a:r>
              <a:rPr lang="en-IN" dirty="0">
                <a:solidFill>
                  <a:schemeClr val="accent3">
                    <a:lumMod val="20000"/>
                    <a:lumOff val="80000"/>
                  </a:schemeClr>
                </a:solidFill>
              </a:rPr>
              <a:t>Because of Above Problem</a:t>
            </a:r>
          </a:p>
          <a:p>
            <a:r>
              <a:rPr lang="en-IN" dirty="0">
                <a:solidFill>
                  <a:schemeClr val="accent3">
                    <a:lumMod val="20000"/>
                    <a:lumOff val="80000"/>
                  </a:schemeClr>
                </a:solidFill>
              </a:rPr>
              <a:t>Computer Vision</a:t>
            </a:r>
          </a:p>
          <a:p>
            <a:r>
              <a:rPr lang="en-IN" dirty="0">
                <a:solidFill>
                  <a:schemeClr val="accent3">
                    <a:lumMod val="20000"/>
                    <a:lumOff val="80000"/>
                  </a:schemeClr>
                </a:solidFill>
              </a:rPr>
              <a:t>Deep Learning </a:t>
            </a:r>
          </a:p>
          <a:p>
            <a:pPr marL="0" indent="0">
              <a:buNone/>
            </a:pPr>
            <a:r>
              <a:rPr lang="en-IN" dirty="0">
                <a:solidFill>
                  <a:schemeClr val="accent3">
                    <a:lumMod val="20000"/>
                    <a:lumOff val="80000"/>
                  </a:schemeClr>
                </a:solidFill>
              </a:rPr>
              <a:t>Came into picture</a:t>
            </a:r>
          </a:p>
          <a:p>
            <a:pPr marL="0" indent="0">
              <a:buNone/>
            </a:pPr>
            <a:r>
              <a:rPr lang="en-IN" dirty="0">
                <a:solidFill>
                  <a:schemeClr val="accent3">
                    <a:lumMod val="20000"/>
                    <a:lumOff val="80000"/>
                  </a:schemeClr>
                </a:solidFill>
              </a:rPr>
              <a:t>	This helps in Identifying good and damaged billets so that number of good billets seeded are high and results in homogenous density as well as the number of billets need for seeding are also less and results in increase the efficiency of sugarcane cultivation</a:t>
            </a:r>
          </a:p>
          <a:p>
            <a:pPr marL="0" indent="0">
              <a:buNone/>
            </a:pPr>
            <a:r>
              <a:rPr lang="en-IN" dirty="0">
                <a:solidFill>
                  <a:schemeClr val="accent3">
                    <a:lumMod val="20000"/>
                    <a:lumOff val="80000"/>
                  </a:schemeClr>
                </a:solidFill>
              </a:rPr>
              <a:t>	Damaged billets are send to Industries for Sugar processing or other for other task</a:t>
            </a:r>
          </a:p>
        </p:txBody>
      </p:sp>
    </p:spTree>
    <p:extLst>
      <p:ext uri="{BB962C8B-B14F-4D97-AF65-F5344CB8AC3E}">
        <p14:creationId xmlns:p14="http://schemas.microsoft.com/office/powerpoint/2010/main" val="99544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9F21-4101-418D-8966-BE39633D335F}"/>
              </a:ext>
            </a:extLst>
          </p:cNvPr>
          <p:cNvSpPr>
            <a:spLocks noGrp="1"/>
          </p:cNvSpPr>
          <p:nvPr>
            <p:ph type="title"/>
          </p:nvPr>
        </p:nvSpPr>
        <p:spPr>
          <a:xfrm>
            <a:off x="646111" y="452718"/>
            <a:ext cx="9404723" cy="883101"/>
          </a:xfrm>
        </p:spPr>
        <p:txBody>
          <a:bodyPr/>
          <a:lstStyle/>
          <a:p>
            <a:r>
              <a:rPr lang="en-IN" dirty="0"/>
              <a:t>Why CNN over CCV</a:t>
            </a:r>
          </a:p>
        </p:txBody>
      </p:sp>
      <p:sp>
        <p:nvSpPr>
          <p:cNvPr id="3" name="Content Placeholder 2">
            <a:extLst>
              <a:ext uri="{FF2B5EF4-FFF2-40B4-BE49-F238E27FC236}">
                <a16:creationId xmlns:a16="http://schemas.microsoft.com/office/drawing/2014/main" id="{6C3BF735-A5D9-40FE-B7CB-C7A8BDFBBFA6}"/>
              </a:ext>
            </a:extLst>
          </p:cNvPr>
          <p:cNvSpPr>
            <a:spLocks noGrp="1"/>
          </p:cNvSpPr>
          <p:nvPr>
            <p:ph idx="1"/>
          </p:nvPr>
        </p:nvSpPr>
        <p:spPr>
          <a:xfrm>
            <a:off x="875201" y="1559938"/>
            <a:ext cx="8946541" cy="1310484"/>
          </a:xfrm>
        </p:spPr>
        <p:txBody>
          <a:bodyPr>
            <a:normAutofit lnSpcReduction="10000"/>
          </a:bodyPr>
          <a:lstStyle/>
          <a:p>
            <a:r>
              <a:rPr lang="en-IN" dirty="0">
                <a:solidFill>
                  <a:schemeClr val="accent3">
                    <a:lumMod val="20000"/>
                    <a:lumOff val="80000"/>
                  </a:schemeClr>
                </a:solidFill>
              </a:rPr>
              <a:t>By research we got that CNN models outperforms CCV (Classical Computer Vision) Model by large margin and if we use Transfer Learning It will give really good accuracy and good model for this purpose.</a:t>
            </a:r>
          </a:p>
        </p:txBody>
      </p:sp>
      <p:sp>
        <p:nvSpPr>
          <p:cNvPr id="6" name="Content Placeholder 2">
            <a:extLst>
              <a:ext uri="{FF2B5EF4-FFF2-40B4-BE49-F238E27FC236}">
                <a16:creationId xmlns:a16="http://schemas.microsoft.com/office/drawing/2014/main" id="{D9BE1D4B-E8B0-40FB-A56F-5C8CA1D19CB4}"/>
              </a:ext>
            </a:extLst>
          </p:cNvPr>
          <p:cNvSpPr txBox="1">
            <a:spLocks/>
          </p:cNvSpPr>
          <p:nvPr/>
        </p:nvSpPr>
        <p:spPr>
          <a:xfrm>
            <a:off x="1104291" y="3967698"/>
            <a:ext cx="8946541" cy="205939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dirty="0">
                <a:solidFill>
                  <a:schemeClr val="accent3">
                    <a:lumMod val="20000"/>
                    <a:lumOff val="80000"/>
                  </a:schemeClr>
                </a:solidFill>
              </a:rPr>
              <a:t>Dataset Consisting of 3 varieties of Sugarcane</a:t>
            </a:r>
          </a:p>
          <a:p>
            <a:r>
              <a:rPr lang="en-IN" dirty="0">
                <a:solidFill>
                  <a:schemeClr val="accent3">
                    <a:lumMod val="20000"/>
                    <a:lumOff val="80000"/>
                  </a:schemeClr>
                </a:solidFill>
              </a:rPr>
              <a:t>L 01-299</a:t>
            </a:r>
          </a:p>
          <a:p>
            <a:r>
              <a:rPr lang="en-IN" dirty="0" err="1">
                <a:solidFill>
                  <a:schemeClr val="accent3">
                    <a:lumMod val="20000"/>
                    <a:lumOff val="80000"/>
                  </a:schemeClr>
                </a:solidFill>
              </a:rPr>
              <a:t>HoCP</a:t>
            </a:r>
            <a:r>
              <a:rPr lang="en-IN" dirty="0">
                <a:solidFill>
                  <a:schemeClr val="accent3">
                    <a:lumMod val="20000"/>
                    <a:lumOff val="80000"/>
                  </a:schemeClr>
                </a:solidFill>
              </a:rPr>
              <a:t> 09-804</a:t>
            </a:r>
          </a:p>
          <a:p>
            <a:r>
              <a:rPr lang="en-IN" dirty="0" err="1">
                <a:solidFill>
                  <a:schemeClr val="accent3">
                    <a:lumMod val="20000"/>
                    <a:lumOff val="80000"/>
                  </a:schemeClr>
                </a:solidFill>
              </a:rPr>
              <a:t>HoCP</a:t>
            </a:r>
            <a:r>
              <a:rPr lang="en-IN" dirty="0">
                <a:solidFill>
                  <a:schemeClr val="accent3">
                    <a:lumMod val="20000"/>
                    <a:lumOff val="80000"/>
                  </a:schemeClr>
                </a:solidFill>
              </a:rPr>
              <a:t> 96-540</a:t>
            </a:r>
          </a:p>
          <a:p>
            <a:pPr marL="0" indent="0">
              <a:buNone/>
            </a:pPr>
            <a:r>
              <a:rPr lang="en-IN" dirty="0">
                <a:solidFill>
                  <a:schemeClr val="accent3">
                    <a:lumMod val="20000"/>
                    <a:lumOff val="80000"/>
                  </a:schemeClr>
                </a:solidFill>
              </a:rPr>
              <a:t>We have images of good and damaged billets of each of the above mentioned types</a:t>
            </a:r>
          </a:p>
          <a:p>
            <a:pPr marL="0" indent="0">
              <a:buNone/>
            </a:pPr>
            <a:endParaRPr lang="en-IN" dirty="0">
              <a:solidFill>
                <a:schemeClr val="accent3">
                  <a:lumMod val="20000"/>
                  <a:lumOff val="80000"/>
                </a:schemeClr>
              </a:solidFill>
            </a:endParaRPr>
          </a:p>
          <a:p>
            <a:pPr marL="0" indent="0">
              <a:buNone/>
            </a:pPr>
            <a:r>
              <a:rPr lang="en-IN" i="1" dirty="0">
                <a:solidFill>
                  <a:schemeClr val="accent3">
                    <a:lumMod val="20000"/>
                    <a:lumOff val="80000"/>
                  </a:schemeClr>
                </a:solidFill>
              </a:rPr>
              <a:t>Link for the Dataset:    </a:t>
            </a:r>
            <a:r>
              <a:rPr lang="en-IN" u="sng" dirty="0">
                <a:solidFill>
                  <a:schemeClr val="accent3">
                    <a:lumMod val="20000"/>
                    <a:lumOff val="80000"/>
                  </a:schemeClr>
                </a:solidFill>
              </a:rPr>
              <a:t>https://github.com/The77Lab/SugarcaneDeepLearning</a:t>
            </a:r>
          </a:p>
        </p:txBody>
      </p:sp>
      <p:sp>
        <p:nvSpPr>
          <p:cNvPr id="7" name="Title 1">
            <a:extLst>
              <a:ext uri="{FF2B5EF4-FFF2-40B4-BE49-F238E27FC236}">
                <a16:creationId xmlns:a16="http://schemas.microsoft.com/office/drawing/2014/main" id="{EA6F7596-21EE-41E3-80CF-B482DA506623}"/>
              </a:ext>
            </a:extLst>
          </p:cNvPr>
          <p:cNvSpPr txBox="1">
            <a:spLocks/>
          </p:cNvSpPr>
          <p:nvPr/>
        </p:nvSpPr>
        <p:spPr>
          <a:xfrm>
            <a:off x="646109" y="2987449"/>
            <a:ext cx="9404723" cy="883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Dataset</a:t>
            </a:r>
          </a:p>
        </p:txBody>
      </p:sp>
    </p:spTree>
    <p:extLst>
      <p:ext uri="{BB962C8B-B14F-4D97-AF65-F5344CB8AC3E}">
        <p14:creationId xmlns:p14="http://schemas.microsoft.com/office/powerpoint/2010/main" val="309826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FC31-5D94-4098-A4A5-ED773B4F5AFD}"/>
              </a:ext>
            </a:extLst>
          </p:cNvPr>
          <p:cNvSpPr>
            <a:spLocks noGrp="1"/>
          </p:cNvSpPr>
          <p:nvPr>
            <p:ph type="title"/>
          </p:nvPr>
        </p:nvSpPr>
        <p:spPr/>
        <p:txBody>
          <a:bodyPr/>
          <a:lstStyle/>
          <a:p>
            <a:r>
              <a:rPr lang="en-IN" dirty="0"/>
              <a:t>Comparison between different CNN Architectures and CVV Model</a:t>
            </a:r>
          </a:p>
        </p:txBody>
      </p:sp>
      <p:sp>
        <p:nvSpPr>
          <p:cNvPr id="3" name="Content Placeholder 2">
            <a:extLst>
              <a:ext uri="{FF2B5EF4-FFF2-40B4-BE49-F238E27FC236}">
                <a16:creationId xmlns:a16="http://schemas.microsoft.com/office/drawing/2014/main" id="{E9AEC9ED-8B98-4573-AAA3-309730D11ADF}"/>
              </a:ext>
            </a:extLst>
          </p:cNvPr>
          <p:cNvSpPr>
            <a:spLocks noGrp="1"/>
          </p:cNvSpPr>
          <p:nvPr>
            <p:ph idx="1"/>
          </p:nvPr>
        </p:nvSpPr>
        <p:spPr>
          <a:xfrm>
            <a:off x="1103312" y="2496710"/>
            <a:ext cx="8946541" cy="3751689"/>
          </a:xfrm>
        </p:spPr>
        <p:txBody>
          <a:bodyPr>
            <a:normAutofit fontScale="85000" lnSpcReduction="20000"/>
          </a:bodyPr>
          <a:lstStyle/>
          <a:p>
            <a:pPr marL="0" indent="0">
              <a:buNone/>
            </a:pPr>
            <a:r>
              <a:rPr lang="en-IN" dirty="0">
                <a:solidFill>
                  <a:schemeClr val="accent3">
                    <a:lumMod val="20000"/>
                    <a:lumOff val="80000"/>
                  </a:schemeClr>
                </a:solidFill>
              </a:rPr>
              <a:t>Models Used for Comparison</a:t>
            </a:r>
          </a:p>
          <a:p>
            <a:r>
              <a:rPr lang="en-IN" dirty="0">
                <a:solidFill>
                  <a:schemeClr val="accent3">
                    <a:lumMod val="20000"/>
                    <a:lumOff val="80000"/>
                  </a:schemeClr>
                </a:solidFill>
              </a:rPr>
              <a:t>CCV (Classical computer Vision)</a:t>
            </a:r>
          </a:p>
          <a:p>
            <a:r>
              <a:rPr lang="en-IN" dirty="0" err="1">
                <a:solidFill>
                  <a:schemeClr val="accent3">
                    <a:lumMod val="20000"/>
                    <a:lumOff val="80000"/>
                  </a:schemeClr>
                </a:solidFill>
              </a:rPr>
              <a:t>AlexNet</a:t>
            </a:r>
            <a:endParaRPr lang="en-IN" dirty="0">
              <a:solidFill>
                <a:schemeClr val="accent3">
                  <a:lumMod val="20000"/>
                  <a:lumOff val="80000"/>
                </a:schemeClr>
              </a:solidFill>
            </a:endParaRPr>
          </a:p>
          <a:p>
            <a:r>
              <a:rPr lang="en-IN" dirty="0">
                <a:solidFill>
                  <a:schemeClr val="accent3">
                    <a:lumMod val="20000"/>
                    <a:lumOff val="80000"/>
                  </a:schemeClr>
                </a:solidFill>
              </a:rPr>
              <a:t>CGG-16</a:t>
            </a:r>
          </a:p>
          <a:p>
            <a:r>
              <a:rPr lang="en-IN" dirty="0" err="1">
                <a:solidFill>
                  <a:schemeClr val="accent3">
                    <a:lumMod val="20000"/>
                    <a:lumOff val="80000"/>
                  </a:schemeClr>
                </a:solidFill>
              </a:rPr>
              <a:t>GoogLeNet</a:t>
            </a:r>
            <a:endParaRPr lang="en-IN" dirty="0">
              <a:solidFill>
                <a:schemeClr val="accent3">
                  <a:lumMod val="20000"/>
                  <a:lumOff val="80000"/>
                </a:schemeClr>
              </a:solidFill>
            </a:endParaRPr>
          </a:p>
          <a:p>
            <a:r>
              <a:rPr lang="en-IN" dirty="0">
                <a:solidFill>
                  <a:schemeClr val="accent3">
                    <a:lumMod val="20000"/>
                    <a:lumOff val="80000"/>
                  </a:schemeClr>
                </a:solidFill>
              </a:rPr>
              <a:t>ResNet101</a:t>
            </a:r>
          </a:p>
          <a:p>
            <a:pPr marL="0" indent="0">
              <a:buNone/>
            </a:pPr>
            <a:endParaRPr lang="en-IN" dirty="0">
              <a:solidFill>
                <a:schemeClr val="accent3">
                  <a:lumMod val="20000"/>
                  <a:lumOff val="80000"/>
                </a:schemeClr>
              </a:solidFill>
            </a:endParaRPr>
          </a:p>
          <a:p>
            <a:pPr marL="0" indent="0">
              <a:buNone/>
            </a:pPr>
            <a:r>
              <a:rPr lang="en-IN" dirty="0">
                <a:solidFill>
                  <a:schemeClr val="accent3">
                    <a:lumMod val="20000"/>
                    <a:lumOff val="80000"/>
                  </a:schemeClr>
                </a:solidFill>
              </a:rPr>
              <a:t>CCV method have lowest Performance whereas ResNet101 and </a:t>
            </a:r>
            <a:r>
              <a:rPr lang="en-IN" dirty="0" err="1">
                <a:solidFill>
                  <a:schemeClr val="accent3">
                    <a:lumMod val="20000"/>
                    <a:lumOff val="80000"/>
                  </a:schemeClr>
                </a:solidFill>
              </a:rPr>
              <a:t>AlexNet</a:t>
            </a:r>
            <a:r>
              <a:rPr lang="en-IN" dirty="0">
                <a:solidFill>
                  <a:schemeClr val="accent3">
                    <a:lumMod val="20000"/>
                    <a:lumOff val="80000"/>
                  </a:schemeClr>
                </a:solidFill>
              </a:rPr>
              <a:t> are the ones with the best results for different sugarcane Varieties However ResNet101 took too much processing time (around 10 to 20 times longer).</a:t>
            </a:r>
          </a:p>
          <a:p>
            <a:pPr marL="0" indent="0">
              <a:buNone/>
            </a:pPr>
            <a:endParaRPr lang="en-IN" dirty="0">
              <a:solidFill>
                <a:schemeClr val="accent3">
                  <a:lumMod val="20000"/>
                  <a:lumOff val="80000"/>
                </a:schemeClr>
              </a:solidFill>
            </a:endParaRPr>
          </a:p>
          <a:p>
            <a:pPr marL="0" indent="0">
              <a:buNone/>
            </a:pPr>
            <a:r>
              <a:rPr lang="en-IN" dirty="0">
                <a:solidFill>
                  <a:schemeClr val="accent3">
                    <a:lumMod val="20000"/>
                    <a:lumOff val="80000"/>
                  </a:schemeClr>
                </a:solidFill>
              </a:rPr>
              <a:t>Hence </a:t>
            </a:r>
            <a:r>
              <a:rPr lang="en-IN" dirty="0" err="1">
                <a:solidFill>
                  <a:schemeClr val="accent3">
                    <a:lumMod val="20000"/>
                    <a:lumOff val="80000"/>
                  </a:schemeClr>
                </a:solidFill>
              </a:rPr>
              <a:t>AlexNet</a:t>
            </a:r>
            <a:r>
              <a:rPr lang="en-IN" dirty="0">
                <a:solidFill>
                  <a:schemeClr val="accent3">
                    <a:lumMod val="20000"/>
                    <a:lumOff val="80000"/>
                  </a:schemeClr>
                </a:solidFill>
              </a:rPr>
              <a:t> is model selected for the above task.</a:t>
            </a:r>
          </a:p>
        </p:txBody>
      </p:sp>
    </p:spTree>
    <p:extLst>
      <p:ext uri="{BB962C8B-B14F-4D97-AF65-F5344CB8AC3E}">
        <p14:creationId xmlns:p14="http://schemas.microsoft.com/office/powerpoint/2010/main" val="43499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3556-508F-4B68-88E5-FD4E6B7775D1}"/>
              </a:ext>
            </a:extLst>
          </p:cNvPr>
          <p:cNvSpPr>
            <a:spLocks noGrp="1"/>
          </p:cNvSpPr>
          <p:nvPr>
            <p:ph type="title"/>
          </p:nvPr>
        </p:nvSpPr>
        <p:spPr/>
        <p:txBody>
          <a:bodyPr/>
          <a:lstStyle/>
          <a:p>
            <a:r>
              <a:rPr lang="en-IN" dirty="0" err="1"/>
              <a:t>AlexNet</a:t>
            </a:r>
            <a:r>
              <a:rPr lang="en-IN" dirty="0"/>
              <a:t> Architecture</a:t>
            </a:r>
          </a:p>
        </p:txBody>
      </p:sp>
      <p:pic>
        <p:nvPicPr>
          <p:cNvPr id="5122" name="Picture 2" descr="AlexNet architecture. Includes 5 convolutional layers and 3... | Download  Scientific Diagram">
            <a:extLst>
              <a:ext uri="{FF2B5EF4-FFF2-40B4-BE49-F238E27FC236}">
                <a16:creationId xmlns:a16="http://schemas.microsoft.com/office/drawing/2014/main" id="{0858CDF1-B6B6-4980-BFE7-F1B6FA6C4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45" y="1733384"/>
            <a:ext cx="10535477" cy="446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513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289</TotalTime>
  <Words>1012</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charter</vt:lpstr>
      <vt:lpstr>Courier New</vt:lpstr>
      <vt:lpstr>Helvetica Neue</vt:lpstr>
      <vt:lpstr>Wingdings 3</vt:lpstr>
      <vt:lpstr>Ion</vt:lpstr>
      <vt:lpstr>Malviya National Institute of Technology Jaipur</vt:lpstr>
      <vt:lpstr>Convolutional Neural Network</vt:lpstr>
      <vt:lpstr>Transfer Learning</vt:lpstr>
      <vt:lpstr>Learning for Quality Inspection of Different Sugarcane Varieties</vt:lpstr>
      <vt:lpstr>Problem with sugarcane Production</vt:lpstr>
      <vt:lpstr>PowerPoint Presentation</vt:lpstr>
      <vt:lpstr>Why CNN over CCV</vt:lpstr>
      <vt:lpstr>Comparison between different CNN Architectures and CVV Model</vt:lpstr>
      <vt:lpstr>AlexNet Architecture</vt:lpstr>
      <vt:lpstr>AlexNet Model: 1</vt:lpstr>
      <vt:lpstr>AlexNet Model: 2</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Malviya National Institute of Technology Jaipur</dc:title>
  <dc:creator>ashutosh soni</dc:creator>
  <cp:lastModifiedBy>ashutosh soni</cp:lastModifiedBy>
  <cp:revision>18</cp:revision>
  <dcterms:created xsi:type="dcterms:W3CDTF">2021-11-26T14:05:20Z</dcterms:created>
  <dcterms:modified xsi:type="dcterms:W3CDTF">2021-11-27T06:26:23Z</dcterms:modified>
</cp:coreProperties>
</file>