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711" r:id="rId4"/>
  </p:sldMasterIdLst>
  <p:notesMasterIdLst>
    <p:notesMasterId r:id="rId1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6T13:48:37.13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3C99-53B4-446E-9F81-4DBDA3F9B426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6CC-988C-47CC-93D0-DB0BEC5C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1b9844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1b984484_0_0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5e1b984484_0_0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algn="r">
              <a:buSzPts val="1300"/>
            </a:pPr>
            <a:fld id="{00000000-1234-1234-1234-123412341234}" type="slidenum">
              <a:rPr lang="en-US"/>
              <a:pPr algn="r">
                <a:buSzPts val="13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68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1b98448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1b984484_0_6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5e1b984484_0_6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algn="r">
              <a:buSzPts val="1300"/>
            </a:pPr>
            <a:fld id="{00000000-1234-1234-1234-123412341234}" type="slidenum">
              <a:rPr lang="en-US"/>
              <a:pPr algn="r">
                <a:buSzPts val="1300"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130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e1b98448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100" cy="351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e1b984484_2_0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e1b984484_2_0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algn="r">
              <a:buSzPts val="1300"/>
            </a:pPr>
            <a:fld id="{00000000-1234-1234-1234-123412341234}" type="slidenum">
              <a:rPr lang="en-US"/>
              <a:pPr algn="r">
                <a:buSzPts val="1300"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99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1b98448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1b984484_0_17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e1b984484_0_17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algn="r">
              <a:buSzPts val="1300"/>
            </a:pPr>
            <a:fld id="{00000000-1234-1234-1234-123412341234}" type="slidenum">
              <a:rPr lang="en-US"/>
              <a:pPr algn="r">
                <a:buSzPts val="1300"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73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a704de2d5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a704de2d5_4_39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5a704de2d5_4_39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algn="r">
              <a:buSzPts val="1300"/>
            </a:pPr>
            <a:fld id="{00000000-1234-1234-1234-123412341234}" type="slidenum">
              <a:rPr lang="en-US"/>
              <a:pPr algn="r">
                <a:buSzPts val="1300"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03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 ">
  <p:cSld name="Title Red 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 descr="G:\_55906_Brand_Integration\_PPT_Template\R4_20151119\Images\Title_Circuitry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7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5010150"/>
            <a:ext cx="12192000" cy="1847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endParaRPr sz="2000" b="1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800" kern="0">
              <a:solidFill>
                <a:srgbClr val="4D4D4F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3051" y="5557209"/>
            <a:ext cx="2670903" cy="362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2"/>
          <p:cNvGrpSpPr/>
          <p:nvPr/>
        </p:nvGrpSpPr>
        <p:grpSpPr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9" name="Google Shape;29;p2"/>
            <p:cNvCxnSpPr/>
            <p:nvPr/>
          </p:nvCxnSpPr>
          <p:spPr>
            <a:xfrm>
              <a:off x="0" y="5010150"/>
              <a:ext cx="12188952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9622631" y="5010150"/>
              <a:ext cx="2569369" cy="0"/>
            </a:xfrm>
            <a:prstGeom prst="straightConnector1">
              <a:avLst/>
            </a:prstGeom>
            <a:noFill/>
            <a:ln w="7620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467086457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ircuitry">
  <p:cSld name="Title Circuitr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12193590" cy="418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423" y="4378200"/>
            <a:ext cx="3394807" cy="463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1"/>
          <p:cNvGrpSpPr/>
          <p:nvPr/>
        </p:nvGrpSpPr>
        <p:grpSpPr>
          <a:xfrm>
            <a:off x="0" y="4662176"/>
            <a:ext cx="7653900" cy="0"/>
            <a:chOff x="317625" y="4690751"/>
            <a:chExt cx="7653900" cy="0"/>
          </a:xfrm>
        </p:grpSpPr>
        <p:cxnSp>
          <p:nvCxnSpPr>
            <p:cNvPr id="74" name="Google Shape;74;p11"/>
            <p:cNvCxnSpPr/>
            <p:nvPr/>
          </p:nvCxnSpPr>
          <p:spPr>
            <a:xfrm>
              <a:off x="317625" y="4690751"/>
              <a:ext cx="7653900" cy="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1"/>
            <p:cNvCxnSpPr/>
            <p:nvPr/>
          </p:nvCxnSpPr>
          <p:spPr>
            <a:xfrm>
              <a:off x="5667375" y="4690751"/>
              <a:ext cx="2304000" cy="0"/>
            </a:xfrm>
            <a:prstGeom prst="straightConnector1">
              <a:avLst/>
            </a:prstGeom>
            <a:noFill/>
            <a:ln w="76200" cap="rnd" cmpd="sng">
              <a:solidFill>
                <a:srgbClr val="AB19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411480" y="2578608"/>
            <a:ext cx="7132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2"/>
          </p:nvPr>
        </p:nvSpPr>
        <p:spPr>
          <a:xfrm>
            <a:off x="411480" y="4992079"/>
            <a:ext cx="7132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3"/>
          </p:nvPr>
        </p:nvSpPr>
        <p:spPr>
          <a:xfrm>
            <a:off x="411479" y="5420897"/>
            <a:ext cx="71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/>
          <p:nvPr/>
        </p:nvSpPr>
        <p:spPr>
          <a:xfrm>
            <a:off x="411480" y="6629400"/>
            <a:ext cx="6639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653372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">
  <p:cSld name="LOGO">
    <p:bg>
      <p:bgPr>
        <a:gradFill>
          <a:gsLst>
            <a:gs pos="0">
              <a:srgbClr val="D8D8D8">
                <a:alpha val="49019"/>
              </a:srgbClr>
            </a:gs>
            <a:gs pos="30000">
              <a:srgbClr val="D8D8D8">
                <a:alpha val="49019"/>
              </a:srgbClr>
            </a:gs>
            <a:gs pos="100000">
              <a:schemeClr val="l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2" descr="G:\_55906_Brand_Integration\_55998_Broadcom_Limited_Logo\_Final\01_Red-Black\PNG\Broadcom_Ltd_Logo_Red-Black_w-ta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240" y="2537429"/>
            <a:ext cx="9826554" cy="1782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2"/>
          <p:cNvGrpSpPr/>
          <p:nvPr/>
        </p:nvGrpSpPr>
        <p:grpSpPr>
          <a:xfrm>
            <a:off x="0" y="0"/>
            <a:ext cx="12192070" cy="137100"/>
            <a:chOff x="0" y="0"/>
            <a:chExt cx="12192070" cy="137100"/>
          </a:xfrm>
        </p:grpSpPr>
        <p:sp>
          <p:nvSpPr>
            <p:cNvPr id="83" name="Google Shape;83;p12"/>
            <p:cNvSpPr/>
            <p:nvPr/>
          </p:nvSpPr>
          <p:spPr>
            <a:xfrm>
              <a:off x="0" y="0"/>
              <a:ext cx="12192000" cy="13710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2000"/>
                <a:buFont typeface="Arial"/>
                <a:buNone/>
              </a:pPr>
              <a:endParaRPr sz="2000" b="1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0665070" y="0"/>
              <a:ext cx="1527000" cy="13710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2000"/>
                <a:buFont typeface="Arial"/>
                <a:buNone/>
              </a:pPr>
              <a:endParaRPr sz="2000" b="1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878045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D28-04DC-4059-8EB1-AE52B3746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A64BC-1180-412E-BA23-F66AB90C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60DA-1E5E-43D3-ABD6-3654B8F9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54C5-7C3B-45E7-ABB9-B7D17464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5426-2DDC-4875-8363-DB4EBE60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3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D788-C206-41C5-9F1B-87B091A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5E40-B1FB-417E-8D4D-823E6A36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CBAC-EAC6-435C-B6DA-ED0396E5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B8AE-7B2D-4729-94B0-A014CB67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28B9-2CB7-43A7-B614-7DD7B69C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9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6039-EA0D-4CBF-B681-70E610EE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C61A-B6BC-4D8C-B604-628150A7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F8F0-3683-4039-9CDF-DE148905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E3C1-BCD6-4880-9039-73D91FE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44F6-7CAE-4A29-A3CA-DCA8D9E1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1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224D-B8DB-4C75-86EF-01982454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8A34E-94CD-41B5-95C9-45A3FFCFE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ECF43-6222-4C77-B511-B945C11CA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D5C6-D375-4BD6-8543-7F00CAEF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69BD3-766C-4632-A2A9-4C16CED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93AE-70CD-40E4-ABD6-74141C6D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2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0753-54F0-45F4-9CE0-91DB4F8E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5543D-1CF0-4F58-8A99-F2F0D45B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A581E-8905-4F08-BED6-1F3AF10B2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1BB7A-330E-4A6A-8607-2FA4BD6C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B6F3D-B589-4A95-AF6F-DDA70FBB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8578F-A23D-4AC5-9440-F1E475F4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BDF1E-7BCF-4ED7-8D90-1EB5B742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2B05A-5C66-478F-A155-779BA21F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27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E2D6-4650-42D5-A00B-4FA31B72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1BC75-65CC-4C19-A2FE-BC790CDF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6ACEF-4503-4E42-BAAD-247EA58C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20BD-7CC7-42E4-8BAA-FEDB8E36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4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EE250-5356-4631-866A-63182F57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F2E6-FD28-454C-AE00-A60CD954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B40B8-A8FD-4A6D-826E-DE64BDA1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6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C8B4-E2CF-4606-B5E1-CC6B1585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372E-F1D6-4BBE-9FD4-71B5AD77B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7952-E986-4A9F-9765-370DA1E3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2CFF-1396-410C-B451-1491A6A8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34CD3-BEE3-40CB-AA2B-154B8BB3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40B7-EE0E-4DE9-95A1-80DA72E7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3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993840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F22B-4E59-45C3-92B9-AFCB423E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16BC-3802-4FEA-B46C-177D05A9D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ADB7-0C82-4959-834B-17456571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C90A6-4443-4387-8A5C-EC204C7F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2C057-1C99-453B-AEBA-A018C7D2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47767-89A2-4F88-AFD4-F83797F8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6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4825-3E2A-47A1-9FBC-7ED7A179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81FD-1A3A-489F-B20D-B2BE1BAE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744B-5C4B-4D4D-8276-ED0FD5EB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CDE77-1668-4112-A6A8-2BEF24D6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CA2B-D645-44AC-A9AA-BB196C4B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73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5E3BC-FD4F-46EB-BADE-A0E35CD2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FE33C-B545-4F4B-BC72-17EA2D2A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0EED-F951-46AE-8FBF-1E94B6F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3582-3E0C-4FBF-A890-A1C3023EAC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C36E-9A55-4F15-88C0-A9050F5C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69C9-5336-4FC2-ACA7-FFCE7FB9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DE6-8067-4EA9-A662-AF8690166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23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284033"/>
            <a:ext cx="1092200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600201"/>
            <a:ext cx="10610849" cy="436033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125275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514929"/>
            <a:ext cx="10001249" cy="1994392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720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2931958"/>
            <a:ext cx="10010400" cy="41043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04792" indent="-304792">
              <a:buNone/>
              <a:defRPr lang="en-US" sz="2667" b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534491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587359"/>
            <a:ext cx="9997440" cy="1994392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72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3002845"/>
            <a:ext cx="9997440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847886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587359"/>
            <a:ext cx="9997440" cy="1994392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72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3002845"/>
            <a:ext cx="9997440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889358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587359"/>
            <a:ext cx="9997440" cy="1994392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72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3002845"/>
            <a:ext cx="9997440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39247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587359"/>
            <a:ext cx="9997440" cy="1994392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72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3002845"/>
            <a:ext cx="9997440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51483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ell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587359"/>
            <a:ext cx="9997440" cy="1994392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72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3002845"/>
            <a:ext cx="9997440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5065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G:\_55906_Brand_Integration\_PPT_Template\R5_20151208\Images\Title_Red_Gradient_Revers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24175"/>
            <a:ext cx="12192000" cy="1433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 rot="10800000" flipH="1">
            <a:off x="0" y="0"/>
            <a:ext cx="12192000" cy="2198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endParaRPr sz="2000" b="1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411480" y="4701279"/>
            <a:ext cx="8595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FFFFF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40" name="Google Shape;40;p4"/>
            <p:cNvCxnSpPr/>
            <p:nvPr/>
          </p:nvCxnSpPr>
          <p:spPr>
            <a:xfrm>
              <a:off x="-1" y="5905500"/>
              <a:ext cx="12192000" cy="0"/>
            </a:xfrm>
            <a:prstGeom prst="straightConnector1">
              <a:avLst/>
            </a:prstGeom>
            <a:noFill/>
            <a:ln w="825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9083040" y="5905500"/>
              <a:ext cx="3108960" cy="0"/>
            </a:xfrm>
            <a:prstGeom prst="straightConnector1">
              <a:avLst/>
            </a:prstGeom>
            <a:noFill/>
            <a:ln w="8255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2" name="Google Shape;42;p4" descr="G:\_55906_Brand_Integration\_55998_Broadcom_Limited_Logo\_Final\04_White\PNG\Broadcom_Ltd_Logo_White_no-ta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5923396"/>
            <a:ext cx="3183065" cy="435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096313"/>
      </p:ext>
    </p:extLst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76934791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3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64067" y="914401"/>
            <a:ext cx="10913533" cy="28732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80990" indent="-380990">
              <a:buFont typeface="Arial" panose="020B0604020202020204" pitchFamily="34" charset="0"/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342161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600201"/>
            <a:ext cx="10610849" cy="436033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371878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600201"/>
            <a:ext cx="10610849" cy="4360332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7285815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914401"/>
            <a:ext cx="10922000" cy="28732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52601"/>
            <a:ext cx="10610849" cy="420793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7566943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49" y="1600201"/>
            <a:ext cx="5242560" cy="4360332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035040" y="1597164"/>
            <a:ext cx="5242560" cy="436336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372788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600201"/>
            <a:ext cx="5721349" cy="4360332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9653391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left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914401"/>
            <a:ext cx="10922000" cy="28732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52601"/>
            <a:ext cx="5721349" cy="4207932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0714630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, subtitle &amp; left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1"/>
            <a:ext cx="5740400" cy="103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47801"/>
            <a:ext cx="5740400" cy="28732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133600"/>
            <a:ext cx="5721349" cy="382693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13275320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202612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331631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040" cy="6867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3424116466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3420658792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3362817630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9406635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57974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77323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43476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67018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4211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 ">
  <p:cSld name="Title Red 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 descr="G:\_55906_Brand_Integration\_PPT_Template\R4_20151119\Images\Title_Circuitry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7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5010150"/>
            <a:ext cx="12192000" cy="1847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endParaRPr sz="2000" b="1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800" kern="0">
              <a:solidFill>
                <a:srgbClr val="4D4D4F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3051" y="5557209"/>
            <a:ext cx="2670903" cy="362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2"/>
          <p:cNvGrpSpPr/>
          <p:nvPr/>
        </p:nvGrpSpPr>
        <p:grpSpPr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9" name="Google Shape;29;p2"/>
            <p:cNvCxnSpPr/>
            <p:nvPr/>
          </p:nvCxnSpPr>
          <p:spPr>
            <a:xfrm>
              <a:off x="0" y="5010150"/>
              <a:ext cx="12188952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9622631" y="5010150"/>
              <a:ext cx="2569369" cy="0"/>
            </a:xfrm>
            <a:prstGeom prst="straightConnector1">
              <a:avLst/>
            </a:prstGeom>
            <a:noFill/>
            <a:ln w="7620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380848319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">
  <p:cSld name="Title Whit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 descr="G:\_55906_Brand_Integration\_PPT_Template\R5_20151208\Images\Title_Red_Gradient_Revers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2688"/>
            <a:ext cx="12192000" cy="186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F2F2F2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1" y="0"/>
            <a:ext cx="12191999" cy="5399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endParaRPr sz="2000" b="1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G:\_55906_Brand_Integration\55998_Logo_Update-Refinement\_Final\01_Red-Black\PNG\Broadcom_Ltd_Logo_Red-Black_no-ta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457200"/>
            <a:ext cx="3183065" cy="436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6"/>
          <p:cNvGrpSpPr/>
          <p:nvPr/>
        </p:nvGrpSpPr>
        <p:grpSpPr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0" y="5010150"/>
              <a:ext cx="12188952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9083040" y="5010150"/>
              <a:ext cx="3108960" cy="0"/>
            </a:xfrm>
            <a:prstGeom prst="straightConnector1">
              <a:avLst/>
            </a:prstGeom>
            <a:noFill/>
            <a:ln w="7620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87548449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047164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G:\_55906_Brand_Integration\_PPT_Template\R5_20151208\Images\Title_Red_Gradient_Revers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24175"/>
            <a:ext cx="12192000" cy="1433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 rot="10800000" flipH="1">
            <a:off x="0" y="0"/>
            <a:ext cx="12192000" cy="2198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endParaRPr sz="2000" b="1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411480" y="4701279"/>
            <a:ext cx="8595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FFFFF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40" name="Google Shape;40;p4"/>
            <p:cNvCxnSpPr/>
            <p:nvPr/>
          </p:nvCxnSpPr>
          <p:spPr>
            <a:xfrm>
              <a:off x="-1" y="5905500"/>
              <a:ext cx="12192000" cy="0"/>
            </a:xfrm>
            <a:prstGeom prst="straightConnector1">
              <a:avLst/>
            </a:prstGeom>
            <a:noFill/>
            <a:ln w="825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9083040" y="5905500"/>
              <a:ext cx="3108960" cy="0"/>
            </a:xfrm>
            <a:prstGeom prst="straightConnector1">
              <a:avLst/>
            </a:prstGeom>
            <a:noFill/>
            <a:ln w="8255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2" name="Google Shape;42;p4" descr="G:\_55906_Brand_Integration\_55998_Broadcom_Limited_Logo\_Final\04_White\PNG\Broadcom_Ltd_Logo_White_no-ta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5923396"/>
            <a:ext cx="3183065" cy="435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500416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88358"/>
      </p:ext>
    </p:extLst>
  </p:cSld>
  <p:clrMapOvr>
    <a:masterClrMapping/>
  </p:clrMapOvr>
  <p:transition spd="med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">
  <p:cSld name="Title Whit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 descr="G:\_55906_Brand_Integration\_PPT_Template\R5_20151208\Images\Title_Red_Gradient_Revers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2688"/>
            <a:ext cx="12192000" cy="186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F2F2F2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1" y="0"/>
            <a:ext cx="12191999" cy="5399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endParaRPr sz="2000" b="1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G:\_55906_Brand_Integration\55998_Logo_Update-Refinement\_Final\01_Red-Black\PNG\Broadcom_Ltd_Logo_Red-Black_no-ta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457200"/>
            <a:ext cx="3183065" cy="436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6"/>
          <p:cNvGrpSpPr/>
          <p:nvPr/>
        </p:nvGrpSpPr>
        <p:grpSpPr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0" y="5010150"/>
              <a:ext cx="12188952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9083040" y="5010150"/>
              <a:ext cx="3108960" cy="0"/>
            </a:xfrm>
            <a:prstGeom prst="straightConnector1">
              <a:avLst/>
            </a:prstGeom>
            <a:noFill/>
            <a:ln w="7620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466551402"/>
      </p:ext>
    </p:extLst>
  </p:cSld>
  <p:clrMapOvr>
    <a:masterClrMapping/>
  </p:clrMapOvr>
  <p:transition spd="med"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title">
  <p:cSld name="Content with Sub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413004" y="1600200"/>
            <a:ext cx="11365992" cy="15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13004" y="1005840"/>
            <a:ext cx="1136599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94371"/>
      </p:ext>
    </p:extLst>
  </p:cSld>
  <p:clrMapOvr>
    <a:masterClrMapping/>
  </p:clrMapOvr>
  <p:transition spd="med"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Circuitry">
  <p:cSld name="Section Circuitr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12193588" cy="418478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3125" y="5269924"/>
            <a:ext cx="1990360" cy="26975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11480" y="3408399"/>
            <a:ext cx="86868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733077"/>
      </p:ext>
    </p:extLst>
  </p:cSld>
  <p:clrMapOvr>
    <a:masterClrMapping/>
  </p:clrMapOvr>
  <p:transition spd="med"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11480" y="1371600"/>
            <a:ext cx="5577840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6199632" y="1371600"/>
            <a:ext cx="5577840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182245"/>
      </p:ext>
    </p:extLst>
  </p:cSld>
  <p:clrMapOvr>
    <a:masterClrMapping/>
  </p:clrMapOvr>
  <p:transition spd="med"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0817394"/>
      </p:ext>
    </p:extLst>
  </p:cSld>
  <p:clrMapOvr>
    <a:masterClrMapping/>
  </p:clrMapOvr>
  <p:transition spd="med"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ircuitry">
  <p:cSld name="Title Circuitr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12193590" cy="418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423" y="4378200"/>
            <a:ext cx="3394807" cy="463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1"/>
          <p:cNvGrpSpPr/>
          <p:nvPr/>
        </p:nvGrpSpPr>
        <p:grpSpPr>
          <a:xfrm>
            <a:off x="0" y="4662176"/>
            <a:ext cx="7653900" cy="0"/>
            <a:chOff x="317625" y="4690751"/>
            <a:chExt cx="7653900" cy="0"/>
          </a:xfrm>
        </p:grpSpPr>
        <p:cxnSp>
          <p:nvCxnSpPr>
            <p:cNvPr id="74" name="Google Shape;74;p11"/>
            <p:cNvCxnSpPr/>
            <p:nvPr/>
          </p:nvCxnSpPr>
          <p:spPr>
            <a:xfrm>
              <a:off x="317625" y="4690751"/>
              <a:ext cx="7653900" cy="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1"/>
            <p:cNvCxnSpPr/>
            <p:nvPr/>
          </p:nvCxnSpPr>
          <p:spPr>
            <a:xfrm>
              <a:off x="5667375" y="4690751"/>
              <a:ext cx="2304000" cy="0"/>
            </a:xfrm>
            <a:prstGeom prst="straightConnector1">
              <a:avLst/>
            </a:prstGeom>
            <a:noFill/>
            <a:ln w="76200" cap="rnd" cmpd="sng">
              <a:solidFill>
                <a:srgbClr val="AB19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411480" y="2578608"/>
            <a:ext cx="7132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2"/>
          </p:nvPr>
        </p:nvSpPr>
        <p:spPr>
          <a:xfrm>
            <a:off x="411480" y="4992079"/>
            <a:ext cx="7132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3"/>
          </p:nvPr>
        </p:nvSpPr>
        <p:spPr>
          <a:xfrm>
            <a:off x="411479" y="5420897"/>
            <a:ext cx="71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/>
          <p:nvPr/>
        </p:nvSpPr>
        <p:spPr>
          <a:xfrm>
            <a:off x="411480" y="6629400"/>
            <a:ext cx="6639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284382"/>
      </p:ext>
    </p:extLst>
  </p:cSld>
  <p:clrMapOvr>
    <a:masterClrMapping/>
  </p:clrMapOvr>
  <p:transition spd="med"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">
  <p:cSld name="LOGO">
    <p:bg>
      <p:bgPr>
        <a:gradFill>
          <a:gsLst>
            <a:gs pos="0">
              <a:srgbClr val="D8D8D8">
                <a:alpha val="49019"/>
              </a:srgbClr>
            </a:gs>
            <a:gs pos="30000">
              <a:srgbClr val="D8D8D8">
                <a:alpha val="49019"/>
              </a:srgbClr>
            </a:gs>
            <a:gs pos="100000">
              <a:schemeClr val="l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2" descr="G:\_55906_Brand_Integration\_55998_Broadcom_Limited_Logo\_Final\01_Red-Black\PNG\Broadcom_Ltd_Logo_Red-Black_w-ta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240" y="2537429"/>
            <a:ext cx="9826554" cy="1782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2"/>
          <p:cNvGrpSpPr/>
          <p:nvPr/>
        </p:nvGrpSpPr>
        <p:grpSpPr>
          <a:xfrm>
            <a:off x="0" y="0"/>
            <a:ext cx="12192070" cy="137100"/>
            <a:chOff x="0" y="0"/>
            <a:chExt cx="12192070" cy="137100"/>
          </a:xfrm>
        </p:grpSpPr>
        <p:sp>
          <p:nvSpPr>
            <p:cNvPr id="83" name="Google Shape;83;p12"/>
            <p:cNvSpPr/>
            <p:nvPr/>
          </p:nvSpPr>
          <p:spPr>
            <a:xfrm>
              <a:off x="0" y="0"/>
              <a:ext cx="12192000" cy="13710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2000"/>
                <a:buFont typeface="Arial"/>
                <a:buNone/>
              </a:pPr>
              <a:endParaRPr sz="2000" b="1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0665070" y="0"/>
              <a:ext cx="1527000" cy="13710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2000"/>
                <a:buFont typeface="Arial"/>
                <a:buNone/>
              </a:pPr>
              <a:endParaRPr sz="2000" b="1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056710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title">
  <p:cSld name="Content with Sub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413004" y="1600200"/>
            <a:ext cx="11365992" cy="15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13004" y="1005840"/>
            <a:ext cx="1136599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135398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Circuitry">
  <p:cSld name="Section Circuitr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12193588" cy="418478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3125" y="5269924"/>
            <a:ext cx="1990360" cy="26975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11480" y="3408399"/>
            <a:ext cx="86868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833688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11480" y="1371600"/>
            <a:ext cx="5577840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6199632" y="1371600"/>
            <a:ext cx="5577840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090024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377263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800" kern="0">
              <a:solidFill>
                <a:srgbClr val="4D4D4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832766" y="6629400"/>
            <a:ext cx="661078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800" kern="0">
              <a:solidFill>
                <a:srgbClr val="4D4D4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71014" y="6629400"/>
            <a:ext cx="27252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|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4000" y="6511510"/>
            <a:ext cx="1508655" cy="204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1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7" name="Google Shape;17;p1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2000"/>
                <a:buFont typeface="Arial"/>
                <a:buNone/>
              </a:pPr>
              <a:endParaRPr sz="2000" b="1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2000"/>
                <a:buFont typeface="Arial"/>
                <a:buNone/>
              </a:pPr>
              <a:endParaRPr sz="2000" b="1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"/>
          <p:cNvSpPr txBox="1"/>
          <p:nvPr/>
        </p:nvSpPr>
        <p:spPr>
          <a:xfrm>
            <a:off x="7297030" y="6590928"/>
            <a:ext cx="33528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kern="0">
                <a:solidFill>
                  <a:srgbClr val="7F7F7F"/>
                </a:solidFill>
                <a:ea typeface="Arial"/>
                <a:cs typeface="Arial"/>
                <a:sym typeface="Arial"/>
              </a:rPr>
              <a:t>Broadcom Standard Technology</a:t>
            </a:r>
            <a:endParaRPr sz="1050" b="1" kern="0">
              <a:solidFill>
                <a:srgbClr val="7F7F7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0870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31253-8C17-4A5B-BEFC-41AEE8BA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48E8-E30E-4682-A2AC-9CBBB8CF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4A36-287E-4AEF-B5BB-692E6CC79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32763582-3E0C-4FBF-A890-A1C3023EAC9A}" type="datetimeFigureOut">
              <a:rPr lang="en-US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7/31/19</a:t>
            </a:fld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C54D-B4ED-44FD-AF03-7DC0820DA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2CDA-F4FF-4510-AD5B-D534609AE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5B86ADE6-8067-4EA9-A662-AF8690166DF5}" type="slidenum">
              <a:rPr lang="en-US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7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  <a:cs typeface="Arial"/>
                <a:sym typeface="Arial"/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7/31/19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  <a:cs typeface="Arial"/>
              <a:sym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  <a:cs typeface="Arial"/>
                <a:sym typeface="Arial"/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7/31/19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14" name="fl" descr="                              Dell - Internal Use - Confidential&#10;"/>
          <p:cNvSpPr txBox="1"/>
          <p:nvPr userDrawn="1"/>
        </p:nvSpPr>
        <p:spPr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  <a:cs typeface="Arial"/>
                <a:sym typeface="Arial"/>
              </a:rPr>
              <a:t>© Copyright 2018 Dell Inc.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  <a:cs typeface="Arial"/>
                <a:sym typeface="Arial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9363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800" kern="0">
              <a:solidFill>
                <a:srgbClr val="4D4D4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832766" y="6629400"/>
            <a:ext cx="661078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800" kern="0">
              <a:solidFill>
                <a:srgbClr val="4D4D4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71014" y="6629400"/>
            <a:ext cx="27252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>
                <a:solidFill>
                  <a:srgbClr val="4D4D4F"/>
                </a:solidFill>
                <a:ea typeface="Arial"/>
                <a:cs typeface="Arial"/>
                <a:sym typeface="Arial"/>
              </a:rPr>
              <a:t>|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4000" y="6511510"/>
            <a:ext cx="1508655" cy="204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1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7" name="Google Shape;17;p1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2000"/>
                <a:buFont typeface="Arial"/>
                <a:buNone/>
              </a:pPr>
              <a:endParaRPr sz="2000" b="1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2000"/>
                <a:buFont typeface="Arial"/>
                <a:buNone/>
              </a:pPr>
              <a:endParaRPr sz="2000" b="1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"/>
          <p:cNvSpPr txBox="1"/>
          <p:nvPr/>
        </p:nvSpPr>
        <p:spPr>
          <a:xfrm>
            <a:off x="7297030" y="6590928"/>
            <a:ext cx="33528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kern="0">
                <a:solidFill>
                  <a:srgbClr val="7F7F7F"/>
                </a:solidFill>
                <a:ea typeface="Arial"/>
                <a:cs typeface="Arial"/>
                <a:sym typeface="Arial"/>
              </a:rPr>
              <a:t>Broadcom Standard Technology</a:t>
            </a:r>
            <a:endParaRPr sz="1050" b="1" kern="0">
              <a:solidFill>
                <a:srgbClr val="7F7F7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0350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CVL YANG as NB YANG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8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CVL YANG</a:t>
            </a:r>
            <a:endParaRPr/>
          </a:p>
        </p:txBody>
      </p:sp>
      <p:sp>
        <p:nvSpPr>
          <p:cNvPr id="347" name="Google Shape;347;p56"/>
          <p:cNvSpPr txBox="1">
            <a:spLocks noGrp="1"/>
          </p:cNvSpPr>
          <p:nvPr>
            <p:ph type="body" idx="1"/>
          </p:nvPr>
        </p:nvSpPr>
        <p:spPr>
          <a:xfrm>
            <a:off x="413000" y="1213725"/>
            <a:ext cx="11477400" cy="49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CVL YANG background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/>
              <a:t>These native YANG models are simple and very close mapping of ABNF schema. 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/>
              <a:t>YANG models written based on ABNF schema along with various constraints.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/>
              <a:t>Custom YANG extension (annotation) are used for custom validation purpose</a:t>
            </a:r>
            <a:endParaRPr sz="1800"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</a:pPr>
            <a:r>
              <a:rPr lang="en-US" dirty="0"/>
              <a:t>Specific YANG extensions (rather metadata) are used to translate ABNF data to YANG data.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Additions for NB YANG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800" dirty="0"/>
              <a:t>Add state data into CVL YANG as needed (example in subsequent slide)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dirty="0"/>
              <a:t>Custom YANG extension won’t be used for Northbound purposes (i.e. Only for CVL consumption.)</a:t>
            </a:r>
            <a:endParaRPr sz="1800" dirty="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Annotations and specific YANG extensions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23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>
            <a:spLocks noGrp="1"/>
          </p:cNvSpPr>
          <p:nvPr>
            <p:ph type="title"/>
          </p:nvPr>
        </p:nvSpPr>
        <p:spPr>
          <a:xfrm>
            <a:off x="413004" y="322711"/>
            <a:ext cx="113661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CVL NB YANG (with state nodes)</a:t>
            </a:r>
            <a:endParaRPr dirty="0"/>
          </a:p>
        </p:txBody>
      </p:sp>
      <p:sp>
        <p:nvSpPr>
          <p:cNvPr id="361" name="Google Shape;361;p58"/>
          <p:cNvSpPr txBox="1">
            <a:spLocks noGrp="1"/>
          </p:cNvSpPr>
          <p:nvPr>
            <p:ph type="body" idx="1"/>
          </p:nvPr>
        </p:nvSpPr>
        <p:spPr>
          <a:xfrm>
            <a:off x="2625525" y="1078300"/>
            <a:ext cx="6454800" cy="5279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container sonic-acl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list ACL_TABLE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key "aclname";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 aclname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type string;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......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list ACL_RULE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key "aclname rulename";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 aclname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type leafref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        path "../../ACL_TABLE/aclname";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 rulename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type string;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......     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container state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            config false;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 matched-packets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type yang:counter64;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leaf matched-octets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type yang:counter64;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}    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800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>
            <a:spLocks noGrp="1"/>
          </p:cNvSpPr>
          <p:nvPr>
            <p:ph type="body" idx="1"/>
          </p:nvPr>
        </p:nvSpPr>
        <p:spPr>
          <a:xfrm>
            <a:off x="413000" y="976600"/>
            <a:ext cx="11366100" cy="5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Framework will automatically generate </a:t>
            </a:r>
            <a:r>
              <a:rPr lang="en-US" dirty="0" err="1"/>
              <a:t>OpenAPI</a:t>
            </a:r>
            <a:r>
              <a:rPr lang="en-US" dirty="0"/>
              <a:t> spec, REST Server handlers, REST Client SDK and YGOT Bindings from the CVL YANG.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These will co-exist with </a:t>
            </a:r>
            <a:r>
              <a:rPr lang="en-US" dirty="0" err="1"/>
              <a:t>OpenConfig</a:t>
            </a:r>
            <a:r>
              <a:rPr lang="en-US" dirty="0"/>
              <a:t> or any other NB yang generated artifacts.</a:t>
            </a:r>
          </a:p>
          <a:p>
            <a:pPr>
              <a:lnSpc>
                <a:spcPct val="150000"/>
              </a:lnSpc>
            </a:pPr>
            <a:r>
              <a:rPr lang="en-US" dirty="0"/>
              <a:t>Framework will support </a:t>
            </a:r>
            <a:r>
              <a:rPr lang="en-US" dirty="0" err="1"/>
              <a:t>gNMI</a:t>
            </a:r>
            <a:r>
              <a:rPr lang="en-US" dirty="0"/>
              <a:t> based on CVL YANG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dirty="0"/>
              <a:t>Transformer</a:t>
            </a:r>
            <a:endParaRPr dirty="0"/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dirty="0"/>
              <a:t>Transformer spec generated out of CVL YANG</a:t>
            </a:r>
            <a:endParaRPr dirty="0"/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dirty="0"/>
              <a:t>As CVL YANG maps one-to-one w/ </a:t>
            </a:r>
            <a:r>
              <a:rPr lang="en-US" dirty="0" err="1"/>
              <a:t>Redis</a:t>
            </a:r>
            <a:r>
              <a:rPr lang="en-US" dirty="0"/>
              <a:t> schema for a feature, so, transfer spec should be zero touch </a:t>
            </a:r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/>
              <a:t>Transformer </a:t>
            </a:r>
            <a:r>
              <a:rPr lang="en-US" dirty="0"/>
              <a:t>common code should handle translation from YANG to ABNF and vice versa</a:t>
            </a:r>
          </a:p>
          <a:p>
            <a:pPr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dirty="0"/>
              <a:t>No need for any custom code</a:t>
            </a:r>
          </a:p>
        </p:txBody>
      </p:sp>
      <p:sp>
        <p:nvSpPr>
          <p:cNvPr id="354" name="Google Shape;354;p57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CVL YANG for NBI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05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22275125-D1EE-4567-9200-1B050947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62" y="2439289"/>
            <a:ext cx="7227454" cy="30688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3E7BD2C-0C41-41FF-A083-3FDD7ED5D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179" y="2459143"/>
            <a:ext cx="489132" cy="3068882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CE9F03D4-0F7D-4B76-A1C5-0ED172FA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21573"/>
            <a:ext cx="10922000" cy="366254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  <a:sym typeface="Arial"/>
              </a:rPr>
              <a:t>CVL YANG Transformer</a:t>
            </a:r>
          </a:p>
        </p:txBody>
      </p:sp>
      <p:pic>
        <p:nvPicPr>
          <p:cNvPr id="49" name="Content Placeholder 9">
            <a:extLst>
              <a:ext uri="{FF2B5EF4-FFF2-40B4-BE49-F238E27FC236}">
                <a16:creationId xmlns:a16="http://schemas.microsoft.com/office/drawing/2014/main" id="{5A59FB41-5FB9-493D-8E52-35E12A56C75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852001" y="2816807"/>
            <a:ext cx="790843" cy="337759"/>
          </a:xfrm>
          <a:prstGeom prst="rect">
            <a:avLst/>
          </a:prstGeom>
        </p:spPr>
      </p:pic>
      <p:sp>
        <p:nvSpPr>
          <p:cNvPr id="51" name="Trapezoid 50">
            <a:extLst>
              <a:ext uri="{FF2B5EF4-FFF2-40B4-BE49-F238E27FC236}">
                <a16:creationId xmlns:a16="http://schemas.microsoft.com/office/drawing/2014/main" id="{AC08C0F3-C824-44B3-B694-97C434E28A90}"/>
              </a:ext>
            </a:extLst>
          </p:cNvPr>
          <p:cNvSpPr/>
          <p:nvPr/>
        </p:nvSpPr>
        <p:spPr>
          <a:xfrm>
            <a:off x="1874353" y="3389379"/>
            <a:ext cx="1030617" cy="347692"/>
          </a:xfrm>
          <a:prstGeom prst="trapezoid">
            <a:avLst/>
          </a:prstGeom>
          <a:solidFill>
            <a:srgbClr val="999999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sz="800" dirty="0">
                <a:solidFill>
                  <a:srgbClr val="44546A"/>
                </a:solidFill>
                <a:cs typeface="Arial"/>
                <a:sym typeface="Arial"/>
              </a:rPr>
              <a:t>Spec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sz="800" dirty="0">
                <a:solidFill>
                  <a:srgbClr val="44546A"/>
                </a:solidFill>
                <a:cs typeface="Arial"/>
                <a:sym typeface="Arial"/>
              </a:rPr>
              <a:t>Generator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A059B8-091B-4E50-9445-B524888E6656}"/>
              </a:ext>
            </a:extLst>
          </p:cNvPr>
          <p:cNvSpPr/>
          <p:nvPr/>
        </p:nvSpPr>
        <p:spPr>
          <a:xfrm>
            <a:off x="3974252" y="4012207"/>
            <a:ext cx="1192884" cy="268647"/>
          </a:xfrm>
          <a:prstGeom prst="rect">
            <a:avLst/>
          </a:prstGeom>
          <a:solidFill>
            <a:srgbClr val="6DCEFF"/>
          </a:solidFill>
          <a:ln w="12700" cmpd="sng">
            <a:solidFill>
              <a:schemeClr val="tx1"/>
            </a:solidFill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67" dirty="0">
                <a:cs typeface="Arial"/>
                <a:sym typeface="Arial"/>
              </a:rPr>
              <a:t>Transformer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68D291B8-9BED-42C7-818B-8557CFEB3492}"/>
              </a:ext>
            </a:extLst>
          </p:cNvPr>
          <p:cNvCxnSpPr>
            <a:cxnSpLocks/>
            <a:stCxn id="60" idx="3"/>
            <a:endCxn id="51" idx="1"/>
          </p:cNvCxnSpPr>
          <p:nvPr/>
        </p:nvCxnSpPr>
        <p:spPr>
          <a:xfrm flipV="1">
            <a:off x="1485485" y="3563225"/>
            <a:ext cx="432328" cy="136048"/>
          </a:xfrm>
          <a:prstGeom prst="curvedConnector3">
            <a:avLst/>
          </a:prstGeom>
          <a:ln w="1270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3F23884-16D3-4E29-AA6B-0D55D07AAFA4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 flipV="1">
            <a:off x="2861508" y="3374281"/>
            <a:ext cx="521491" cy="188944"/>
          </a:xfrm>
          <a:prstGeom prst="curvedConnector3">
            <a:avLst/>
          </a:prstGeom>
          <a:ln w="1270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72B34950-D065-4AB4-835B-707FD6091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04" y="3504108"/>
            <a:ext cx="525641" cy="41036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B905703-485E-47CB-8510-55777D209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057" y="2779829"/>
            <a:ext cx="799688" cy="37678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19F9F5C-289D-400F-BE5F-700EAC1B2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5" y="3504107"/>
            <a:ext cx="476121" cy="39033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AF7EFD0-F507-4920-BE5C-4C9F661A9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820" y="4581219"/>
            <a:ext cx="470841" cy="331518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BF89B6-BCD5-4005-A307-3E578A6F438B}"/>
              </a:ext>
            </a:extLst>
          </p:cNvPr>
          <p:cNvCxnSpPr>
            <a:cxnSpLocks/>
            <a:stCxn id="61" idx="0"/>
            <a:endCxn id="60" idx="2"/>
          </p:cNvCxnSpPr>
          <p:nvPr/>
        </p:nvCxnSpPr>
        <p:spPr>
          <a:xfrm flipV="1">
            <a:off x="1236241" y="3894440"/>
            <a:ext cx="11185" cy="686779"/>
          </a:xfrm>
          <a:prstGeom prst="straightConnector1">
            <a:avLst/>
          </a:prstGeom>
          <a:ln w="1270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5141C11-7918-425A-9E98-276BB38A4BF7}"/>
                  </a:ext>
                </a:extLst>
              </p14:cNvPr>
              <p14:cNvContentPartPr/>
              <p14:nvPr/>
            </p14:nvContentPartPr>
            <p14:xfrm>
              <a:off x="1236241" y="3970400"/>
              <a:ext cx="480" cy="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5141C11-7918-425A-9E98-276BB38A4B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4241" y="3958400"/>
                <a:ext cx="24000" cy="2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C90C1507-F08E-41BA-9A8F-69DDD173B621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rot="16200000" flipV="1">
            <a:off x="535112" y="3880090"/>
            <a:ext cx="666742" cy="735516"/>
          </a:xfrm>
          <a:prstGeom prst="curvedConnector3">
            <a:avLst/>
          </a:prstGeom>
          <a:ln w="1270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7BC924-B30E-4497-AA2C-37AA1E6BF2DD}"/>
              </a:ext>
            </a:extLst>
          </p:cNvPr>
          <p:cNvCxnSpPr>
            <a:stCxn id="58" idx="0"/>
          </p:cNvCxnSpPr>
          <p:nvPr/>
        </p:nvCxnSpPr>
        <p:spPr>
          <a:xfrm flipV="1">
            <a:off x="500725" y="2699264"/>
            <a:ext cx="1" cy="804843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A131F3-4464-4C20-890F-C5C0DF03FAFB}"/>
              </a:ext>
            </a:extLst>
          </p:cNvPr>
          <p:cNvCxnSpPr>
            <a:stCxn id="60" idx="0"/>
            <a:endCxn id="49" idx="2"/>
          </p:cNvCxnSpPr>
          <p:nvPr/>
        </p:nvCxnSpPr>
        <p:spPr>
          <a:xfrm flipH="1" flipV="1">
            <a:off x="1247423" y="3154566"/>
            <a:ext cx="3" cy="349541"/>
          </a:xfrm>
          <a:prstGeom prst="straightConnector1">
            <a:avLst/>
          </a:prstGeom>
          <a:ln w="1270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707C22-459F-44A2-9E82-D74E0389407B}"/>
              </a:ext>
            </a:extLst>
          </p:cNvPr>
          <p:cNvCxnSpPr>
            <a:stCxn id="49" idx="0"/>
          </p:cNvCxnSpPr>
          <p:nvPr/>
        </p:nvCxnSpPr>
        <p:spPr>
          <a:xfrm flipV="1">
            <a:off x="1247423" y="2577630"/>
            <a:ext cx="0" cy="239177"/>
          </a:xfrm>
          <a:prstGeom prst="straightConnector1">
            <a:avLst/>
          </a:prstGeom>
          <a:ln w="1270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4E02A390-B460-4C9C-A751-B74E41BC2423}"/>
              </a:ext>
            </a:extLst>
          </p:cNvPr>
          <p:cNvCxnSpPr>
            <a:cxnSpLocks/>
            <a:stCxn id="60" idx="0"/>
            <a:endCxn id="59" idx="2"/>
          </p:cNvCxnSpPr>
          <p:nvPr/>
        </p:nvCxnSpPr>
        <p:spPr>
          <a:xfrm rot="5400000" flipH="1" flipV="1">
            <a:off x="1568916" y="2835123"/>
            <a:ext cx="347493" cy="990476"/>
          </a:xfrm>
          <a:prstGeom prst="curvedConnector3">
            <a:avLst/>
          </a:prstGeom>
          <a:ln w="1270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421ADF1-6A90-4A55-A74F-54DBDAD4E1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9475" y="1723593"/>
            <a:ext cx="22080" cy="2134553"/>
          </a:xfrm>
          <a:prstGeom prst="curvedConnector4">
            <a:avLst>
              <a:gd name="adj1" fmla="val -1122228"/>
              <a:gd name="adj2" fmla="val 56489"/>
            </a:avLst>
          </a:prstGeom>
          <a:ln w="1270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CBF19598-4FB5-4414-B478-265A513E2A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2999" y="3252336"/>
            <a:ext cx="703799" cy="243891"/>
          </a:xfrm>
          <a:prstGeom prst="rect">
            <a:avLst/>
          </a:prstGeom>
        </p:spPr>
      </p:pic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B028A9B-A2AC-4A65-B62E-B7A20BBAF073}"/>
              </a:ext>
            </a:extLst>
          </p:cNvPr>
          <p:cNvCxnSpPr>
            <a:stCxn id="71" idx="2"/>
            <a:endCxn id="52" idx="1"/>
          </p:cNvCxnSpPr>
          <p:nvPr/>
        </p:nvCxnSpPr>
        <p:spPr>
          <a:xfrm rot="16200000" flipH="1">
            <a:off x="3529423" y="3701702"/>
            <a:ext cx="650304" cy="239353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637C03F-A72C-431A-A18F-A4DF5D5A52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17671" y="1134294"/>
            <a:ext cx="1196680" cy="714564"/>
          </a:xfrm>
          <a:prstGeom prst="rect">
            <a:avLst/>
          </a:prstGeom>
        </p:spPr>
      </p:pic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4A2A7957-BD17-4465-B377-2E22274CD435}"/>
              </a:ext>
            </a:extLst>
          </p:cNvPr>
          <p:cNvSpPr/>
          <p:nvPr/>
        </p:nvSpPr>
        <p:spPr>
          <a:xfrm>
            <a:off x="3578918" y="3483835"/>
            <a:ext cx="299857" cy="308551"/>
          </a:xfrm>
          <a:prstGeom prst="mathMultiply">
            <a:avLst/>
          </a:prstGeom>
          <a:solidFill>
            <a:srgbClr val="FF0000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defRPr/>
            </a:pPr>
            <a:endParaRPr lang="en-US" sz="2667" dirty="0" err="1">
              <a:solidFill>
                <a:srgbClr val="C00000"/>
              </a:solidFill>
              <a:cs typeface="Arial"/>
              <a:sym typeface="Arial"/>
            </a:endParaRP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83F9677D-6FF6-472F-A9D1-31FA7138E239}"/>
              </a:ext>
            </a:extLst>
          </p:cNvPr>
          <p:cNvSpPr/>
          <p:nvPr/>
        </p:nvSpPr>
        <p:spPr>
          <a:xfrm>
            <a:off x="2203944" y="3699274"/>
            <a:ext cx="299857" cy="308551"/>
          </a:xfrm>
          <a:prstGeom prst="mathMultiply">
            <a:avLst/>
          </a:prstGeom>
          <a:solidFill>
            <a:srgbClr val="FF0000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defRPr/>
            </a:pPr>
            <a:endParaRPr lang="en-US" sz="2667" dirty="0" err="1">
              <a:solidFill>
                <a:srgbClr val="C00000"/>
              </a:solidFill>
              <a:cs typeface="Arial"/>
              <a:sym typeface="Arial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08C807AE-D09C-49DB-86A1-E709A048AEE8}"/>
              </a:ext>
            </a:extLst>
          </p:cNvPr>
          <p:cNvSpPr/>
          <p:nvPr/>
        </p:nvSpPr>
        <p:spPr>
          <a:xfrm>
            <a:off x="2897169" y="5651601"/>
            <a:ext cx="299857" cy="308551"/>
          </a:xfrm>
          <a:prstGeom prst="mathMultiply">
            <a:avLst/>
          </a:prstGeom>
          <a:solidFill>
            <a:srgbClr val="FF0000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defRPr/>
            </a:pPr>
            <a:endParaRPr lang="en-US" sz="2667" dirty="0" err="1">
              <a:solidFill>
                <a:srgbClr val="C00000"/>
              </a:solidFill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5DA96-C1A5-4BFF-8E3C-2D988B94DF91}"/>
              </a:ext>
            </a:extLst>
          </p:cNvPr>
          <p:cNvSpPr txBox="1"/>
          <p:nvPr/>
        </p:nvSpPr>
        <p:spPr>
          <a:xfrm>
            <a:off x="3146954" y="5600690"/>
            <a:ext cx="625099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white"/>
              </a:buClr>
              <a:defRPr/>
            </a:pPr>
            <a:r>
              <a:rPr lang="en-US" sz="1867" dirty="0">
                <a:solidFill>
                  <a:srgbClr val="FF0000"/>
                </a:solidFill>
                <a:cs typeface="Arial"/>
                <a:sym typeface="Arial"/>
              </a:rPr>
              <a:t>In the context of CVL Yang, these components are not needed.</a:t>
            </a:r>
          </a:p>
        </p:txBody>
      </p:sp>
    </p:spTree>
    <p:extLst>
      <p:ext uri="{BB962C8B-B14F-4D97-AF65-F5344CB8AC3E}">
        <p14:creationId xmlns:p14="http://schemas.microsoft.com/office/powerpoint/2010/main" val="32704360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3A3B-D2D9-42D7-8A32-B023935E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2" y="494771"/>
            <a:ext cx="10922000" cy="366254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</a:rPr>
              <a:t>CVL YANG for </a:t>
            </a:r>
            <a:r>
              <a:rPr lang="en-US" sz="2800" b="1" dirty="0" err="1">
                <a:solidFill>
                  <a:srgbClr val="C00000"/>
                </a:solidFill>
                <a:latin typeface="Arial"/>
                <a:cs typeface="Arial"/>
              </a:rPr>
              <a:t>Klish</a:t>
            </a:r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</a:rPr>
              <a:t> CLI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344A-0CD1-4A19-8325-B3F4952869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1952" y="1499993"/>
            <a:ext cx="10610849" cy="4360332"/>
          </a:xfrm>
        </p:spPr>
        <p:txBody>
          <a:bodyPr>
            <a:normAutofit/>
          </a:bodyPr>
          <a:lstStyle/>
          <a:p>
            <a:pPr marL="380990" indent="-380990">
              <a:buFontTx/>
              <a:buChar char="-"/>
            </a:pPr>
            <a:r>
              <a:rPr lang="en-US" dirty="0"/>
              <a:t>Auto-generation of CLI XML spec from CVL YANG is possible</a:t>
            </a:r>
          </a:p>
          <a:p>
            <a:pPr marL="836062" lvl="1" indent="-380990">
              <a:buFontTx/>
              <a:buChar char="-"/>
            </a:pPr>
            <a:r>
              <a:rPr lang="en-US" dirty="0"/>
              <a:t>Create custom </a:t>
            </a:r>
            <a:r>
              <a:rPr lang="en-US" dirty="0" err="1"/>
              <a:t>pyang</a:t>
            </a:r>
            <a:r>
              <a:rPr lang="en-US" dirty="0"/>
              <a:t> plugin to generate CLI XML Spec from YANG (</a:t>
            </a:r>
            <a:r>
              <a:rPr lang="en-US" dirty="0" err="1"/>
              <a:t>PoC</a:t>
            </a:r>
            <a:r>
              <a:rPr lang="en-US" dirty="0"/>
              <a:t> pending, September) </a:t>
            </a:r>
          </a:p>
          <a:p>
            <a:pPr marL="380991" indent="-380990">
              <a:buFontTx/>
              <a:buChar char="-"/>
            </a:pPr>
            <a:r>
              <a:rPr lang="en-US" dirty="0"/>
              <a:t>Where auto-generation cannot be done:</a:t>
            </a:r>
          </a:p>
          <a:p>
            <a:pPr marL="836061" lvl="1" indent="-380990">
              <a:buFontTx/>
              <a:buChar char="-"/>
            </a:pPr>
            <a:r>
              <a:rPr lang="en-US" dirty="0" err="1"/>
              <a:t>Klish</a:t>
            </a:r>
            <a:r>
              <a:rPr lang="en-US" dirty="0"/>
              <a:t> CLI structure tightly coupled to YANG data model structure</a:t>
            </a:r>
          </a:p>
          <a:p>
            <a:pPr marL="1299601" lvl="2" indent="-380990">
              <a:buFontTx/>
              <a:buChar char="-"/>
            </a:pPr>
            <a:r>
              <a:rPr lang="en-US" dirty="0"/>
              <a:t>Ex: CLI keywords are derived from YANG object names: leaf, leaf-list </a:t>
            </a:r>
            <a:r>
              <a:rPr lang="en-US" dirty="0" err="1"/>
              <a:t>etc</a:t>
            </a:r>
            <a:r>
              <a:rPr lang="en-US" dirty="0"/>
              <a:t>,</a:t>
            </a:r>
          </a:p>
          <a:p>
            <a:pPr marL="836062" lvl="1" indent="-380990">
              <a:buFontTx/>
              <a:buChar char="-"/>
            </a:pPr>
            <a:r>
              <a:rPr lang="en-US" dirty="0"/>
              <a:t>Developers must write actioner script per command</a:t>
            </a:r>
          </a:p>
          <a:p>
            <a:pPr marL="1299601" lvl="2" indent="-380990">
              <a:buFontTx/>
              <a:buChar char="-"/>
            </a:pPr>
            <a:r>
              <a:rPr lang="en-US" dirty="0"/>
              <a:t>Construct the RESTCONF request with a payload </a:t>
            </a:r>
          </a:p>
        </p:txBody>
      </p:sp>
    </p:spTree>
    <p:extLst>
      <p:ext uri="{BB962C8B-B14F-4D97-AF65-F5344CB8AC3E}">
        <p14:creationId xmlns:p14="http://schemas.microsoft.com/office/powerpoint/2010/main" val="247280392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71993741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B0E4883-BF9E-41C6-8A1D-EA0AEBC3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5" y="872317"/>
            <a:ext cx="10986551" cy="5461707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39F356A0-E35C-4356-8936-36E63ABCB249}"/>
              </a:ext>
            </a:extLst>
          </p:cNvPr>
          <p:cNvSpPr txBox="1">
            <a:spLocks/>
          </p:cNvSpPr>
          <p:nvPr/>
        </p:nvSpPr>
        <p:spPr>
          <a:xfrm>
            <a:off x="355600" y="330201"/>
            <a:ext cx="10922000" cy="4431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none" baseline="0">
                <a:solidFill>
                  <a:schemeClr val="bg1"/>
                </a:solidFill>
                <a:latin typeface="+mj-lt"/>
                <a:ea typeface="Museo Sans For Dell" panose="02000000000000000000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3200" kern="0">
                <a:solidFill>
                  <a:srgbClr val="007DB8"/>
                </a:solidFill>
                <a:sym typeface="Arial"/>
              </a:rPr>
              <a:t>Design: TransLib</a:t>
            </a:r>
            <a:endParaRPr lang="en-US" sz="3200" kern="0" dirty="0">
              <a:solidFill>
                <a:srgbClr val="007DB8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95156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body" idx="1"/>
          </p:nvPr>
        </p:nvSpPr>
        <p:spPr>
          <a:xfrm>
            <a:off x="413000" y="914400"/>
            <a:ext cx="6454800" cy="5529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container sonic-acl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    scommon:db-name "CONFIG_DB";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list ACL_TABLE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key "aclname";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 scommon:key-delim "|";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scommon:key-pattern "ACL_TABLE|{aclname}";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 aclname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type string;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leaf-list ports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 type leafref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  path "/prt:sonic-port/prt:PORT/prt:ifname";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......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list ACL_RULE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key "aclname rulename";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scommon:key-delim "|";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scommon:key-pattern "ACL_RULE|{aclname}|{rulename}";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	     scommon:pf-check    “ACL_CheckAclRuleLimit”;	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 aclname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type leafref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        </a:t>
            </a: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path "../../ACL_TABLE/aclname";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 rulename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type string;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leaf MIRROR_ACTION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type leafref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        </a:t>
            </a:r>
            <a:r>
              <a:rPr lang="en-US" sz="900" b="1">
                <a:latin typeface="Consolas"/>
                <a:ea typeface="Consolas"/>
                <a:cs typeface="Consolas"/>
                <a:sym typeface="Consolas"/>
              </a:rPr>
              <a:t>path "/sms:sonic-mirror-session/sms:MIRROR_SESSION/sms:name";</a:t>
            </a:r>
            <a:endParaRPr sz="9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   ......     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   }    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CVL - Sample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3"/>
          <p:cNvSpPr txBox="1"/>
          <p:nvPr/>
        </p:nvSpPr>
        <p:spPr>
          <a:xfrm>
            <a:off x="7156425" y="917600"/>
            <a:ext cx="4622700" cy="223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b="1" kern="0">
                <a:solidFill>
                  <a:srgbClr val="000000"/>
                </a:solidFill>
                <a:cs typeface="Arial"/>
                <a:sym typeface="Arial"/>
              </a:rPr>
              <a:t>ABNF JSON:</a:t>
            </a:r>
            <a:endParaRPr sz="1200" b="1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200" b="1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"ACL_RULE": {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"TestACL1|Rule1": {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"PACKET_ACTION": "FORWARD",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"SRC_IP": "10.1.1.1/32",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"L4_SRC_PORT": "10078",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"IP_PROTOCOL": "103",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"DST_IP": "20.2.2.2/32",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"L4_DST_PORT_RANGE": "9000-12000"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12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12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2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53"/>
          <p:cNvSpPr txBox="1"/>
          <p:nvPr/>
        </p:nvSpPr>
        <p:spPr>
          <a:xfrm>
            <a:off x="7156425" y="3891600"/>
            <a:ext cx="4622700" cy="2568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b="1" kern="0">
                <a:solidFill>
                  <a:srgbClr val="000000"/>
                </a:solidFill>
                <a:cs typeface="Arial"/>
                <a:sym typeface="Arial"/>
              </a:rPr>
              <a:t>YANG XML:</a:t>
            </a:r>
            <a:endParaRPr sz="1200" b="1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&lt;sonic-acl xmlns="http://github.com/Azure/sonic-acl"&gt;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&lt;ACL_RULE&gt;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&lt;aclname&gt;TestACL1&lt;/aclname&gt;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&lt;rulename&gt;Rule1&lt;/rulename&gt;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&lt;DST_IP&gt;20.2.2.2/32&lt;/DST_IP&gt;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&lt;IP_PROTOCOL&gt;1&lt;/IP_PROTOCOL&gt;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&lt;L4_DST_PORT_RANGE&gt;9000-12000&lt;/L4_DST_PORT_RANGE&gt;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&lt;L4_SRC_PORT&gt;8080&lt;/L4_SRC_PORT&gt;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&lt;PACKET_ACTION&gt;FORWARD&lt;/PACKET_ACTION&gt;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&lt;SRC_IP&gt;10.1.1.1/32&lt;/SRC_IP&gt;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&lt;/ACL_RULE&gt;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&lt;/sonic-acl&gt;</a:t>
            </a:r>
            <a:endParaRPr sz="10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200" ker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53"/>
          <p:cNvSpPr/>
          <p:nvPr/>
        </p:nvSpPr>
        <p:spPr>
          <a:xfrm>
            <a:off x="9311050" y="3377799"/>
            <a:ext cx="305400" cy="366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022832"/>
      </p:ext>
    </p:extLst>
  </p:cSld>
  <p:clrMapOvr>
    <a:masterClrMapping/>
  </p:clrMapOvr>
</p:sld>
</file>

<file path=ppt/theme/theme1.xml><?xml version="1.0" encoding="utf-8"?>
<a:theme xmlns:a="http://schemas.openxmlformats.org/drawingml/2006/main" name="BroadcomLTD_16x9">
  <a:themeElements>
    <a:clrScheme name="Broadcom_Ltd">
      <a:dk1>
        <a:srgbClr val="000000"/>
      </a:dk1>
      <a:lt1>
        <a:srgbClr val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7CC8833F-B1D8-48B2-AA07-E1E0B4571D72}" vid="{267D5D90-47BF-4DA4-9B1B-5927DA8743C4}"/>
    </a:ext>
  </a:extLst>
</a:theme>
</file>

<file path=ppt/theme/theme4.xml><?xml version="1.0" encoding="utf-8"?>
<a:theme xmlns:a="http://schemas.openxmlformats.org/drawingml/2006/main" name="1_BroadcomLTD_16x9">
  <a:themeElements>
    <a:clrScheme name="Broadcom_Ltd">
      <a:dk1>
        <a:srgbClr val="000000"/>
      </a:dk1>
      <a:lt1>
        <a:srgbClr val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638</Words>
  <Application>Microsoft Macintosh PowerPoint</Application>
  <PresentationFormat>Widescreen</PresentationFormat>
  <Paragraphs>145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Consolas</vt:lpstr>
      <vt:lpstr>Courier New</vt:lpstr>
      <vt:lpstr>Museo For Dell 300</vt:lpstr>
      <vt:lpstr>Museo Sans For Dell</vt:lpstr>
      <vt:lpstr>Wingdings</vt:lpstr>
      <vt:lpstr>BroadcomLTD_16x9</vt:lpstr>
      <vt:lpstr>1_Office Theme</vt:lpstr>
      <vt:lpstr>1_DellEMC_external_template</vt:lpstr>
      <vt:lpstr>1_BroadcomLTD_16x9</vt:lpstr>
      <vt:lpstr>PowerPoint Presentation</vt:lpstr>
      <vt:lpstr>CVL YANG</vt:lpstr>
      <vt:lpstr>Sample CVL NB YANG (with state nodes)</vt:lpstr>
      <vt:lpstr>CVL YANG for NBI</vt:lpstr>
      <vt:lpstr>CVL YANG Transformer</vt:lpstr>
      <vt:lpstr>CVL YANG for Klish CLI code generation</vt:lpstr>
      <vt:lpstr>PowerPoint Presentation</vt:lpstr>
      <vt:lpstr>PowerPoint Presentation</vt:lpstr>
      <vt:lpstr>CVL - Sample schema  </vt:lpstr>
    </vt:vector>
  </TitlesOfParts>
  <Company>Broadcom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Suman</dc:creator>
  <cp:lastModifiedBy>Joe Ghalam</cp:lastModifiedBy>
  <cp:revision>6</cp:revision>
  <dcterms:created xsi:type="dcterms:W3CDTF">2019-07-31T11:23:22Z</dcterms:created>
  <dcterms:modified xsi:type="dcterms:W3CDTF">2019-07-31T14:28:16Z</dcterms:modified>
</cp:coreProperties>
</file>