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4"/>
    <p:sldMasterId id="2147483697" r:id="rId5"/>
    <p:sldMasterId id="214748369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Arial Black"/>
      <p:regular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22" Type="http://schemas.openxmlformats.org/officeDocument/2006/relationships/font" Target="fonts/OpenSans-italic.fntdata"/><Relationship Id="rId21" Type="http://schemas.openxmlformats.org/officeDocument/2006/relationships/font" Target="fonts/OpenSans-bold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ArialBlack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c1866d3fd_0_286:notes"/>
          <p:cNvSpPr txBox="1"/>
          <p:nvPr>
            <p:ph idx="1" type="body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8750" lIns="88750" spcFirstLastPara="1" rIns="88750" wrap="square" tIns="88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5c1866d3fd_0_286:notes"/>
          <p:cNvSpPr/>
          <p:nvPr>
            <p:ph idx="2" type="sldImg"/>
          </p:nvPr>
        </p:nvSpPr>
        <p:spPr>
          <a:xfrm>
            <a:off x="408653" y="685490"/>
            <a:ext cx="60408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c33547080_2_165:notes"/>
          <p:cNvSpPr txBox="1"/>
          <p:nvPr>
            <p:ph idx="1" type="body"/>
          </p:nvPr>
        </p:nvSpPr>
        <p:spPr>
          <a:xfrm>
            <a:off x="475215" y="4010926"/>
            <a:ext cx="5909100" cy="45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5c33547080_2_165:notes"/>
          <p:cNvSpPr/>
          <p:nvPr>
            <p:ph idx="2" type="sldImg"/>
          </p:nvPr>
        </p:nvSpPr>
        <p:spPr>
          <a:xfrm>
            <a:off x="475215" y="377877"/>
            <a:ext cx="5909100" cy="33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c33547080_2_192:notes"/>
          <p:cNvSpPr txBox="1"/>
          <p:nvPr>
            <p:ph idx="1" type="body"/>
          </p:nvPr>
        </p:nvSpPr>
        <p:spPr>
          <a:xfrm>
            <a:off x="475215" y="4010926"/>
            <a:ext cx="5909100" cy="45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5c33547080_2_192:notes"/>
          <p:cNvSpPr/>
          <p:nvPr>
            <p:ph idx="2" type="sldImg"/>
          </p:nvPr>
        </p:nvSpPr>
        <p:spPr>
          <a:xfrm>
            <a:off x="475215" y="377877"/>
            <a:ext cx="5909100" cy="33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c1866d3fd_0_172:notes"/>
          <p:cNvSpPr/>
          <p:nvPr>
            <p:ph idx="2" type="sldImg"/>
          </p:nvPr>
        </p:nvSpPr>
        <p:spPr>
          <a:xfrm>
            <a:off x="408653" y="685490"/>
            <a:ext cx="60408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c1866d3fd_0_172:notes"/>
          <p:cNvSpPr txBox="1"/>
          <p:nvPr>
            <p:ph idx="1" type="body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5c1866d3fd_0_172:notes"/>
          <p:cNvSpPr txBox="1"/>
          <p:nvPr>
            <p:ph idx="12" type="sldNum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750" lIns="88750" spcFirstLastPara="1" rIns="88750" wrap="square" tIns="8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3ac5e1c2_0_14:notes"/>
          <p:cNvSpPr/>
          <p:nvPr>
            <p:ph idx="2" type="sldImg"/>
          </p:nvPr>
        </p:nvSpPr>
        <p:spPr>
          <a:xfrm>
            <a:off x="408653" y="685490"/>
            <a:ext cx="60408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c3ac5e1c2_0_14:notes"/>
          <p:cNvSpPr txBox="1"/>
          <p:nvPr>
            <p:ph idx="1" type="body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5c3ac5e1c2_0_14:notes"/>
          <p:cNvSpPr txBox="1"/>
          <p:nvPr>
            <p:ph idx="12" type="sldNum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750" lIns="88750" spcFirstLastPara="1" rIns="88750" wrap="square" tIns="88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c33547080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c33547080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3ac5e1c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c3ac5e1c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33547080_2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c33547080_2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33547080_2_198:notes"/>
          <p:cNvSpPr/>
          <p:nvPr>
            <p:ph idx="2" type="sldImg"/>
          </p:nvPr>
        </p:nvSpPr>
        <p:spPr>
          <a:xfrm>
            <a:off x="408653" y="685490"/>
            <a:ext cx="60408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5c33547080_2_198:notes"/>
          <p:cNvSpPr txBox="1"/>
          <p:nvPr>
            <p:ph idx="1" type="body"/>
          </p:nvPr>
        </p:nvSpPr>
        <p:spPr>
          <a:xfrm>
            <a:off x="685801" y="4343401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8750" lIns="88750" spcFirstLastPara="1" rIns="88750" wrap="square" tIns="88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5c33547080_2_198:notes"/>
          <p:cNvSpPr txBox="1"/>
          <p:nvPr>
            <p:ph idx="12" type="sldNum"/>
          </p:nvPr>
        </p:nvSpPr>
        <p:spPr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150" lIns="92275" spcFirstLastPara="1" rIns="92275" wrap="square" tIns="461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33547080_2_156:notes"/>
          <p:cNvSpPr txBox="1"/>
          <p:nvPr>
            <p:ph idx="1" type="body"/>
          </p:nvPr>
        </p:nvSpPr>
        <p:spPr>
          <a:xfrm>
            <a:off x="475215" y="4010926"/>
            <a:ext cx="5909100" cy="45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5c33547080_2_156:notes"/>
          <p:cNvSpPr/>
          <p:nvPr>
            <p:ph idx="2" type="sldImg"/>
          </p:nvPr>
        </p:nvSpPr>
        <p:spPr>
          <a:xfrm>
            <a:off x="475215" y="377877"/>
            <a:ext cx="5909100" cy="33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c33547080_2_160:notes"/>
          <p:cNvSpPr txBox="1"/>
          <p:nvPr>
            <p:ph idx="1" type="body"/>
          </p:nvPr>
        </p:nvSpPr>
        <p:spPr>
          <a:xfrm>
            <a:off x="475215" y="4010926"/>
            <a:ext cx="5909100" cy="45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5c33547080_2_160:notes"/>
          <p:cNvSpPr/>
          <p:nvPr>
            <p:ph idx="2" type="sldImg"/>
          </p:nvPr>
        </p:nvSpPr>
        <p:spPr>
          <a:xfrm>
            <a:off x="475215" y="377877"/>
            <a:ext cx="5909100" cy="33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jpg"/><Relationship Id="rId3" Type="http://schemas.openxmlformats.org/officeDocument/2006/relationships/image" Target="../media/image1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jpg"/><Relationship Id="rId3" Type="http://schemas.openxmlformats.org/officeDocument/2006/relationships/image" Target="../media/image1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09753" y="1028700"/>
            <a:ext cx="85245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09753" y="413483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image 1" showMasterSp="0">
  <p:cSld name="Title slide image 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0845" cy="51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0133" y="4374069"/>
            <a:ext cx="1630654" cy="2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271462" y="386197"/>
            <a:ext cx="75009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266700" y="2198968"/>
            <a:ext cx="750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ody copy">
  <p:cSld name="Title &amp; body cop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266700" y="247650"/>
            <a:ext cx="8191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7D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271463" y="1200150"/>
            <a:ext cx="79581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Open Sans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image 2" showMasterSp="0">
  <p:cSld name="Title slide image 2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0845" cy="51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0133" y="4374069"/>
            <a:ext cx="1630654" cy="2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/>
          <p:nvPr>
            <p:ph type="ctrTitle"/>
          </p:nvPr>
        </p:nvSpPr>
        <p:spPr>
          <a:xfrm>
            <a:off x="274320" y="440519"/>
            <a:ext cx="74982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274320" y="2252133"/>
            <a:ext cx="749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image 3" showMasterSp="0">
  <p:cSld name="Title slide image 3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0845" cy="51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0133" y="4374069"/>
            <a:ext cx="1630654" cy="2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>
            <p:ph type="ctrTitle"/>
          </p:nvPr>
        </p:nvSpPr>
        <p:spPr>
          <a:xfrm>
            <a:off x="274320" y="440519"/>
            <a:ext cx="74982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subTitle"/>
          </p:nvPr>
        </p:nvSpPr>
        <p:spPr>
          <a:xfrm>
            <a:off x="274320" y="2252133"/>
            <a:ext cx="749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black" showMasterSp="0">
  <p:cSld name="Title slide black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ctrTitle"/>
          </p:nvPr>
        </p:nvSpPr>
        <p:spPr>
          <a:xfrm>
            <a:off x="274320" y="440519"/>
            <a:ext cx="74982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" type="subTitle"/>
          </p:nvPr>
        </p:nvSpPr>
        <p:spPr>
          <a:xfrm>
            <a:off x="274320" y="2252133"/>
            <a:ext cx="749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0133" y="4374069"/>
            <a:ext cx="1630654" cy="2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carbon" showMasterSp="0">
  <p:cSld name="Title slide carbon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ctrTitle"/>
          </p:nvPr>
        </p:nvSpPr>
        <p:spPr>
          <a:xfrm>
            <a:off x="274320" y="440519"/>
            <a:ext cx="74982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274320" y="2252133"/>
            <a:ext cx="749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2" name="Google Shape;8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0133" y="4374069"/>
            <a:ext cx="1630654" cy="2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Dell blue" showMasterSp="0">
  <p:cSld name="Title slide Dell blue"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ctrTitle"/>
          </p:nvPr>
        </p:nvSpPr>
        <p:spPr>
          <a:xfrm>
            <a:off x="274320" y="440519"/>
            <a:ext cx="74982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74320" y="2252133"/>
            <a:ext cx="749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6" name="Google Shape;8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0133" y="4374069"/>
            <a:ext cx="1630654" cy="2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266700" y="247650"/>
            <a:ext cx="8191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7D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 &amp; sub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266700" y="247650"/>
            <a:ext cx="8191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7D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273050" y="685800"/>
            <a:ext cx="8185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ed body copy">
  <p:cSld name="Title &amp; bulleted body cop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266700" y="247650"/>
            <a:ext cx="8191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7D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271463" y="1200150"/>
            <a:ext cx="79581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Open Sans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, &amp; body copy">
  <p:cSld name="Title, subtitle, &amp; body cop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266700" y="247650"/>
            <a:ext cx="8191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7D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subTitle"/>
          </p:nvPr>
        </p:nvSpPr>
        <p:spPr>
          <a:xfrm>
            <a:off x="266700" y="685800"/>
            <a:ext cx="8191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271463" y="1314450"/>
            <a:ext cx="79581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Open Sans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wo columns">
  <p:cSld name="Title &amp; two 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266700" y="247650"/>
            <a:ext cx="8191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7D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271462" y="1200150"/>
            <a:ext cx="39318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Open Sans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2" type="body"/>
          </p:nvPr>
        </p:nvSpPr>
        <p:spPr>
          <a:xfrm>
            <a:off x="4526280" y="1197872"/>
            <a:ext cx="3931800" cy="3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Open Sans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left margin ">
  <p:cSld name="Title &amp; left margin 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266700" y="247650"/>
            <a:ext cx="8191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7D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271464" y="1200150"/>
            <a:ext cx="4290900" cy="3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Open Sans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subtitle &amp; left margin">
  <p:cSld name="Title, subtitle &amp; left margi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266700" y="247650"/>
            <a:ext cx="8191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7D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" type="subTitle"/>
          </p:nvPr>
        </p:nvSpPr>
        <p:spPr>
          <a:xfrm>
            <a:off x="266700" y="685800"/>
            <a:ext cx="8191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 txBox="1"/>
          <p:nvPr>
            <p:ph idx="2" type="body"/>
          </p:nvPr>
        </p:nvSpPr>
        <p:spPr>
          <a:xfrm>
            <a:off x="271464" y="1314450"/>
            <a:ext cx="42909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Open Sans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-line title, subtitle &amp; left margin">
  <p:cSld name="2-line title, subtitle &amp; left margi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type="title"/>
          </p:nvPr>
        </p:nvSpPr>
        <p:spPr>
          <a:xfrm>
            <a:off x="266700" y="247650"/>
            <a:ext cx="43053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7D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" type="subTitle"/>
          </p:nvPr>
        </p:nvSpPr>
        <p:spPr>
          <a:xfrm>
            <a:off x="266700" y="1085850"/>
            <a:ext cx="4305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–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271464" y="1600200"/>
            <a:ext cx="4290900" cy="28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200"/>
              <a:buFont typeface="Open Sans"/>
              <a:buChar char="–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Open Sans"/>
              <a:buChar char="›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Courier New"/>
              <a:buChar char="o"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000"/>
              <a:buFont typeface="Open Sans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image 1" showMasterSp="0">
  <p:cSld name="Divider image 1"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56781" cy="515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0368" y="4838501"/>
            <a:ext cx="675925" cy="12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1"/>
          <p:cNvSpPr txBox="1"/>
          <p:nvPr>
            <p:ph type="title"/>
          </p:nvPr>
        </p:nvSpPr>
        <p:spPr>
          <a:xfrm>
            <a:off x="274320" y="1748271"/>
            <a:ext cx="68508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image 2" showMasterSp="0">
  <p:cSld name="Divider image 2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9156779" cy="515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0368" y="4838501"/>
            <a:ext cx="675925" cy="12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2"/>
          <p:cNvSpPr txBox="1"/>
          <p:nvPr>
            <p:ph type="title"/>
          </p:nvPr>
        </p:nvSpPr>
        <p:spPr>
          <a:xfrm>
            <a:off x="274320" y="1748271"/>
            <a:ext cx="68508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image 3" showMasterSp="0">
  <p:cSld name="Divider image 3"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9156779" cy="515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0368" y="4838501"/>
            <a:ext cx="675925" cy="12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3"/>
          <p:cNvSpPr txBox="1"/>
          <p:nvPr>
            <p:ph type="title"/>
          </p:nvPr>
        </p:nvSpPr>
        <p:spPr>
          <a:xfrm>
            <a:off x="274320" y="1748271"/>
            <a:ext cx="68508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black" showMasterSp="0">
  <p:cSld name="Divider black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/>
          <p:nvPr>
            <p:ph type="title"/>
          </p:nvPr>
        </p:nvSpPr>
        <p:spPr>
          <a:xfrm>
            <a:off x="274320" y="1748271"/>
            <a:ext cx="68508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pic>
        <p:nvPicPr>
          <p:cNvPr id="129" name="Google Shape;129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0368" y="4838501"/>
            <a:ext cx="675925" cy="120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carbon" showMasterSp="0">
  <p:cSld name="Divider carbon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/>
          <p:nvPr>
            <p:ph type="title"/>
          </p:nvPr>
        </p:nvSpPr>
        <p:spPr>
          <a:xfrm>
            <a:off x="274320" y="1748271"/>
            <a:ext cx="68508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pic>
        <p:nvPicPr>
          <p:cNvPr id="132" name="Google Shape;13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0368" y="4838501"/>
            <a:ext cx="675925" cy="120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granite" showMasterSp="0">
  <p:cSld name="Divider granite">
    <p:bg>
      <p:bgPr>
        <a:solidFill>
          <a:srgbClr val="80808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/>
          <p:nvPr>
            <p:ph type="title"/>
          </p:nvPr>
        </p:nvSpPr>
        <p:spPr>
          <a:xfrm>
            <a:off x="274320" y="1748271"/>
            <a:ext cx="6850800" cy="1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/>
        </p:txBody>
      </p:sp>
      <p:pic>
        <p:nvPicPr>
          <p:cNvPr id="135" name="Google Shape;13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0368" y="4838501"/>
            <a:ext cx="675925" cy="120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slide black" showMasterSp="0">
  <p:cSld name="Logo slide black"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29161" y="2257138"/>
            <a:ext cx="3046047" cy="54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slide carbon" showMasterSp="0">
  <p:cSld name="Logo slide carbon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29161" y="2257138"/>
            <a:ext cx="3046047" cy="54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slide granite" showMasterSp="0">
  <p:cSld name="Logo slide granite">
    <p:bg>
      <p:bgPr>
        <a:solidFill>
          <a:srgbClr val="80808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29161" y="2257138"/>
            <a:ext cx="3046047" cy="54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Red ">
  <p:cSld name="Title Red 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:\_55906_Brand_Integration\_PPT_Template\R4_20151119\Images\Title_Circuitry_Red.jpg" id="154" name="Google Shape;15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3731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1"/>
          <p:cNvSpPr/>
          <p:nvPr/>
        </p:nvSpPr>
        <p:spPr>
          <a:xfrm>
            <a:off x="0" y="3757613"/>
            <a:ext cx="9144000" cy="138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1"/>
          <p:cNvSpPr txBox="1"/>
          <p:nvPr>
            <p:ph idx="1" type="body"/>
          </p:nvPr>
        </p:nvSpPr>
        <p:spPr>
          <a:xfrm>
            <a:off x="308610" y="3107472"/>
            <a:ext cx="5589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41"/>
          <p:cNvSpPr txBox="1"/>
          <p:nvPr>
            <p:ph idx="2" type="body"/>
          </p:nvPr>
        </p:nvSpPr>
        <p:spPr>
          <a:xfrm>
            <a:off x="308610" y="4221313"/>
            <a:ext cx="5589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41"/>
          <p:cNvSpPr txBox="1"/>
          <p:nvPr>
            <p:ph idx="3" type="subTitle"/>
          </p:nvPr>
        </p:nvSpPr>
        <p:spPr>
          <a:xfrm>
            <a:off x="308610" y="3899699"/>
            <a:ext cx="55893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41"/>
          <p:cNvSpPr txBox="1"/>
          <p:nvPr/>
        </p:nvSpPr>
        <p:spPr>
          <a:xfrm>
            <a:off x="308610" y="4972050"/>
            <a:ext cx="49797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b="0" i="0" sz="600" u="none" cap="none" strike="noStrik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2288" y="4167907"/>
            <a:ext cx="2003177" cy="272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41"/>
          <p:cNvGrpSpPr/>
          <p:nvPr/>
        </p:nvGrpSpPr>
        <p:grpSpPr>
          <a:xfrm>
            <a:off x="0" y="3757613"/>
            <a:ext cx="9144098" cy="0"/>
            <a:chOff x="0" y="5010150"/>
            <a:chExt cx="12192131" cy="0"/>
          </a:xfrm>
        </p:grpSpPr>
        <p:cxnSp>
          <p:nvCxnSpPr>
            <p:cNvPr id="162" name="Google Shape;162;p41"/>
            <p:cNvCxnSpPr/>
            <p:nvPr/>
          </p:nvCxnSpPr>
          <p:spPr>
            <a:xfrm>
              <a:off x="0" y="5010150"/>
              <a:ext cx="121890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41"/>
            <p:cNvCxnSpPr/>
            <p:nvPr/>
          </p:nvCxnSpPr>
          <p:spPr>
            <a:xfrm>
              <a:off x="9622631" y="5010150"/>
              <a:ext cx="2569500" cy="0"/>
            </a:xfrm>
            <a:prstGeom prst="straightConnector1">
              <a:avLst/>
            </a:prstGeom>
            <a:noFill/>
            <a:ln cap="flat" cmpd="sng" w="76200">
              <a:solidFill>
                <a:srgbClr val="76767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med">
    <p:fade thruBlk="1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">
  <p:cSld name="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/>
          <p:nvPr>
            <p:ph idx="1" type="body"/>
          </p:nvPr>
        </p:nvSpPr>
        <p:spPr>
          <a:xfrm>
            <a:off x="309753" y="1028700"/>
            <a:ext cx="85245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42"/>
          <p:cNvSpPr txBox="1"/>
          <p:nvPr>
            <p:ph type="title"/>
          </p:nvPr>
        </p:nvSpPr>
        <p:spPr>
          <a:xfrm>
            <a:off x="309753" y="413483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White">
  <p:cSld name="Section Whit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:\_55906_Brand_Integration\_PPT_Template\R5_20151208\Images\Title_Red_Gradient_Reversed.jpg" id="168" name="Google Shape;16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068131"/>
            <a:ext cx="9144000" cy="1074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3"/>
          <p:cNvSpPr/>
          <p:nvPr/>
        </p:nvSpPr>
        <p:spPr>
          <a:xfrm flipH="1" rot="10800000">
            <a:off x="0" y="-144"/>
            <a:ext cx="9144000" cy="16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3"/>
          <p:cNvSpPr txBox="1"/>
          <p:nvPr>
            <p:ph idx="1" type="body"/>
          </p:nvPr>
        </p:nvSpPr>
        <p:spPr>
          <a:xfrm>
            <a:off x="308610" y="3525959"/>
            <a:ext cx="6446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43"/>
          <p:cNvSpPr txBox="1"/>
          <p:nvPr/>
        </p:nvSpPr>
        <p:spPr>
          <a:xfrm>
            <a:off x="308610" y="4972050"/>
            <a:ext cx="49797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43"/>
          <p:cNvGrpSpPr/>
          <p:nvPr/>
        </p:nvGrpSpPr>
        <p:grpSpPr>
          <a:xfrm>
            <a:off x="-1" y="4068131"/>
            <a:ext cx="9144000" cy="0"/>
            <a:chOff x="-1" y="5905500"/>
            <a:chExt cx="12192000" cy="0"/>
          </a:xfrm>
        </p:grpSpPr>
        <p:cxnSp>
          <p:nvCxnSpPr>
            <p:cNvPr id="173" name="Google Shape;173;p43"/>
            <p:cNvCxnSpPr/>
            <p:nvPr/>
          </p:nvCxnSpPr>
          <p:spPr>
            <a:xfrm>
              <a:off x="-1" y="5905500"/>
              <a:ext cx="12192000" cy="0"/>
            </a:xfrm>
            <a:prstGeom prst="straightConnector1">
              <a:avLst/>
            </a:prstGeom>
            <a:noFill/>
            <a:ln cap="flat" cmpd="sng" w="825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43"/>
            <p:cNvCxnSpPr/>
            <p:nvPr/>
          </p:nvCxnSpPr>
          <p:spPr>
            <a:xfrm>
              <a:off x="9083040" y="5905500"/>
              <a:ext cx="3108900" cy="0"/>
            </a:xfrm>
            <a:prstGeom prst="straightConnector1">
              <a:avLst/>
            </a:prstGeom>
            <a:noFill/>
            <a:ln cap="flat" cmpd="sng" w="82550">
              <a:solidFill>
                <a:srgbClr val="76767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G:\_55906_Brand_Integration\_55998_Broadcom_Limited_Logo\_Final\04_White\PNG\Broadcom_Ltd_Logo_White_no-tag.png" id="175" name="Google Shape;17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4442547"/>
            <a:ext cx="2387298" cy="326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hite">
  <p:cSld name="Title Whit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:\_55906_Brand_Integration\_PPT_Template\R5_20151208\Images\Title_Red_Gradient_Reversed.jpg" id="178" name="Google Shape;17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44516"/>
            <a:ext cx="9144000" cy="13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5"/>
          <p:cNvSpPr txBox="1"/>
          <p:nvPr>
            <p:ph idx="1" type="body"/>
          </p:nvPr>
        </p:nvSpPr>
        <p:spPr>
          <a:xfrm>
            <a:off x="308610" y="3107472"/>
            <a:ext cx="5589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5"/>
          <p:cNvSpPr txBox="1"/>
          <p:nvPr>
            <p:ph idx="2" type="body"/>
          </p:nvPr>
        </p:nvSpPr>
        <p:spPr>
          <a:xfrm>
            <a:off x="308610" y="4221313"/>
            <a:ext cx="5589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5"/>
          <p:cNvSpPr txBox="1"/>
          <p:nvPr>
            <p:ph idx="3" type="subTitle"/>
          </p:nvPr>
        </p:nvSpPr>
        <p:spPr>
          <a:xfrm>
            <a:off x="308610" y="3899699"/>
            <a:ext cx="55893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45"/>
          <p:cNvSpPr txBox="1"/>
          <p:nvPr/>
        </p:nvSpPr>
        <p:spPr>
          <a:xfrm>
            <a:off x="308610" y="4972050"/>
            <a:ext cx="49797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5"/>
          <p:cNvSpPr/>
          <p:nvPr/>
        </p:nvSpPr>
        <p:spPr>
          <a:xfrm>
            <a:off x="1" y="0"/>
            <a:ext cx="9144000" cy="4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_55906_Brand_Integration\55998_Logo_Update-Refinement\_Final\01_Red-Black\PNG\Broadcom_Ltd_Logo_Red-Black_no-tag.png" id="184" name="Google Shape;1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342900"/>
            <a:ext cx="2387298" cy="3270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45"/>
          <p:cNvGrpSpPr/>
          <p:nvPr/>
        </p:nvGrpSpPr>
        <p:grpSpPr>
          <a:xfrm>
            <a:off x="0" y="3757613"/>
            <a:ext cx="9143955" cy="0"/>
            <a:chOff x="0" y="5010150"/>
            <a:chExt cx="12191940" cy="0"/>
          </a:xfrm>
        </p:grpSpPr>
        <p:cxnSp>
          <p:nvCxnSpPr>
            <p:cNvPr id="186" name="Google Shape;186;p45"/>
            <p:cNvCxnSpPr/>
            <p:nvPr/>
          </p:nvCxnSpPr>
          <p:spPr>
            <a:xfrm>
              <a:off x="0" y="5010150"/>
              <a:ext cx="121890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45"/>
            <p:cNvCxnSpPr/>
            <p:nvPr/>
          </p:nvCxnSpPr>
          <p:spPr>
            <a:xfrm>
              <a:off x="9083040" y="5010150"/>
              <a:ext cx="3108900" cy="0"/>
            </a:xfrm>
            <a:prstGeom prst="straightConnector1">
              <a:avLst/>
            </a:prstGeom>
            <a:noFill/>
            <a:ln cap="flat" cmpd="sng" w="76200">
              <a:solidFill>
                <a:srgbClr val="76767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med">
    <p:fade thruBlk="1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Subtitle">
  <p:cSld name="Content with Subtitle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/>
          <p:nvPr>
            <p:ph idx="1" type="body"/>
          </p:nvPr>
        </p:nvSpPr>
        <p:spPr>
          <a:xfrm>
            <a:off x="309753" y="1200150"/>
            <a:ext cx="85245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46"/>
          <p:cNvSpPr txBox="1"/>
          <p:nvPr>
            <p:ph type="title"/>
          </p:nvPr>
        </p:nvSpPr>
        <p:spPr>
          <a:xfrm>
            <a:off x="309753" y="413483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1" name="Google Shape;191;p46"/>
          <p:cNvSpPr txBox="1"/>
          <p:nvPr>
            <p:ph idx="2" type="body"/>
          </p:nvPr>
        </p:nvSpPr>
        <p:spPr>
          <a:xfrm>
            <a:off x="309753" y="754380"/>
            <a:ext cx="85245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Circuitry" showMasterSp="0">
  <p:cSld name="Section Circuitr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91" y="0"/>
            <a:ext cx="9145195" cy="313859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7"/>
          <p:cNvSpPr txBox="1"/>
          <p:nvPr/>
        </p:nvSpPr>
        <p:spPr>
          <a:xfrm>
            <a:off x="308610" y="4972050"/>
            <a:ext cx="49797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2344" y="3952443"/>
            <a:ext cx="1492770" cy="20231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7"/>
          <p:cNvSpPr txBox="1"/>
          <p:nvPr>
            <p:ph idx="1" type="body"/>
          </p:nvPr>
        </p:nvSpPr>
        <p:spPr>
          <a:xfrm>
            <a:off x="308610" y="2556299"/>
            <a:ext cx="65151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Two Column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idx="1" type="body"/>
          </p:nvPr>
        </p:nvSpPr>
        <p:spPr>
          <a:xfrm>
            <a:off x="308610" y="1028700"/>
            <a:ext cx="41835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48"/>
          <p:cNvSpPr txBox="1"/>
          <p:nvPr>
            <p:ph type="title"/>
          </p:nvPr>
        </p:nvSpPr>
        <p:spPr>
          <a:xfrm>
            <a:off x="308610" y="413483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00" name="Google Shape;200;p48"/>
          <p:cNvSpPr txBox="1"/>
          <p:nvPr>
            <p:ph idx="2" type="body"/>
          </p:nvPr>
        </p:nvSpPr>
        <p:spPr>
          <a:xfrm>
            <a:off x="4649724" y="1028700"/>
            <a:ext cx="41835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9"/>
          <p:cNvSpPr txBox="1"/>
          <p:nvPr>
            <p:ph type="title"/>
          </p:nvPr>
        </p:nvSpPr>
        <p:spPr>
          <a:xfrm>
            <a:off x="309753" y="413483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ircuitry" showMasterSp="0">
  <p:cSld name="Title Circuitr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91" y="0"/>
            <a:ext cx="9145195" cy="3138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1067" y="3283650"/>
            <a:ext cx="2546104" cy="347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50"/>
          <p:cNvGrpSpPr/>
          <p:nvPr/>
        </p:nvGrpSpPr>
        <p:grpSpPr>
          <a:xfrm>
            <a:off x="0" y="3496632"/>
            <a:ext cx="5740425" cy="0"/>
            <a:chOff x="317625" y="4690751"/>
            <a:chExt cx="7653900" cy="0"/>
          </a:xfrm>
        </p:grpSpPr>
        <p:cxnSp>
          <p:nvCxnSpPr>
            <p:cNvPr id="207" name="Google Shape;207;p50"/>
            <p:cNvCxnSpPr/>
            <p:nvPr/>
          </p:nvCxnSpPr>
          <p:spPr>
            <a:xfrm>
              <a:off x="317625" y="4690751"/>
              <a:ext cx="7653900" cy="0"/>
            </a:xfrm>
            <a:prstGeom prst="straightConnector1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50"/>
            <p:cNvCxnSpPr/>
            <p:nvPr/>
          </p:nvCxnSpPr>
          <p:spPr>
            <a:xfrm>
              <a:off x="5667375" y="4690751"/>
              <a:ext cx="2304000" cy="0"/>
            </a:xfrm>
            <a:prstGeom prst="straightConnector1">
              <a:avLst/>
            </a:prstGeom>
            <a:noFill/>
            <a:ln cap="rnd" cmpd="sng" w="76200">
              <a:solidFill>
                <a:srgbClr val="AB19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9" name="Google Shape;209;p50"/>
          <p:cNvSpPr txBox="1"/>
          <p:nvPr>
            <p:ph idx="1" type="body"/>
          </p:nvPr>
        </p:nvSpPr>
        <p:spPr>
          <a:xfrm>
            <a:off x="308610" y="1933956"/>
            <a:ext cx="53493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50"/>
          <p:cNvSpPr txBox="1"/>
          <p:nvPr>
            <p:ph idx="2" type="subTitle"/>
          </p:nvPr>
        </p:nvSpPr>
        <p:spPr>
          <a:xfrm>
            <a:off x="308610" y="3744059"/>
            <a:ext cx="53493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50"/>
          <p:cNvSpPr txBox="1"/>
          <p:nvPr>
            <p:ph idx="3" type="body"/>
          </p:nvPr>
        </p:nvSpPr>
        <p:spPr>
          <a:xfrm>
            <a:off x="308609" y="4065673"/>
            <a:ext cx="5349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50"/>
          <p:cNvSpPr txBox="1"/>
          <p:nvPr/>
        </p:nvSpPr>
        <p:spPr>
          <a:xfrm>
            <a:off x="308610" y="4972050"/>
            <a:ext cx="49797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" showMasterSp="0">
  <p:cSld name="LOGO">
    <p:bg>
      <p:bgPr>
        <a:gradFill>
          <a:gsLst>
            <a:gs pos="0">
              <a:srgbClr val="D8D8D8">
                <a:alpha val="49019"/>
              </a:srgbClr>
            </a:gs>
            <a:gs pos="30000">
              <a:srgbClr val="D8D8D8">
                <a:alpha val="49019"/>
              </a:srgbClr>
            </a:gs>
            <a:gs pos="100000">
              <a:schemeClr val="l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:\_55906_Brand_Integration\_55998_Broadcom_Limited_Logo\_Final\01_Red-Black\PNG\Broadcom_Ltd_Logo_Red-Black_w-tag.png" id="214" name="Google Shape;214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8680" y="1903072"/>
            <a:ext cx="7369915" cy="13368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51"/>
          <p:cNvGrpSpPr/>
          <p:nvPr/>
        </p:nvGrpSpPr>
        <p:grpSpPr>
          <a:xfrm>
            <a:off x="0" y="0"/>
            <a:ext cx="9144053" cy="102825"/>
            <a:chOff x="0" y="0"/>
            <a:chExt cx="12192070" cy="137100"/>
          </a:xfrm>
        </p:grpSpPr>
        <p:sp>
          <p:nvSpPr>
            <p:cNvPr id="216" name="Google Shape;216;p51"/>
            <p:cNvSpPr/>
            <p:nvPr/>
          </p:nvSpPr>
          <p:spPr>
            <a:xfrm>
              <a:off x="0" y="0"/>
              <a:ext cx="12192000" cy="13710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1"/>
            <p:cNvSpPr/>
            <p:nvPr/>
          </p:nvSpPr>
          <p:spPr>
            <a:xfrm>
              <a:off x="10665070" y="0"/>
              <a:ext cx="1527000" cy="13710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01289" y="4838853"/>
            <a:ext cx="675370" cy="120065"/>
          </a:xfrm>
          <a:prstGeom prst="rect">
            <a:avLst/>
          </a:prstGeom>
          <a:noFill/>
          <a:ln>
            <a:noFill/>
          </a:ln>
        </p:spPr>
      </p:pic>
      <p:sp>
        <p:nvSpPr>
          <p:cNvPr descr="                              Dell - Internal Use - Confidential&#10;" id="55" name="Google Shape;55;p14"/>
          <p:cNvSpPr txBox="1"/>
          <p:nvPr/>
        </p:nvSpPr>
        <p:spPr>
          <a:xfrm>
            <a:off x="576263" y="5007744"/>
            <a:ext cx="902400" cy="8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2018 Dell Inc.</a:t>
            </a:r>
            <a:endParaRPr sz="1400"/>
          </a:p>
        </p:txBody>
      </p:sp>
      <p:sp>
        <p:nvSpPr>
          <p:cNvPr id="56" name="Google Shape;56;p14"/>
          <p:cNvSpPr txBox="1"/>
          <p:nvPr/>
        </p:nvSpPr>
        <p:spPr>
          <a:xfrm>
            <a:off x="276035" y="5006975"/>
            <a:ext cx="93900" cy="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0"/>
          <p:cNvSpPr txBox="1"/>
          <p:nvPr>
            <p:ph type="title"/>
          </p:nvPr>
        </p:nvSpPr>
        <p:spPr>
          <a:xfrm>
            <a:off x="309753" y="413483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1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40"/>
          <p:cNvSpPr txBox="1"/>
          <p:nvPr>
            <p:ph idx="1" type="body"/>
          </p:nvPr>
        </p:nvSpPr>
        <p:spPr>
          <a:xfrm>
            <a:off x="309753" y="1028700"/>
            <a:ext cx="85245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40"/>
          <p:cNvSpPr txBox="1"/>
          <p:nvPr/>
        </p:nvSpPr>
        <p:spPr>
          <a:xfrm>
            <a:off x="308610" y="4972050"/>
            <a:ext cx="93900" cy="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0"/>
          <p:cNvSpPr txBox="1"/>
          <p:nvPr/>
        </p:nvSpPr>
        <p:spPr>
          <a:xfrm>
            <a:off x="624575" y="4972050"/>
            <a:ext cx="49581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Broadcom Proprietary and Confidential.  © 2019 Broadcom.  All Rights Reserved.  "Broadcom" refers to Broadcom Limited and/or its subsidiaries.</a:t>
            </a:r>
            <a:endParaRPr b="0" i="0" sz="600" u="none" cap="none" strike="noStrike">
              <a:solidFill>
                <a:srgbClr val="4D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0"/>
          <p:cNvSpPr txBox="1"/>
          <p:nvPr/>
        </p:nvSpPr>
        <p:spPr>
          <a:xfrm>
            <a:off x="503261" y="4972050"/>
            <a:ext cx="20400" cy="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4D4D4F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10500" y="4883633"/>
            <a:ext cx="1131491" cy="1535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40"/>
          <p:cNvGrpSpPr/>
          <p:nvPr/>
        </p:nvGrpSpPr>
        <p:grpSpPr>
          <a:xfrm>
            <a:off x="0" y="0"/>
            <a:ext cx="9144053" cy="102825"/>
            <a:chOff x="0" y="0"/>
            <a:chExt cx="12192070" cy="137100"/>
          </a:xfrm>
        </p:grpSpPr>
        <p:sp>
          <p:nvSpPr>
            <p:cNvPr id="150" name="Google Shape;150;p40"/>
            <p:cNvSpPr/>
            <p:nvPr/>
          </p:nvSpPr>
          <p:spPr>
            <a:xfrm>
              <a:off x="0" y="0"/>
              <a:ext cx="12192000" cy="13710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0"/>
            <p:cNvSpPr/>
            <p:nvPr/>
          </p:nvSpPr>
          <p:spPr>
            <a:xfrm>
              <a:off x="10665070" y="0"/>
              <a:ext cx="1527000" cy="13710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b="1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40"/>
          <p:cNvSpPr txBox="1"/>
          <p:nvPr/>
        </p:nvSpPr>
        <p:spPr>
          <a:xfrm>
            <a:off x="5472772" y="4943196"/>
            <a:ext cx="2514600" cy="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Broadcom Standard Technology</a:t>
            </a:r>
            <a:endParaRPr b="1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open?id=1wfwZ73nh0u28sXTxrw8PIXRwrgr8QXApduK1JinqYX0" TargetMode="External"/><Relationship Id="rId4" Type="http://schemas.openxmlformats.org/officeDocument/2006/relationships/hyperlink" Target="https://drive.google.com/open?id=1wfwZ73nh0u28sXTxrw8PIXRwrgr8QXApduK1JinqYX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project-arlo/sonic-mgmt-framewor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2"/>
          <p:cNvSpPr txBox="1"/>
          <p:nvPr>
            <p:ph idx="1" type="body"/>
          </p:nvPr>
        </p:nvSpPr>
        <p:spPr>
          <a:xfrm>
            <a:off x="308606" y="2904300"/>
            <a:ext cx="88353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SONiC Management Framework - PoC Demo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/>
              <a:t>BROADCOM and DELL</a:t>
            </a:r>
            <a:endParaRPr/>
          </a:p>
        </p:txBody>
      </p:sp>
      <p:sp>
        <p:nvSpPr>
          <p:cNvPr id="223" name="Google Shape;223;p52"/>
          <p:cNvSpPr txBox="1"/>
          <p:nvPr/>
        </p:nvSpPr>
        <p:spPr>
          <a:xfrm>
            <a:off x="495844" y="4107394"/>
            <a:ext cx="24867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/>
              <a:t>06/</a:t>
            </a:r>
            <a:r>
              <a:rPr lang="en"/>
              <a:t>26</a:t>
            </a:r>
            <a:r>
              <a:rPr lang="en" sz="1400"/>
              <a:t>/19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/>
          <p:nvPr>
            <p:ph type="title"/>
          </p:nvPr>
        </p:nvSpPr>
        <p:spPr>
          <a:xfrm>
            <a:off x="461976" y="307800"/>
            <a:ext cx="7996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 modules</a:t>
            </a:r>
            <a:endParaRPr/>
          </a:p>
        </p:txBody>
      </p:sp>
      <p:sp>
        <p:nvSpPr>
          <p:cNvPr id="370" name="Google Shape;370;p61"/>
          <p:cNvSpPr/>
          <p:nvPr/>
        </p:nvSpPr>
        <p:spPr>
          <a:xfrm>
            <a:off x="436418" y="1194955"/>
            <a:ext cx="10668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150" lIns="182875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1"/>
          <p:cNvSpPr/>
          <p:nvPr/>
        </p:nvSpPr>
        <p:spPr>
          <a:xfrm>
            <a:off x="1922319" y="1340428"/>
            <a:ext cx="4385100" cy="28089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82875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61"/>
          <p:cNvCxnSpPr/>
          <p:nvPr/>
        </p:nvCxnSpPr>
        <p:spPr>
          <a:xfrm>
            <a:off x="1922319" y="1652155"/>
            <a:ext cx="43851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p61"/>
          <p:cNvSpPr txBox="1"/>
          <p:nvPr/>
        </p:nvSpPr>
        <p:spPr>
          <a:xfrm>
            <a:off x="3889664" y="1359721"/>
            <a:ext cx="55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 sz="1400"/>
          </a:p>
        </p:txBody>
      </p:sp>
      <p:sp>
        <p:nvSpPr>
          <p:cNvPr id="374" name="Google Shape;374;p61"/>
          <p:cNvSpPr/>
          <p:nvPr/>
        </p:nvSpPr>
        <p:spPr>
          <a:xfrm>
            <a:off x="2204603" y="2593480"/>
            <a:ext cx="1963800" cy="7122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82875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Klish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61"/>
          <p:cNvCxnSpPr/>
          <p:nvPr/>
        </p:nvCxnSpPr>
        <p:spPr>
          <a:xfrm>
            <a:off x="1160317" y="2774288"/>
            <a:ext cx="10443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6" name="Google Shape;376;p61"/>
          <p:cNvSpPr/>
          <p:nvPr/>
        </p:nvSpPr>
        <p:spPr>
          <a:xfrm>
            <a:off x="2715491" y="1734536"/>
            <a:ext cx="1087560" cy="624186"/>
          </a:xfrm>
          <a:prstGeom prst="flowChartMultidocumen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82875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 command Tree</a:t>
            </a:r>
            <a:endParaRPr sz="1400"/>
          </a:p>
        </p:txBody>
      </p:sp>
      <p:sp>
        <p:nvSpPr>
          <p:cNvPr id="377" name="Google Shape;377;p61"/>
          <p:cNvSpPr/>
          <p:nvPr/>
        </p:nvSpPr>
        <p:spPr>
          <a:xfrm>
            <a:off x="4634345" y="2105229"/>
            <a:ext cx="1087500" cy="7122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82875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Actioner</a:t>
            </a:r>
            <a:endParaRPr sz="1400"/>
          </a:p>
        </p:txBody>
      </p:sp>
      <p:sp>
        <p:nvSpPr>
          <p:cNvPr id="378" name="Google Shape;378;p61"/>
          <p:cNvSpPr/>
          <p:nvPr/>
        </p:nvSpPr>
        <p:spPr>
          <a:xfrm>
            <a:off x="4634345" y="3052086"/>
            <a:ext cx="1087500" cy="7122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82875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endParaRPr sz="1400"/>
          </a:p>
        </p:txBody>
      </p:sp>
      <p:cxnSp>
        <p:nvCxnSpPr>
          <p:cNvPr id="379" name="Google Shape;379;p61"/>
          <p:cNvCxnSpPr>
            <a:stCxn id="374" idx="3"/>
            <a:endCxn id="377" idx="1"/>
          </p:cNvCxnSpPr>
          <p:nvPr/>
        </p:nvCxnSpPr>
        <p:spPr>
          <a:xfrm flipH="1" rot="10800000">
            <a:off x="4168403" y="2461180"/>
            <a:ext cx="465900" cy="488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0" name="Google Shape;380;p61"/>
          <p:cNvCxnSpPr/>
          <p:nvPr/>
        </p:nvCxnSpPr>
        <p:spPr>
          <a:xfrm>
            <a:off x="5721927" y="2455388"/>
            <a:ext cx="13578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1" name="Google Shape;381;p61"/>
          <p:cNvSpPr/>
          <p:nvPr/>
        </p:nvSpPr>
        <p:spPr>
          <a:xfrm>
            <a:off x="7079673" y="1783772"/>
            <a:ext cx="1125600" cy="21786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182875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Server</a:t>
            </a:r>
            <a:endParaRPr sz="1400"/>
          </a:p>
        </p:txBody>
      </p:sp>
      <p:cxnSp>
        <p:nvCxnSpPr>
          <p:cNvPr id="382" name="Google Shape;382;p61"/>
          <p:cNvCxnSpPr/>
          <p:nvPr/>
        </p:nvCxnSpPr>
        <p:spPr>
          <a:xfrm rot="10800000">
            <a:off x="5721873" y="3435927"/>
            <a:ext cx="13578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3" name="Google Shape;383;p61"/>
          <p:cNvCxnSpPr>
            <a:endCxn id="374" idx="3"/>
          </p:cNvCxnSpPr>
          <p:nvPr/>
        </p:nvCxnSpPr>
        <p:spPr>
          <a:xfrm rot="10800000">
            <a:off x="4168403" y="2949580"/>
            <a:ext cx="465900" cy="62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4" name="Google Shape;384;p61"/>
          <p:cNvCxnSpPr>
            <a:stCxn id="376" idx="2"/>
            <a:endCxn id="374" idx="0"/>
          </p:cNvCxnSpPr>
          <p:nvPr/>
        </p:nvCxnSpPr>
        <p:spPr>
          <a:xfrm>
            <a:off x="3183645" y="2335084"/>
            <a:ext cx="3000" cy="258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5" name="Google Shape;385;p61"/>
          <p:cNvSpPr/>
          <p:nvPr/>
        </p:nvSpPr>
        <p:spPr>
          <a:xfrm>
            <a:off x="6187786" y="1811494"/>
            <a:ext cx="226800" cy="2178600"/>
          </a:xfrm>
          <a:prstGeom prst="rect">
            <a:avLst/>
          </a:prstGeom>
          <a:solidFill>
            <a:srgbClr val="FFD25E"/>
          </a:solidFill>
          <a:ln>
            <a:noFill/>
          </a:ln>
        </p:spPr>
        <p:txBody>
          <a:bodyPr anchorCtr="0" anchor="ctr" bIns="137150" lIns="182875" spcFirstLastPara="1" rIns="137150" wrap="square" tIns="137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</a:t>
            </a:r>
            <a:endParaRPr sz="1400"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API</a:t>
            </a:r>
            <a:endParaRPr sz="1400"/>
          </a:p>
        </p:txBody>
      </p:sp>
      <p:sp>
        <p:nvSpPr>
          <p:cNvPr id="386" name="Google Shape;386;p61"/>
          <p:cNvSpPr txBox="1"/>
          <p:nvPr/>
        </p:nvSpPr>
        <p:spPr>
          <a:xfrm>
            <a:off x="1415760" y="2488980"/>
            <a:ext cx="266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/>
          </a:p>
        </p:txBody>
      </p:sp>
      <p:sp>
        <p:nvSpPr>
          <p:cNvPr id="387" name="Google Shape;387;p61"/>
          <p:cNvSpPr txBox="1"/>
          <p:nvPr/>
        </p:nvSpPr>
        <p:spPr>
          <a:xfrm>
            <a:off x="4204855" y="2393373"/>
            <a:ext cx="261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/>
          </a:p>
        </p:txBody>
      </p:sp>
      <p:sp>
        <p:nvSpPr>
          <p:cNvPr id="388" name="Google Shape;388;p61"/>
          <p:cNvSpPr txBox="1"/>
          <p:nvPr/>
        </p:nvSpPr>
        <p:spPr>
          <a:xfrm>
            <a:off x="6535881" y="2181203"/>
            <a:ext cx="294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/>
          </a:p>
        </p:txBody>
      </p:sp>
      <p:sp>
        <p:nvSpPr>
          <p:cNvPr id="389" name="Google Shape;389;p61"/>
          <p:cNvSpPr txBox="1"/>
          <p:nvPr/>
        </p:nvSpPr>
        <p:spPr>
          <a:xfrm>
            <a:off x="6526359" y="3415665"/>
            <a:ext cx="226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/>
          </a:p>
        </p:txBody>
      </p:sp>
      <p:sp>
        <p:nvSpPr>
          <p:cNvPr id="390" name="Google Shape;390;p61"/>
          <p:cNvSpPr txBox="1"/>
          <p:nvPr/>
        </p:nvSpPr>
        <p:spPr>
          <a:xfrm>
            <a:off x="4233426" y="3261777"/>
            <a:ext cx="159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/>
          </a:p>
        </p:txBody>
      </p:sp>
      <p:cxnSp>
        <p:nvCxnSpPr>
          <p:cNvPr id="391" name="Google Shape;391;p61"/>
          <p:cNvCxnSpPr/>
          <p:nvPr/>
        </p:nvCxnSpPr>
        <p:spPr>
          <a:xfrm rot="10800000">
            <a:off x="1185803" y="3120651"/>
            <a:ext cx="10188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2" name="Google Shape;392;p61"/>
          <p:cNvSpPr txBox="1"/>
          <p:nvPr/>
        </p:nvSpPr>
        <p:spPr>
          <a:xfrm>
            <a:off x="1415761" y="3151698"/>
            <a:ext cx="266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/>
          <p:nvPr>
            <p:ph type="title"/>
          </p:nvPr>
        </p:nvSpPr>
        <p:spPr>
          <a:xfrm>
            <a:off x="461976" y="307800"/>
            <a:ext cx="7996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CLI examples – ACL</a:t>
            </a:r>
            <a:endParaRPr/>
          </a:p>
        </p:txBody>
      </p:sp>
      <p:pic>
        <p:nvPicPr>
          <p:cNvPr descr="A screenshot of a cell phone&#10;&#10;Description generated with high confidence" id="398" name="Google Shape;39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205" y="716819"/>
            <a:ext cx="5061739" cy="26740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generated with very high confidence" id="399" name="Google Shape;39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2271" y="1525383"/>
            <a:ext cx="4619523" cy="352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/>
          <p:nvPr>
            <p:ph idx="1" type="body"/>
          </p:nvPr>
        </p:nvSpPr>
        <p:spPr>
          <a:xfrm>
            <a:off x="309750" y="865900"/>
            <a:ext cx="8524500" cy="3567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794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Use cases considered</a:t>
            </a:r>
            <a:endParaRPr/>
          </a:p>
          <a:p>
            <a:pPr indent="-2603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/>
              <a:t>Openconfig ACL</a:t>
            </a:r>
            <a:endParaRPr/>
          </a:p>
          <a:p>
            <a:pPr indent="-2540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Get, Create, Delete</a:t>
            </a:r>
            <a:endParaRPr/>
          </a:p>
          <a:p>
            <a:pPr indent="-2540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</a:pPr>
            <a:r>
              <a:rPr lang="en"/>
              <a:t>OpenAPI Spec for sample VLAN configuration (For REST)</a:t>
            </a:r>
            <a:endParaRPr/>
          </a:p>
          <a:p>
            <a:pPr indent="-2540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/>
              <a:t>Get, Create, Delete</a:t>
            </a:r>
            <a:endParaRPr/>
          </a:p>
          <a:p>
            <a:pPr indent="0" lvl="0" marL="10287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Management applications for these use cases</a:t>
            </a:r>
            <a:endParaRPr/>
          </a:p>
          <a:p>
            <a:pPr indent="-2603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/>
              <a:t>REST (YANG, OpenAPI Spec)</a:t>
            </a:r>
            <a:endParaRPr/>
          </a:p>
          <a:p>
            <a:pPr indent="-2603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/>
              <a:t>gNMI (YANG based)</a:t>
            </a:r>
            <a:endParaRPr/>
          </a:p>
          <a:p>
            <a:pPr indent="-2603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/>
              <a:t>CLI - Klish framework based</a:t>
            </a:r>
            <a:endParaRPr/>
          </a:p>
          <a:p>
            <a:pPr indent="-2603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/>
              <a:t>Legacy Click based CLI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3"/>
          <p:cNvSpPr txBox="1"/>
          <p:nvPr>
            <p:ph type="title"/>
          </p:nvPr>
        </p:nvSpPr>
        <p:spPr>
          <a:xfrm>
            <a:off x="309753" y="413483"/>
            <a:ext cx="8524500" cy="274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PoC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00" y="756375"/>
            <a:ext cx="7164327" cy="393507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54"/>
          <p:cNvSpPr txBox="1"/>
          <p:nvPr>
            <p:ph type="title"/>
          </p:nvPr>
        </p:nvSpPr>
        <p:spPr>
          <a:xfrm>
            <a:off x="222191" y="138758"/>
            <a:ext cx="8524500" cy="274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PoC - Detailed View</a:t>
            </a:r>
            <a:endParaRPr/>
          </a:p>
        </p:txBody>
      </p:sp>
      <p:sp>
        <p:nvSpPr>
          <p:cNvPr id="238" name="Google Shape;238;p54"/>
          <p:cNvSpPr/>
          <p:nvPr/>
        </p:nvSpPr>
        <p:spPr>
          <a:xfrm>
            <a:off x="222200" y="2186900"/>
            <a:ext cx="1392300" cy="724800"/>
          </a:xfrm>
          <a:prstGeom prst="wedgeRoundRectCallout">
            <a:avLst>
              <a:gd fmla="val 29369" name="adj1"/>
              <a:gd fmla="val 108447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4125"/>
                </a:solidFill>
              </a:rPr>
              <a:t>A demo OpenAPI spec for VLAN get, create, delete and add/rem members</a:t>
            </a:r>
            <a:endParaRPr sz="1100">
              <a:solidFill>
                <a:srgbClr val="CC4125"/>
              </a:solidFill>
            </a:endParaRPr>
          </a:p>
        </p:txBody>
      </p:sp>
      <p:sp>
        <p:nvSpPr>
          <p:cNvPr id="239" name="Google Shape;239;p54"/>
          <p:cNvSpPr/>
          <p:nvPr/>
        </p:nvSpPr>
        <p:spPr>
          <a:xfrm>
            <a:off x="226875" y="4075550"/>
            <a:ext cx="1392300" cy="724800"/>
          </a:xfrm>
          <a:prstGeom prst="wedgeRoundRectCallout">
            <a:avLst>
              <a:gd fmla="val 65009" name="adj1"/>
              <a:gd fmla="val -104929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4125"/>
                </a:solidFill>
              </a:rPr>
              <a:t>OpenConfig ACL yang -- create/del ACLs, rules and bind/unbind interface</a:t>
            </a:r>
            <a:endParaRPr sz="1100">
              <a:solidFill>
                <a:srgbClr val="CC4125"/>
              </a:solidFill>
            </a:endParaRPr>
          </a:p>
        </p:txBody>
      </p:sp>
      <p:sp>
        <p:nvSpPr>
          <p:cNvPr id="240" name="Google Shape;240;p54"/>
          <p:cNvSpPr/>
          <p:nvPr/>
        </p:nvSpPr>
        <p:spPr>
          <a:xfrm>
            <a:off x="1074156" y="572300"/>
            <a:ext cx="1302900" cy="342900"/>
          </a:xfrm>
          <a:prstGeom prst="wedgeRoundRectCallout">
            <a:avLst>
              <a:gd fmla="val 107840" name="adj1"/>
              <a:gd fmla="val 49752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4125"/>
                </a:solidFill>
              </a:rPr>
              <a:t>Swagger UI</a:t>
            </a:r>
            <a:endParaRPr sz="11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4125"/>
                </a:solidFill>
              </a:rPr>
              <a:t>curl</a:t>
            </a:r>
            <a:endParaRPr sz="1100">
              <a:solidFill>
                <a:srgbClr val="CC4125"/>
              </a:solidFill>
            </a:endParaRPr>
          </a:p>
        </p:txBody>
      </p:sp>
      <p:sp>
        <p:nvSpPr>
          <p:cNvPr id="241" name="Google Shape;241;p54"/>
          <p:cNvSpPr/>
          <p:nvPr/>
        </p:nvSpPr>
        <p:spPr>
          <a:xfrm>
            <a:off x="2245400" y="4042425"/>
            <a:ext cx="1842900" cy="724800"/>
          </a:xfrm>
          <a:prstGeom prst="wedgeRoundRectCallout">
            <a:avLst>
              <a:gd fmla="val 42711" name="adj1"/>
              <a:gd fmla="val -73389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4125"/>
                </a:solidFill>
              </a:rPr>
              <a:t>Demo apps:</a:t>
            </a:r>
            <a:endParaRPr sz="11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4125"/>
                </a:solidFill>
              </a:rPr>
              <a:t>1) OpenConfig ACL app</a:t>
            </a:r>
            <a:endParaRPr sz="11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4125"/>
                </a:solidFill>
              </a:rPr>
              <a:t>2) Demo VLAN configs app</a:t>
            </a:r>
            <a:endParaRPr sz="1100">
              <a:solidFill>
                <a:srgbClr val="CC4125"/>
              </a:solidFill>
            </a:endParaRPr>
          </a:p>
        </p:txBody>
      </p:sp>
      <p:sp>
        <p:nvSpPr>
          <p:cNvPr id="242" name="Google Shape;242;p54"/>
          <p:cNvSpPr/>
          <p:nvPr/>
        </p:nvSpPr>
        <p:spPr>
          <a:xfrm>
            <a:off x="7885700" y="2416794"/>
            <a:ext cx="1128300" cy="1076100"/>
          </a:xfrm>
          <a:prstGeom prst="wedgeRoundRectCallout">
            <a:avLst>
              <a:gd fmla="val -44385" name="adj1"/>
              <a:gd fmla="val 94395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4125"/>
                </a:solidFill>
              </a:rPr>
              <a:t>CVL Schema models for</a:t>
            </a:r>
            <a:r>
              <a:rPr lang="en" sz="1100">
                <a:solidFill>
                  <a:srgbClr val="CC4125"/>
                </a:solidFill>
              </a:rPr>
              <a:t> </a:t>
            </a:r>
            <a:r>
              <a:rPr lang="en" sz="1100">
                <a:solidFill>
                  <a:srgbClr val="CC4125"/>
                </a:solidFill>
              </a:rPr>
              <a:t>ACL, ACL </a:t>
            </a:r>
            <a:r>
              <a:rPr lang="en" sz="1100">
                <a:solidFill>
                  <a:srgbClr val="CC4125"/>
                </a:solidFill>
              </a:rPr>
              <a:t>Rule</a:t>
            </a:r>
            <a:r>
              <a:rPr lang="en" sz="1100">
                <a:solidFill>
                  <a:srgbClr val="CC4125"/>
                </a:solidFill>
              </a:rPr>
              <a:t>, </a:t>
            </a:r>
            <a:r>
              <a:rPr lang="en" sz="1100">
                <a:solidFill>
                  <a:srgbClr val="CC4125"/>
                </a:solidFill>
              </a:rPr>
              <a:t>vlan</a:t>
            </a:r>
            <a:r>
              <a:rPr lang="en" sz="1100">
                <a:solidFill>
                  <a:srgbClr val="CC4125"/>
                </a:solidFill>
              </a:rPr>
              <a:t> and </a:t>
            </a:r>
            <a:r>
              <a:rPr lang="en" sz="1100">
                <a:solidFill>
                  <a:srgbClr val="CC4125"/>
                </a:solidFill>
              </a:rPr>
              <a:t>vlan member</a:t>
            </a:r>
            <a:r>
              <a:rPr lang="en" sz="1100">
                <a:solidFill>
                  <a:srgbClr val="CC4125"/>
                </a:solidFill>
              </a:rPr>
              <a:t> tables</a:t>
            </a:r>
            <a:endParaRPr sz="1100">
              <a:solidFill>
                <a:srgbClr val="CC4125"/>
              </a:solidFill>
            </a:endParaRPr>
          </a:p>
        </p:txBody>
      </p:sp>
      <p:sp>
        <p:nvSpPr>
          <p:cNvPr id="243" name="Google Shape;243;p54"/>
          <p:cNvSpPr/>
          <p:nvPr/>
        </p:nvSpPr>
        <p:spPr>
          <a:xfrm>
            <a:off x="4576800" y="122375"/>
            <a:ext cx="1704900" cy="724800"/>
          </a:xfrm>
          <a:prstGeom prst="wedgeRoundRectCallout">
            <a:avLst>
              <a:gd fmla="val -61687" name="adj1"/>
              <a:gd fmla="val 52940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4125"/>
                </a:solidFill>
              </a:rPr>
              <a:t>Klish CLIs</a:t>
            </a:r>
            <a:endParaRPr sz="11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4125"/>
                </a:solidFill>
              </a:rPr>
              <a:t>- ACL create/delete</a:t>
            </a:r>
            <a:endParaRPr sz="11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4125"/>
                </a:solidFill>
              </a:rPr>
              <a:t>- Add/remove rule to ACL</a:t>
            </a:r>
            <a:endParaRPr sz="11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4125"/>
                </a:solidFill>
              </a:rPr>
              <a:t>- Bind ACL on interface</a:t>
            </a:r>
            <a:endParaRPr sz="1100">
              <a:solidFill>
                <a:srgbClr val="CC4125"/>
              </a:solidFill>
            </a:endParaRPr>
          </a:p>
        </p:txBody>
      </p:sp>
      <p:sp>
        <p:nvSpPr>
          <p:cNvPr id="244" name="Google Shape;244;p54"/>
          <p:cNvSpPr/>
          <p:nvPr/>
        </p:nvSpPr>
        <p:spPr>
          <a:xfrm>
            <a:off x="6830026" y="413550"/>
            <a:ext cx="1128300" cy="342900"/>
          </a:xfrm>
          <a:prstGeom prst="wedgeRoundRectCallout">
            <a:avLst>
              <a:gd fmla="val -93342" name="adj1"/>
              <a:gd fmla="val 128755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4125"/>
                </a:solidFill>
              </a:rPr>
              <a:t>Standard gNMI client</a:t>
            </a:r>
            <a:endParaRPr sz="1100">
              <a:solidFill>
                <a:srgbClr val="CC4125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5"/>
          <p:cNvSpPr/>
          <p:nvPr/>
        </p:nvSpPr>
        <p:spPr>
          <a:xfrm>
            <a:off x="1546750" y="1428350"/>
            <a:ext cx="1036200" cy="221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5"/>
          <p:cNvSpPr txBox="1"/>
          <p:nvPr>
            <p:ph type="title"/>
          </p:nvPr>
        </p:nvSpPr>
        <p:spPr>
          <a:xfrm>
            <a:off x="309753" y="413483"/>
            <a:ext cx="8524500" cy="274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Set up / Procedure</a:t>
            </a:r>
            <a:endParaRPr/>
          </a:p>
        </p:txBody>
      </p:sp>
      <p:sp>
        <p:nvSpPr>
          <p:cNvPr id="251" name="Google Shape;251;p55"/>
          <p:cNvSpPr txBox="1"/>
          <p:nvPr/>
        </p:nvSpPr>
        <p:spPr>
          <a:xfrm>
            <a:off x="2434825" y="1454925"/>
            <a:ext cx="12234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Get/Create/Delete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-YANG/OpenAPI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Spec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pSp>
        <p:nvGrpSpPr>
          <p:cNvPr id="252" name="Google Shape;252;p55"/>
          <p:cNvGrpSpPr/>
          <p:nvPr/>
        </p:nvGrpSpPr>
        <p:grpSpPr>
          <a:xfrm>
            <a:off x="76200" y="733750"/>
            <a:ext cx="8864025" cy="4307475"/>
            <a:chOff x="0" y="733750"/>
            <a:chExt cx="8864025" cy="4307475"/>
          </a:xfrm>
        </p:grpSpPr>
        <p:grpSp>
          <p:nvGrpSpPr>
            <p:cNvPr id="253" name="Google Shape;253;p55"/>
            <p:cNvGrpSpPr/>
            <p:nvPr/>
          </p:nvGrpSpPr>
          <p:grpSpPr>
            <a:xfrm>
              <a:off x="0" y="733750"/>
              <a:ext cx="8864025" cy="4307475"/>
              <a:chOff x="0" y="733750"/>
              <a:chExt cx="8864025" cy="4307475"/>
            </a:xfrm>
          </p:grpSpPr>
          <p:sp>
            <p:nvSpPr>
              <p:cNvPr id="254" name="Google Shape;254;p55"/>
              <p:cNvSpPr/>
              <p:nvPr/>
            </p:nvSpPr>
            <p:spPr>
              <a:xfrm>
                <a:off x="3182300" y="1013900"/>
                <a:ext cx="4661100" cy="32637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55"/>
              <p:cNvSpPr/>
              <p:nvPr/>
            </p:nvSpPr>
            <p:spPr>
              <a:xfrm>
                <a:off x="3623325" y="1315125"/>
                <a:ext cx="851100" cy="1180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Management-framework</a:t>
                </a:r>
                <a:endParaRPr sz="900"/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 container</a:t>
                </a:r>
                <a:endParaRPr sz="900"/>
              </a:p>
            </p:txBody>
          </p:sp>
          <p:sp>
            <p:nvSpPr>
              <p:cNvPr id="256" name="Google Shape;256;p55"/>
              <p:cNvSpPr/>
              <p:nvPr/>
            </p:nvSpPr>
            <p:spPr>
              <a:xfrm>
                <a:off x="3623325" y="2686725"/>
                <a:ext cx="851100" cy="11367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Telemetry container</a:t>
                </a:r>
                <a:endParaRPr sz="900"/>
              </a:p>
            </p:txBody>
          </p:sp>
          <p:sp>
            <p:nvSpPr>
              <p:cNvPr id="257" name="Google Shape;257;p55"/>
              <p:cNvSpPr/>
              <p:nvPr/>
            </p:nvSpPr>
            <p:spPr>
              <a:xfrm>
                <a:off x="5676975" y="1116025"/>
                <a:ext cx="1261200" cy="2139600"/>
              </a:xfrm>
              <a:prstGeom prst="can">
                <a:avLst>
                  <a:gd fmla="val 2500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CC09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55"/>
              <p:cNvSpPr/>
              <p:nvPr/>
            </p:nvSpPr>
            <p:spPr>
              <a:xfrm>
                <a:off x="5904933" y="1549238"/>
                <a:ext cx="805200" cy="300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CC09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CONFIG DB</a:t>
                </a:r>
                <a:endParaRPr sz="1000"/>
              </a:p>
            </p:txBody>
          </p:sp>
          <p:sp>
            <p:nvSpPr>
              <p:cNvPr id="259" name="Google Shape;259;p55"/>
              <p:cNvSpPr/>
              <p:nvPr/>
            </p:nvSpPr>
            <p:spPr>
              <a:xfrm>
                <a:off x="5918955" y="2052213"/>
                <a:ext cx="777300" cy="300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CC09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/>
                  <a:t>APP DB</a:t>
                </a:r>
                <a:endParaRPr sz="1100"/>
              </a:p>
            </p:txBody>
          </p:sp>
          <p:sp>
            <p:nvSpPr>
              <p:cNvPr id="260" name="Google Shape;260;p55"/>
              <p:cNvSpPr/>
              <p:nvPr/>
            </p:nvSpPr>
            <p:spPr>
              <a:xfrm>
                <a:off x="5918955" y="2536682"/>
                <a:ext cx="777300" cy="3006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CC09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ASIC DB</a:t>
                </a:r>
                <a:endParaRPr sz="1000"/>
              </a:p>
            </p:txBody>
          </p:sp>
          <p:sp>
            <p:nvSpPr>
              <p:cNvPr id="261" name="Google Shape;261;p55"/>
              <p:cNvSpPr/>
              <p:nvPr/>
            </p:nvSpPr>
            <p:spPr>
              <a:xfrm>
                <a:off x="5755520" y="3341616"/>
                <a:ext cx="1199700" cy="1095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CC09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sairedis</a:t>
                </a:r>
                <a:endParaRPr sz="900"/>
              </a:p>
            </p:txBody>
          </p:sp>
          <p:sp>
            <p:nvSpPr>
              <p:cNvPr id="262" name="Google Shape;262;p55"/>
              <p:cNvSpPr/>
              <p:nvPr/>
            </p:nvSpPr>
            <p:spPr>
              <a:xfrm>
                <a:off x="5755520" y="3450864"/>
                <a:ext cx="1199700" cy="1095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CC09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sswssyncd</a:t>
                </a:r>
                <a:endParaRPr sz="900"/>
              </a:p>
            </p:txBody>
          </p:sp>
          <p:sp>
            <p:nvSpPr>
              <p:cNvPr id="263" name="Google Shape;263;p55"/>
              <p:cNvSpPr/>
              <p:nvPr/>
            </p:nvSpPr>
            <p:spPr>
              <a:xfrm>
                <a:off x="5755520" y="3555585"/>
                <a:ext cx="1199700" cy="1338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CC09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SAI API</a:t>
                </a:r>
                <a:endParaRPr sz="900"/>
              </a:p>
            </p:txBody>
          </p:sp>
          <p:sp>
            <p:nvSpPr>
              <p:cNvPr id="264" name="Google Shape;264;p55"/>
              <p:cNvSpPr/>
              <p:nvPr/>
            </p:nvSpPr>
            <p:spPr>
              <a:xfrm>
                <a:off x="5755520" y="3689537"/>
                <a:ext cx="1199700" cy="1338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CC09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ASIC SDK</a:t>
                </a:r>
                <a:endParaRPr sz="900"/>
              </a:p>
            </p:txBody>
          </p:sp>
          <p:sp>
            <p:nvSpPr>
              <p:cNvPr id="265" name="Google Shape;265;p55"/>
              <p:cNvSpPr/>
              <p:nvPr/>
            </p:nvSpPr>
            <p:spPr>
              <a:xfrm>
                <a:off x="5375125" y="4061929"/>
                <a:ext cx="1960500" cy="1668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CC09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ASIC PCI Driver</a:t>
                </a:r>
                <a:endParaRPr sz="900"/>
              </a:p>
            </p:txBody>
          </p:sp>
          <p:sp>
            <p:nvSpPr>
              <p:cNvPr id="266" name="Google Shape;266;p55"/>
              <p:cNvSpPr/>
              <p:nvPr/>
            </p:nvSpPr>
            <p:spPr>
              <a:xfrm>
                <a:off x="5496376" y="4467260"/>
                <a:ext cx="1718100" cy="3057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CC092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ASIC</a:t>
                </a:r>
                <a:endParaRPr sz="900"/>
              </a:p>
            </p:txBody>
          </p:sp>
          <p:cxnSp>
            <p:nvCxnSpPr>
              <p:cNvPr id="267" name="Google Shape;267;p55"/>
              <p:cNvCxnSpPr>
                <a:stCxn id="264" idx="2"/>
                <a:endCxn id="265" idx="0"/>
              </p:cNvCxnSpPr>
              <p:nvPr/>
            </p:nvCxnSpPr>
            <p:spPr>
              <a:xfrm>
                <a:off x="6355370" y="3823337"/>
                <a:ext cx="0" cy="238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92F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268" name="Google Shape;268;p55"/>
              <p:cNvCxnSpPr>
                <a:endCxn id="261" idx="0"/>
              </p:cNvCxnSpPr>
              <p:nvPr/>
            </p:nvCxnSpPr>
            <p:spPr>
              <a:xfrm>
                <a:off x="6355370" y="2842116"/>
                <a:ext cx="0" cy="499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92F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269" name="Google Shape;269;p55"/>
              <p:cNvCxnSpPr>
                <a:stCxn id="265" idx="2"/>
                <a:endCxn id="266" idx="0"/>
              </p:cNvCxnSpPr>
              <p:nvPr/>
            </p:nvCxnSpPr>
            <p:spPr>
              <a:xfrm>
                <a:off x="6355375" y="4228729"/>
                <a:ext cx="0" cy="238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92F"/>
                </a:solidFill>
                <a:prstDash val="solid"/>
                <a:round/>
                <a:headEnd len="med" w="med" type="stealth"/>
                <a:tailEnd len="med" w="med" type="stealth"/>
              </a:ln>
            </p:spPr>
          </p:cxnSp>
          <p:cxnSp>
            <p:nvCxnSpPr>
              <p:cNvPr id="270" name="Google Shape;270;p55"/>
              <p:cNvCxnSpPr>
                <a:stCxn id="255" idx="3"/>
                <a:endCxn id="258" idx="1"/>
              </p:cNvCxnSpPr>
              <p:nvPr/>
            </p:nvCxnSpPr>
            <p:spPr>
              <a:xfrm flipH="1" rot="10800000">
                <a:off x="4474425" y="1699575"/>
                <a:ext cx="1430400" cy="205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71" name="Google Shape;271;p55"/>
              <p:cNvCxnSpPr>
                <a:stCxn id="256" idx="3"/>
                <a:endCxn id="258" idx="1"/>
              </p:cNvCxnSpPr>
              <p:nvPr/>
            </p:nvCxnSpPr>
            <p:spPr>
              <a:xfrm flipH="1" rot="10800000">
                <a:off x="4474425" y="1699575"/>
                <a:ext cx="1430400" cy="155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272" name="Google Shape;272;p55"/>
              <p:cNvSpPr/>
              <p:nvPr/>
            </p:nvSpPr>
            <p:spPr>
              <a:xfrm>
                <a:off x="1625150" y="1600750"/>
                <a:ext cx="720000" cy="681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REST Client(Curl)</a:t>
                </a:r>
                <a:endParaRPr sz="800"/>
              </a:p>
            </p:txBody>
          </p:sp>
          <p:sp>
            <p:nvSpPr>
              <p:cNvPr id="273" name="Google Shape;273;p55"/>
              <p:cNvSpPr/>
              <p:nvPr/>
            </p:nvSpPr>
            <p:spPr>
              <a:xfrm>
                <a:off x="1625150" y="2743750"/>
                <a:ext cx="720000" cy="6810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GNMI Client (Set/Get)</a:t>
                </a:r>
                <a:endParaRPr sz="800"/>
              </a:p>
            </p:txBody>
          </p:sp>
          <p:cxnSp>
            <p:nvCxnSpPr>
              <p:cNvPr id="274" name="Google Shape;274;p55"/>
              <p:cNvCxnSpPr>
                <a:stCxn id="272" idx="3"/>
                <a:endCxn id="255" idx="1"/>
              </p:cNvCxnSpPr>
              <p:nvPr/>
            </p:nvCxnSpPr>
            <p:spPr>
              <a:xfrm flipH="1" rot="10800000">
                <a:off x="2345150" y="1905250"/>
                <a:ext cx="1278300" cy="3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75" name="Google Shape;275;p55"/>
              <p:cNvCxnSpPr>
                <a:stCxn id="273" idx="3"/>
                <a:endCxn id="256" idx="1"/>
              </p:cNvCxnSpPr>
              <p:nvPr/>
            </p:nvCxnSpPr>
            <p:spPr>
              <a:xfrm>
                <a:off x="2345150" y="3084250"/>
                <a:ext cx="1278300" cy="1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276" name="Google Shape;276;p55"/>
              <p:cNvCxnSpPr/>
              <p:nvPr/>
            </p:nvCxnSpPr>
            <p:spPr>
              <a:xfrm flipH="1" rot="10800000">
                <a:off x="3211900" y="3946975"/>
                <a:ext cx="4655100" cy="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77" name="Google Shape;277;p55"/>
              <p:cNvSpPr txBox="1"/>
              <p:nvPr/>
            </p:nvSpPr>
            <p:spPr>
              <a:xfrm>
                <a:off x="3111325" y="3715150"/>
                <a:ext cx="917700" cy="16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User Space</a:t>
                </a:r>
                <a:endParaRPr sz="800"/>
              </a:p>
            </p:txBody>
          </p:sp>
          <p:sp>
            <p:nvSpPr>
              <p:cNvPr id="278" name="Google Shape;278;p55"/>
              <p:cNvSpPr txBox="1"/>
              <p:nvPr/>
            </p:nvSpPr>
            <p:spPr>
              <a:xfrm>
                <a:off x="3111325" y="3943750"/>
                <a:ext cx="917700" cy="16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/>
                  <a:t>Kernel</a:t>
                </a:r>
                <a:endParaRPr sz="800"/>
              </a:p>
            </p:txBody>
          </p:sp>
          <p:sp>
            <p:nvSpPr>
              <p:cNvPr id="279" name="Google Shape;279;p55"/>
              <p:cNvSpPr/>
              <p:nvPr/>
            </p:nvSpPr>
            <p:spPr>
              <a:xfrm>
                <a:off x="83550" y="1369125"/>
                <a:ext cx="1261200" cy="873300"/>
              </a:xfrm>
              <a:prstGeom prst="wedgeEllipseCallout">
                <a:avLst>
                  <a:gd fmla="val 72305" name="adj1"/>
                  <a:gd fmla="val 15136" name="adj2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Verify IETF JSON</a:t>
                </a:r>
                <a:endParaRPr sz="1000"/>
              </a:p>
            </p:txBody>
          </p:sp>
          <p:sp>
            <p:nvSpPr>
              <p:cNvPr id="280" name="Google Shape;280;p55"/>
              <p:cNvSpPr/>
              <p:nvPr/>
            </p:nvSpPr>
            <p:spPr>
              <a:xfrm>
                <a:off x="83550" y="2512125"/>
                <a:ext cx="1261200" cy="873300"/>
              </a:xfrm>
              <a:prstGeom prst="wedgeEllipseCallout">
                <a:avLst>
                  <a:gd fmla="val 72305" name="adj1"/>
                  <a:gd fmla="val 15136" name="adj2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Verify IETF JSON</a:t>
                </a:r>
                <a:endParaRPr sz="1000"/>
              </a:p>
            </p:txBody>
          </p:sp>
          <p:sp>
            <p:nvSpPr>
              <p:cNvPr id="281" name="Google Shape;281;p55"/>
              <p:cNvSpPr/>
              <p:nvPr/>
            </p:nvSpPr>
            <p:spPr>
              <a:xfrm>
                <a:off x="3755763" y="2183200"/>
                <a:ext cx="499500" cy="238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CLI</a:t>
                </a:r>
                <a:endParaRPr sz="900"/>
              </a:p>
            </p:txBody>
          </p:sp>
          <p:sp>
            <p:nvSpPr>
              <p:cNvPr id="282" name="Google Shape;282;p55"/>
              <p:cNvSpPr/>
              <p:nvPr/>
            </p:nvSpPr>
            <p:spPr>
              <a:xfrm>
                <a:off x="3998300" y="733750"/>
                <a:ext cx="2649600" cy="2385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lnSpc>
                    <a:spcPct val="150000"/>
                  </a:lnSpc>
                  <a:spcBef>
                    <a:spcPts val="90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HW - x86_64 Quanta-IX8-56X</a:t>
                </a:r>
                <a:endParaRPr sz="1000"/>
              </a:p>
            </p:txBody>
          </p:sp>
          <p:sp>
            <p:nvSpPr>
              <p:cNvPr id="283" name="Google Shape;283;p55"/>
              <p:cNvSpPr/>
              <p:nvPr/>
            </p:nvSpPr>
            <p:spPr>
              <a:xfrm>
                <a:off x="7585725" y="1003925"/>
                <a:ext cx="1278300" cy="791700"/>
              </a:xfrm>
              <a:prstGeom prst="wedgeEllipseCallout">
                <a:avLst>
                  <a:gd fmla="val -117158" name="adj1"/>
                  <a:gd fmla="val 37802" name="adj2"/>
                </a:avLst>
              </a:prstGeom>
              <a:solidFill>
                <a:srgbClr val="FFFF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Verify CONFIG_DB</a:t>
                </a:r>
                <a:endParaRPr sz="900"/>
              </a:p>
            </p:txBody>
          </p:sp>
          <p:sp>
            <p:nvSpPr>
              <p:cNvPr id="284" name="Google Shape;284;p55"/>
              <p:cNvSpPr txBox="1"/>
              <p:nvPr/>
            </p:nvSpPr>
            <p:spPr>
              <a:xfrm>
                <a:off x="2975900" y="975700"/>
                <a:ext cx="554100" cy="40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/>
              </a:p>
            </p:txBody>
          </p:sp>
          <p:sp>
            <p:nvSpPr>
              <p:cNvPr id="285" name="Google Shape;285;p55"/>
              <p:cNvSpPr txBox="1"/>
              <p:nvPr/>
            </p:nvSpPr>
            <p:spPr>
              <a:xfrm>
                <a:off x="0" y="4634125"/>
                <a:ext cx="7585800" cy="40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Detailed steps at: </a:t>
                </a:r>
                <a:r>
                  <a:rPr lang="en" sz="1200" u="sng">
                    <a:solidFill>
                      <a:schemeClr val="accent1"/>
                    </a:solidFill>
                    <a:hlinkClick r:id="rId3"/>
                  </a:rPr>
                  <a:t>h</a:t>
                </a:r>
                <a:r>
                  <a:rPr lang="en" sz="1200" u="sng">
                    <a:solidFill>
                      <a:schemeClr val="accent1"/>
                    </a:solidFill>
                    <a:hlinkClick r:id="rId4"/>
                  </a:rPr>
                  <a:t>ttps://drive.google.com/open?id=1wfwZ73nh0u28sXTxrw8PIXRwrgr8QXApduK1JinqYX0</a:t>
                </a:r>
                <a:r>
                  <a:rPr lang="en" sz="1200">
                    <a:solidFill>
                      <a:schemeClr val="dk1"/>
                    </a:solidFill>
                  </a:rPr>
                  <a:t> 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86" name="Google Shape;286;p55"/>
            <p:cNvSpPr txBox="1"/>
            <p:nvPr/>
          </p:nvSpPr>
          <p:spPr>
            <a:xfrm>
              <a:off x="2358625" y="2754175"/>
              <a:ext cx="1147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Get/Create/Delete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  -YANG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</p:grpSp>
      <p:sp>
        <p:nvSpPr>
          <p:cNvPr id="287" name="Google Shape;287;p55"/>
          <p:cNvSpPr txBox="1"/>
          <p:nvPr/>
        </p:nvSpPr>
        <p:spPr>
          <a:xfrm>
            <a:off x="1587325" y="3715150"/>
            <a:ext cx="9177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Linux Host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6"/>
          <p:cNvSpPr txBox="1"/>
          <p:nvPr>
            <p:ph type="title"/>
          </p:nvPr>
        </p:nvSpPr>
        <p:spPr>
          <a:xfrm>
            <a:off x="309753" y="413483"/>
            <a:ext cx="8524500" cy="2748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93" name="Google Shape;293;p56"/>
          <p:cNvSpPr txBox="1"/>
          <p:nvPr>
            <p:ph idx="1" type="body"/>
          </p:nvPr>
        </p:nvSpPr>
        <p:spPr>
          <a:xfrm>
            <a:off x="231225" y="1028700"/>
            <a:ext cx="8870100" cy="3533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Management Framework supporting ACL to be available in 201908 Community Release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/>
              <a:t>ACL is OpenConfig Yang based, including CLI, gNMI, REST and Config validation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Community Milestones: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Design PR submission: Mid July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Code PR submission: Late August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6"/>
          <p:cNvSpPr txBox="1"/>
          <p:nvPr/>
        </p:nvSpPr>
        <p:spPr>
          <a:xfrm>
            <a:off x="471150" y="4394175"/>
            <a:ext cx="8056800" cy="41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WIP code is available at: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https://github.com/project-arlo/sonic-mgmt-framework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/>
          <p:nvPr>
            <p:ph idx="1" type="body"/>
          </p:nvPr>
        </p:nvSpPr>
        <p:spPr>
          <a:xfrm>
            <a:off x="308610" y="2556299"/>
            <a:ext cx="6515100" cy="13623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BACK UP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 txBox="1"/>
          <p:nvPr>
            <p:ph type="title"/>
          </p:nvPr>
        </p:nvSpPr>
        <p:spPr>
          <a:xfrm>
            <a:off x="309753" y="297127"/>
            <a:ext cx="8524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gNMI Server Integration</a:t>
            </a:r>
            <a:endParaRPr/>
          </a:p>
        </p:txBody>
      </p:sp>
      <p:grpSp>
        <p:nvGrpSpPr>
          <p:cNvPr id="306" name="Google Shape;306;p58"/>
          <p:cNvGrpSpPr/>
          <p:nvPr/>
        </p:nvGrpSpPr>
        <p:grpSpPr>
          <a:xfrm>
            <a:off x="1454588" y="709913"/>
            <a:ext cx="6790463" cy="4145870"/>
            <a:chOff x="129825" y="210850"/>
            <a:chExt cx="9053951" cy="5527827"/>
          </a:xfrm>
        </p:grpSpPr>
        <p:sp>
          <p:nvSpPr>
            <p:cNvPr id="307" name="Google Shape;307;p58"/>
            <p:cNvSpPr/>
            <p:nvPr/>
          </p:nvSpPr>
          <p:spPr>
            <a:xfrm>
              <a:off x="129825" y="844975"/>
              <a:ext cx="6794700" cy="4211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gNMI Server</a:t>
              </a:r>
              <a:endParaRPr b="1" sz="900"/>
            </a:p>
          </p:txBody>
        </p:sp>
        <p:sp>
          <p:nvSpPr>
            <p:cNvPr id="308" name="Google Shape;308;p58"/>
            <p:cNvSpPr/>
            <p:nvPr/>
          </p:nvSpPr>
          <p:spPr>
            <a:xfrm>
              <a:off x="389775" y="1178200"/>
              <a:ext cx="2279100" cy="370500"/>
            </a:xfrm>
            <a:prstGeom prst="rect">
              <a:avLst/>
            </a:prstGeom>
            <a:solidFill>
              <a:srgbClr val="6DCE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gRPC Dial-in Server</a:t>
              </a:r>
              <a:endParaRPr sz="9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09" name="Google Shape;309;p58"/>
            <p:cNvSpPr/>
            <p:nvPr/>
          </p:nvSpPr>
          <p:spPr>
            <a:xfrm>
              <a:off x="3774520" y="5231216"/>
              <a:ext cx="2026761" cy="429461"/>
            </a:xfrm>
            <a:prstGeom prst="flowChartMagneticDisk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Redis database</a:t>
              </a:r>
              <a:endParaRPr sz="800"/>
            </a:p>
          </p:txBody>
        </p:sp>
        <p:sp>
          <p:nvSpPr>
            <p:cNvPr id="310" name="Google Shape;310;p58"/>
            <p:cNvSpPr/>
            <p:nvPr/>
          </p:nvSpPr>
          <p:spPr>
            <a:xfrm>
              <a:off x="682218" y="5312982"/>
              <a:ext cx="2327700" cy="3051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Non-DB data provider</a:t>
              </a:r>
              <a:endParaRPr sz="800"/>
            </a:p>
          </p:txBody>
        </p:sp>
        <p:sp>
          <p:nvSpPr>
            <p:cNvPr id="311" name="Google Shape;311;p58"/>
            <p:cNvSpPr/>
            <p:nvPr/>
          </p:nvSpPr>
          <p:spPr>
            <a:xfrm>
              <a:off x="389775" y="3225501"/>
              <a:ext cx="2753400" cy="284700"/>
            </a:xfrm>
            <a:prstGeom prst="rect">
              <a:avLst/>
            </a:prstGeom>
            <a:solidFill>
              <a:srgbClr val="6DCE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DB / Non-DB Client</a:t>
              </a:r>
              <a:endParaRPr sz="8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12" name="Google Shape;312;p58"/>
            <p:cNvSpPr/>
            <p:nvPr/>
          </p:nvSpPr>
          <p:spPr>
            <a:xfrm>
              <a:off x="3854453" y="4189571"/>
              <a:ext cx="2441400" cy="2499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85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TransLib</a:t>
              </a:r>
              <a:endParaRPr sz="9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13" name="Google Shape;313;p58"/>
            <p:cNvSpPr/>
            <p:nvPr/>
          </p:nvSpPr>
          <p:spPr>
            <a:xfrm>
              <a:off x="389775" y="1960475"/>
              <a:ext cx="4972800" cy="768300"/>
            </a:xfrm>
            <a:prstGeom prst="rect">
              <a:avLst/>
            </a:prstGeom>
            <a:solidFill>
              <a:srgbClr val="6DCE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8575" lIns="68575" spcFirstLastPara="1" rIns="6857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Request Handler</a:t>
              </a:r>
              <a:endParaRPr sz="900"/>
            </a:p>
          </p:txBody>
        </p:sp>
        <p:sp>
          <p:nvSpPr>
            <p:cNvPr id="314" name="Google Shape;314;p58"/>
            <p:cNvSpPr/>
            <p:nvPr/>
          </p:nvSpPr>
          <p:spPr>
            <a:xfrm>
              <a:off x="520650" y="2353000"/>
              <a:ext cx="1008600" cy="2187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Get</a:t>
              </a:r>
              <a:endParaRPr sz="900"/>
            </a:p>
          </p:txBody>
        </p:sp>
        <p:sp>
          <p:nvSpPr>
            <p:cNvPr id="315" name="Google Shape;315;p58"/>
            <p:cNvSpPr/>
            <p:nvPr/>
          </p:nvSpPr>
          <p:spPr>
            <a:xfrm>
              <a:off x="4181775" y="2367575"/>
              <a:ext cx="1008600" cy="218700"/>
            </a:xfrm>
            <a:prstGeom prst="roundRect">
              <a:avLst>
                <a:gd fmla="val 33024" name="adj"/>
              </a:avLst>
            </a:prstGeom>
            <a:solidFill>
              <a:srgbClr val="E6913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Set</a:t>
              </a:r>
              <a:endParaRPr sz="900"/>
            </a:p>
          </p:txBody>
        </p:sp>
        <p:sp>
          <p:nvSpPr>
            <p:cNvPr id="316" name="Google Shape;316;p58"/>
            <p:cNvSpPr/>
            <p:nvPr/>
          </p:nvSpPr>
          <p:spPr>
            <a:xfrm>
              <a:off x="1709950" y="2367575"/>
              <a:ext cx="1008600" cy="2187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Subscribe</a:t>
              </a:r>
              <a:endParaRPr sz="900"/>
            </a:p>
          </p:txBody>
        </p:sp>
        <p:sp>
          <p:nvSpPr>
            <p:cNvPr id="317" name="Google Shape;317;p58"/>
            <p:cNvSpPr/>
            <p:nvPr/>
          </p:nvSpPr>
          <p:spPr>
            <a:xfrm>
              <a:off x="3868250" y="4673600"/>
              <a:ext cx="2427600" cy="237000"/>
            </a:xfrm>
            <a:prstGeom prst="rect">
              <a:avLst/>
            </a:prstGeom>
            <a:solidFill>
              <a:srgbClr val="0FFF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App Modules</a:t>
              </a:r>
              <a:endParaRPr sz="900"/>
            </a:p>
          </p:txBody>
        </p:sp>
        <p:sp>
          <p:nvSpPr>
            <p:cNvPr id="318" name="Google Shape;318;p58"/>
            <p:cNvSpPr/>
            <p:nvPr/>
          </p:nvSpPr>
          <p:spPr>
            <a:xfrm>
              <a:off x="2961500" y="2367575"/>
              <a:ext cx="1008600" cy="218700"/>
            </a:xfrm>
            <a:prstGeom prst="roundRect">
              <a:avLst>
                <a:gd fmla="val 16667" name="adj"/>
              </a:avLst>
            </a:prstGeom>
            <a:solidFill>
              <a:srgbClr val="E6913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Capability</a:t>
              </a:r>
              <a:endParaRPr sz="900"/>
            </a:p>
          </p:txBody>
        </p:sp>
        <p:sp>
          <p:nvSpPr>
            <p:cNvPr id="319" name="Google Shape;319;p58"/>
            <p:cNvSpPr/>
            <p:nvPr/>
          </p:nvSpPr>
          <p:spPr>
            <a:xfrm>
              <a:off x="4787900" y="1178200"/>
              <a:ext cx="1856400" cy="3705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Dial-out Client</a:t>
              </a:r>
              <a:endParaRPr sz="9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20" name="Google Shape;320;p58"/>
            <p:cNvSpPr/>
            <p:nvPr/>
          </p:nvSpPr>
          <p:spPr>
            <a:xfrm>
              <a:off x="129925" y="210850"/>
              <a:ext cx="6794700" cy="370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gNMI Collector (Client)</a:t>
              </a:r>
              <a:endParaRPr b="1" sz="1100"/>
            </a:p>
          </p:txBody>
        </p:sp>
        <p:cxnSp>
          <p:nvCxnSpPr>
            <p:cNvPr id="321" name="Google Shape;321;p58"/>
            <p:cNvCxnSpPr>
              <a:stCxn id="319" idx="0"/>
            </p:cNvCxnSpPr>
            <p:nvPr/>
          </p:nvCxnSpPr>
          <p:spPr>
            <a:xfrm rot="10800000">
              <a:off x="5716100" y="572500"/>
              <a:ext cx="0" cy="605700"/>
            </a:xfrm>
            <a:prstGeom prst="straightConnector1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2" name="Google Shape;322;p58"/>
            <p:cNvCxnSpPr>
              <a:endCxn id="308" idx="0"/>
            </p:cNvCxnSpPr>
            <p:nvPr/>
          </p:nvCxnSpPr>
          <p:spPr>
            <a:xfrm>
              <a:off x="1529325" y="579700"/>
              <a:ext cx="0" cy="598500"/>
            </a:xfrm>
            <a:prstGeom prst="straightConnector1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23" name="Google Shape;323;p58"/>
            <p:cNvCxnSpPr/>
            <p:nvPr/>
          </p:nvCxnSpPr>
          <p:spPr>
            <a:xfrm>
              <a:off x="1533875" y="3520225"/>
              <a:ext cx="0" cy="1698300"/>
            </a:xfrm>
            <a:prstGeom prst="straightConnector1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24" name="Google Shape;324;p58"/>
            <p:cNvSpPr/>
            <p:nvPr/>
          </p:nvSpPr>
          <p:spPr>
            <a:xfrm>
              <a:off x="7013300" y="2827949"/>
              <a:ext cx="226200" cy="226800"/>
            </a:xfrm>
            <a:prstGeom prst="rect">
              <a:avLst/>
            </a:prstGeom>
            <a:solidFill>
              <a:srgbClr val="6DCE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25" name="Google Shape;325;p58"/>
            <p:cNvSpPr/>
            <p:nvPr/>
          </p:nvSpPr>
          <p:spPr>
            <a:xfrm>
              <a:off x="7013300" y="3953393"/>
              <a:ext cx="219000" cy="237000"/>
            </a:xfrm>
            <a:prstGeom prst="rect">
              <a:avLst/>
            </a:prstGeom>
            <a:solidFill>
              <a:srgbClr val="E6913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26" name="Google Shape;326;p58"/>
            <p:cNvSpPr/>
            <p:nvPr/>
          </p:nvSpPr>
          <p:spPr>
            <a:xfrm>
              <a:off x="7014177" y="4384475"/>
              <a:ext cx="227100" cy="237000"/>
            </a:xfrm>
            <a:prstGeom prst="rect">
              <a:avLst/>
            </a:prstGeom>
            <a:solidFill>
              <a:srgbClr val="0FFFE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27" name="Google Shape;327;p58"/>
            <p:cNvSpPr txBox="1"/>
            <p:nvPr/>
          </p:nvSpPr>
          <p:spPr>
            <a:xfrm>
              <a:off x="7255553" y="2777166"/>
              <a:ext cx="15231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Existing common code</a:t>
              </a:r>
              <a:endParaRPr sz="800"/>
            </a:p>
          </p:txBody>
        </p:sp>
        <p:sp>
          <p:nvSpPr>
            <p:cNvPr id="328" name="Google Shape;328;p58"/>
            <p:cNvSpPr txBox="1"/>
            <p:nvPr/>
          </p:nvSpPr>
          <p:spPr>
            <a:xfrm>
              <a:off x="7253570" y="3879373"/>
              <a:ext cx="15231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New service </a:t>
              </a:r>
              <a:r>
                <a:rPr lang="en" sz="800">
                  <a:solidFill>
                    <a:schemeClr val="dk1"/>
                  </a:solidFill>
                </a:rPr>
                <a:t>based on YANG model</a:t>
              </a:r>
              <a:endParaRPr sz="800"/>
            </a:p>
          </p:txBody>
        </p:sp>
        <p:sp>
          <p:nvSpPr>
            <p:cNvPr id="329" name="Google Shape;329;p58"/>
            <p:cNvSpPr txBox="1"/>
            <p:nvPr/>
          </p:nvSpPr>
          <p:spPr>
            <a:xfrm>
              <a:off x="7253570" y="4331358"/>
              <a:ext cx="16122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App specific code</a:t>
              </a:r>
              <a:endParaRPr sz="800"/>
            </a:p>
          </p:txBody>
        </p:sp>
        <p:cxnSp>
          <p:nvCxnSpPr>
            <p:cNvPr id="330" name="Google Shape;330;p58"/>
            <p:cNvCxnSpPr>
              <a:stCxn id="308" idx="2"/>
            </p:cNvCxnSpPr>
            <p:nvPr/>
          </p:nvCxnSpPr>
          <p:spPr>
            <a:xfrm>
              <a:off x="1529325" y="1548700"/>
              <a:ext cx="0" cy="419700"/>
            </a:xfrm>
            <a:prstGeom prst="straightConnector1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cxnSp>
          <p:nvCxnSpPr>
            <p:cNvPr id="331" name="Google Shape;331;p58"/>
            <p:cNvCxnSpPr/>
            <p:nvPr/>
          </p:nvCxnSpPr>
          <p:spPr>
            <a:xfrm rot="10800000">
              <a:off x="5082050" y="4910650"/>
              <a:ext cx="0" cy="2955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32" name="Google Shape;332;p58"/>
            <p:cNvSpPr/>
            <p:nvPr/>
          </p:nvSpPr>
          <p:spPr>
            <a:xfrm>
              <a:off x="7013300" y="3556475"/>
              <a:ext cx="219000" cy="2370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33" name="Google Shape;333;p58"/>
            <p:cNvSpPr txBox="1"/>
            <p:nvPr/>
          </p:nvSpPr>
          <p:spPr>
            <a:xfrm>
              <a:off x="7253576" y="3462769"/>
              <a:ext cx="19302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Existing service extended based on YANG model</a:t>
              </a:r>
              <a:endParaRPr sz="800"/>
            </a:p>
          </p:txBody>
        </p:sp>
        <p:cxnSp>
          <p:nvCxnSpPr>
            <p:cNvPr id="334" name="Google Shape;334;p58"/>
            <p:cNvCxnSpPr/>
            <p:nvPr/>
          </p:nvCxnSpPr>
          <p:spPr>
            <a:xfrm>
              <a:off x="7016220" y="2225978"/>
              <a:ext cx="227100" cy="0"/>
            </a:xfrm>
            <a:prstGeom prst="straightConnector1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5" name="Google Shape;335;p58"/>
            <p:cNvSpPr txBox="1"/>
            <p:nvPr/>
          </p:nvSpPr>
          <p:spPr>
            <a:xfrm>
              <a:off x="7239775" y="2083637"/>
              <a:ext cx="17754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Existing path for non-YANG based request</a:t>
              </a:r>
              <a:endParaRPr sz="800"/>
            </a:p>
          </p:txBody>
        </p:sp>
        <p:cxnSp>
          <p:nvCxnSpPr>
            <p:cNvPr id="336" name="Google Shape;336;p58"/>
            <p:cNvCxnSpPr/>
            <p:nvPr/>
          </p:nvCxnSpPr>
          <p:spPr>
            <a:xfrm>
              <a:off x="7026420" y="2576232"/>
              <a:ext cx="2271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7" name="Google Shape;337;p58"/>
            <p:cNvSpPr txBox="1"/>
            <p:nvPr/>
          </p:nvSpPr>
          <p:spPr>
            <a:xfrm>
              <a:off x="7249975" y="2433875"/>
              <a:ext cx="17754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New path for YANG based request</a:t>
              </a:r>
              <a:endParaRPr sz="800"/>
            </a:p>
          </p:txBody>
        </p:sp>
        <p:sp>
          <p:nvSpPr>
            <p:cNvPr id="338" name="Google Shape;338;p58"/>
            <p:cNvSpPr/>
            <p:nvPr/>
          </p:nvSpPr>
          <p:spPr>
            <a:xfrm>
              <a:off x="512200" y="5192377"/>
              <a:ext cx="5556600" cy="546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339" name="Google Shape;339;p58"/>
            <p:cNvSpPr/>
            <p:nvPr/>
          </p:nvSpPr>
          <p:spPr>
            <a:xfrm>
              <a:off x="3859699" y="3702250"/>
              <a:ext cx="2441400" cy="2499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85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TransL Utils</a:t>
              </a:r>
              <a:endParaRPr sz="9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cxnSp>
          <p:nvCxnSpPr>
            <p:cNvPr id="340" name="Google Shape;340;p58"/>
            <p:cNvCxnSpPr>
              <a:stCxn id="317" idx="0"/>
              <a:endCxn id="312" idx="2"/>
            </p:cNvCxnSpPr>
            <p:nvPr/>
          </p:nvCxnSpPr>
          <p:spPr>
            <a:xfrm rot="10800000">
              <a:off x="5075150" y="4439600"/>
              <a:ext cx="6900" cy="2340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cxnSp>
          <p:nvCxnSpPr>
            <p:cNvPr id="341" name="Google Shape;341;p58"/>
            <p:cNvCxnSpPr/>
            <p:nvPr/>
          </p:nvCxnSpPr>
          <p:spPr>
            <a:xfrm rot="10800000">
              <a:off x="6058775" y="1548775"/>
              <a:ext cx="0" cy="17118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42" name="Google Shape;342;p58"/>
            <p:cNvCxnSpPr>
              <a:stCxn id="312" idx="0"/>
              <a:endCxn id="339" idx="2"/>
            </p:cNvCxnSpPr>
            <p:nvPr/>
          </p:nvCxnSpPr>
          <p:spPr>
            <a:xfrm flipH="1" rot="10800000">
              <a:off x="5075153" y="3951971"/>
              <a:ext cx="5100" cy="2376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cxnSp>
          <p:nvCxnSpPr>
            <p:cNvPr id="343" name="Google Shape;343;p58"/>
            <p:cNvCxnSpPr/>
            <p:nvPr/>
          </p:nvCxnSpPr>
          <p:spPr>
            <a:xfrm>
              <a:off x="1539500" y="2741925"/>
              <a:ext cx="0" cy="495300"/>
            </a:xfrm>
            <a:prstGeom prst="straightConnector1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cxnSp>
          <p:nvCxnSpPr>
            <p:cNvPr id="344" name="Google Shape;344;p58"/>
            <p:cNvCxnSpPr/>
            <p:nvPr/>
          </p:nvCxnSpPr>
          <p:spPr>
            <a:xfrm rot="10800000">
              <a:off x="5080399" y="2723050"/>
              <a:ext cx="0" cy="5220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45" name="Google Shape;345;p58"/>
            <p:cNvCxnSpPr/>
            <p:nvPr/>
          </p:nvCxnSpPr>
          <p:spPr>
            <a:xfrm>
              <a:off x="2809950" y="2932425"/>
              <a:ext cx="9600" cy="276300"/>
            </a:xfrm>
            <a:prstGeom prst="straightConnector1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58"/>
            <p:cNvCxnSpPr/>
            <p:nvPr/>
          </p:nvCxnSpPr>
          <p:spPr>
            <a:xfrm rot="10800000">
              <a:off x="2800200" y="2922975"/>
              <a:ext cx="2924400" cy="0"/>
            </a:xfrm>
            <a:prstGeom prst="straightConnector1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58"/>
            <p:cNvCxnSpPr>
              <a:endCxn id="319" idx="2"/>
            </p:cNvCxnSpPr>
            <p:nvPr/>
          </p:nvCxnSpPr>
          <p:spPr>
            <a:xfrm rot="10800000">
              <a:off x="5716100" y="1548700"/>
              <a:ext cx="8400" cy="1364700"/>
            </a:xfrm>
            <a:prstGeom prst="straightConnector1">
              <a:avLst/>
            </a:prstGeom>
            <a:noFill/>
            <a:ln cap="flat" cmpd="sng" w="19050">
              <a:solidFill>
                <a:srgbClr val="674EA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8" name="Google Shape;348;p58"/>
            <p:cNvSpPr/>
            <p:nvPr/>
          </p:nvSpPr>
          <p:spPr>
            <a:xfrm>
              <a:off x="3831124" y="3215575"/>
              <a:ext cx="2441400" cy="2499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85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TransL Data Client</a:t>
              </a:r>
              <a:endParaRPr sz="900"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cxnSp>
          <p:nvCxnSpPr>
            <p:cNvPr id="349" name="Google Shape;349;p58"/>
            <p:cNvCxnSpPr/>
            <p:nvPr/>
          </p:nvCxnSpPr>
          <p:spPr>
            <a:xfrm flipH="1" rot="10800000">
              <a:off x="5075690" y="3480009"/>
              <a:ext cx="5100" cy="2373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sm" w="sm" type="triangle"/>
              <a:tailEnd len="sm" w="sm" type="triangle"/>
            </a:ln>
          </p:spPr>
        </p:cxnSp>
        <p:sp>
          <p:nvSpPr>
            <p:cNvPr id="350" name="Google Shape;350;p58"/>
            <p:cNvSpPr/>
            <p:nvPr/>
          </p:nvSpPr>
          <p:spPr>
            <a:xfrm>
              <a:off x="7017950" y="3195074"/>
              <a:ext cx="226200" cy="2268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351" name="Google Shape;351;p58"/>
            <p:cNvSpPr txBox="1"/>
            <p:nvPr/>
          </p:nvSpPr>
          <p:spPr>
            <a:xfrm>
              <a:off x="7260203" y="3144291"/>
              <a:ext cx="1523100" cy="2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New common code</a:t>
              </a:r>
              <a:endParaRPr sz="800"/>
            </a:p>
          </p:txBody>
        </p:sp>
        <p:sp>
          <p:nvSpPr>
            <p:cNvPr id="352" name="Google Shape;352;p58"/>
            <p:cNvSpPr/>
            <p:nvPr/>
          </p:nvSpPr>
          <p:spPr>
            <a:xfrm>
              <a:off x="3677300" y="4094775"/>
              <a:ext cx="2795700" cy="860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sp>
        <p:nvSpPr>
          <p:cNvPr id="353" name="Google Shape;353;p58"/>
          <p:cNvSpPr txBox="1"/>
          <p:nvPr/>
        </p:nvSpPr>
        <p:spPr>
          <a:xfrm>
            <a:off x="5617149" y="1120747"/>
            <a:ext cx="10170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sonic-telemetry</a:t>
            </a:r>
            <a:endParaRPr b="1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/>
          <p:nvPr>
            <p:ph type="title"/>
          </p:nvPr>
        </p:nvSpPr>
        <p:spPr>
          <a:xfrm>
            <a:off x="321862" y="1494094"/>
            <a:ext cx="75009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for SONiC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>
            <p:ph type="title"/>
          </p:nvPr>
        </p:nvSpPr>
        <p:spPr>
          <a:xfrm>
            <a:off x="266700" y="247650"/>
            <a:ext cx="81915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64" name="Google Shape;364;p60"/>
          <p:cNvSpPr txBox="1"/>
          <p:nvPr>
            <p:ph idx="1" type="body"/>
          </p:nvPr>
        </p:nvSpPr>
        <p:spPr>
          <a:xfrm>
            <a:off x="266700" y="865020"/>
            <a:ext cx="79581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3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Use Open Source Klish to support industry standard CLI</a:t>
            </a:r>
            <a:endParaRPr/>
          </a:p>
          <a:p>
            <a:pPr indent="-241300" lvl="0" marL="2921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Extend Klish parser with patches to allow advanced cases like recursive parameter etc.  </a:t>
            </a:r>
            <a:endParaRPr/>
          </a:p>
          <a:p>
            <a:pPr indent="-241300" lvl="0" marL="2921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Use Swagger client SDK to execute CLI commands</a:t>
            </a:r>
            <a:endParaRPr/>
          </a:p>
          <a:p>
            <a:pPr indent="-241300" lvl="0" marL="2921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Template Rendering with Python Jinja </a:t>
            </a:r>
            <a:endParaRPr/>
          </a:p>
          <a:p>
            <a:pPr indent="-241300" lvl="0" marL="2921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/>
              <a:t>Provide the reference XML files for CLI command tree to allow SONiC community to easily customize CLI commands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llEMC_ex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oadcomLTD_16x9">
  <a:themeElements>
    <a:clrScheme name="Broadcom_Ltd">
      <a:dk1>
        <a:srgbClr val="000000"/>
      </a:dk1>
      <a:lt1>
        <a:srgbClr val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