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5jQIGkug1KWEcDNFrzIZEy39XK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97FEEB-36C1-4C0F-870D-27FAAAE91D4C}">
  <a:tblStyle styleId="{0B97FEEB-36C1-4C0F-870D-27FAAAE91D4C}"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snapToGrid="0" snapToObjects="1">
      <p:cViewPr varScale="1">
        <p:scale>
          <a:sx n="90" d="100"/>
          <a:sy n="90" d="100"/>
        </p:scale>
        <p:origin x="232"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d157d9c00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d157d9c00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5d157d9c00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cc6b50f6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cc6b50f6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5cc6b50f6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d157d9c00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d157d9c00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5d157d9c00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913774" y="2367092"/>
            <a:ext cx="10363826"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4" name="Google Shape;74;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7" name="Google Shape;67;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title"/>
          </p:nvPr>
        </p:nvSpPr>
        <p:spPr>
          <a:xfrm>
            <a:off x="838200" y="403761"/>
            <a:ext cx="10515600" cy="21256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ts val="4400"/>
              <a:buFont typeface="Arial"/>
              <a:buNone/>
            </a:pPr>
            <a:r>
              <a:rPr lang="en-US" b="1">
                <a:solidFill>
                  <a:srgbClr val="7030A0"/>
                </a:solidFill>
                <a:latin typeface="Arial"/>
                <a:ea typeface="Arial"/>
                <a:cs typeface="Arial"/>
                <a:sym typeface="Arial"/>
              </a:rPr>
              <a:t>Design Proposal for SONiC Management Framework – Deep dive</a:t>
            </a:r>
            <a:endParaRPr/>
          </a:p>
        </p:txBody>
      </p:sp>
      <p:sp>
        <p:nvSpPr>
          <p:cNvPr id="95" name="Google Shape;95;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7/7/19</a:t>
            </a:r>
            <a:endParaRPr/>
          </a:p>
        </p:txBody>
      </p:sp>
      <p:sp>
        <p:nvSpPr>
          <p:cNvPr id="96" name="Google Shape;96;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Aviz Networks	Proprietary and Confidential 2019 </a:t>
            </a:r>
            <a:endParaRPr/>
          </a:p>
          <a:p>
            <a:pPr marL="0" lvl="0" indent="0" algn="ctr" rtl="0">
              <a:spcBef>
                <a:spcPts val="0"/>
              </a:spcBef>
              <a:spcAft>
                <a:spcPts val="0"/>
              </a:spcAft>
              <a:buNone/>
            </a:pPr>
            <a:endParaRPr/>
          </a:p>
        </p:txBody>
      </p:sp>
      <p:sp>
        <p:nvSpPr>
          <p:cNvPr id="97" name="Google Shape;97;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98" name="Google Shape;98;p1"/>
          <p:cNvSpPr txBox="1"/>
          <p:nvPr/>
        </p:nvSpPr>
        <p:spPr>
          <a:xfrm flipH="1">
            <a:off x="5956139" y="4108862"/>
            <a:ext cx="428039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rgbClr val="7030A0"/>
                </a:solidFill>
                <a:latin typeface="Arial"/>
                <a:ea typeface="Arial"/>
                <a:cs typeface="Arial"/>
                <a:sym typeface="Arial"/>
              </a:rPr>
              <a:t>Aviz Networks, Inc.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7/7/19</a:t>
            </a:r>
            <a:endParaRPr/>
          </a:p>
        </p:txBody>
      </p:sp>
      <p:sp>
        <p:nvSpPr>
          <p:cNvPr id="204" name="Google Shape;20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Aviz</a:t>
            </a:r>
            <a:r>
              <a:rPr lang="en-US" dirty="0"/>
              <a:t> Networks	Proprietary and Confidential 2019 </a:t>
            </a:r>
            <a:endParaRPr dirty="0"/>
          </a:p>
          <a:p>
            <a:pPr marL="0" lvl="0" indent="0" algn="ctr" rtl="0">
              <a:spcBef>
                <a:spcPts val="0"/>
              </a:spcBef>
              <a:spcAft>
                <a:spcPts val="0"/>
              </a:spcAft>
              <a:buNone/>
            </a:pPr>
            <a:endParaRPr dirty="0"/>
          </a:p>
        </p:txBody>
      </p:sp>
      <p:sp>
        <p:nvSpPr>
          <p:cNvPr id="205" name="Google Shape;20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1028" name="Picture 4" descr="https://documents.lucidchart.com/documents/baafda72-2f58-450c-b0a5-4a2d4a8892e2/pages/0_0?a=1182&amp;x=11&amp;y=31&amp;w=1518&amp;h=766&amp;store=1&amp;accept=image%2F*&amp;auth=LCA%20cdc7ac1e9b6ec1b44e2e7e541c120d4633ba368b-ts%3D1562732678">
            <a:extLst>
              <a:ext uri="{FF2B5EF4-FFF2-40B4-BE49-F238E27FC236}">
                <a16:creationId xmlns:a16="http://schemas.microsoft.com/office/drawing/2014/main" id="{0766C4E0-ABDF-7C4B-923F-43CBF834C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7188"/>
            <a:ext cx="12192000" cy="5857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5d157d9c00_0_1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solidFill>
                  <a:srgbClr val="9900FF"/>
                </a:solidFill>
                <a:latin typeface="Arial"/>
                <a:ea typeface="Arial"/>
                <a:cs typeface="Arial"/>
                <a:sym typeface="Arial"/>
              </a:rPr>
              <a:t>Backup Slides</a:t>
            </a:r>
            <a:endParaRPr b="1">
              <a:solidFill>
                <a:srgbClr val="9900FF"/>
              </a:solidFill>
              <a:latin typeface="Arial"/>
              <a:ea typeface="Arial"/>
              <a:cs typeface="Arial"/>
              <a:sym typeface="Arial"/>
            </a:endParaRPr>
          </a:p>
        </p:txBody>
      </p:sp>
      <p:sp>
        <p:nvSpPr>
          <p:cNvPr id="214" name="Google Shape;214;g5d157d9c00_0_1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5cc6b50f6f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600">
                <a:solidFill>
                  <a:srgbClr val="9900FF"/>
                </a:solidFill>
                <a:latin typeface="Arial"/>
                <a:ea typeface="Arial"/>
                <a:cs typeface="Arial"/>
                <a:sym typeface="Arial"/>
              </a:rPr>
              <a:t>Cligen - Command Line Interface Generator</a:t>
            </a:r>
            <a:endParaRPr sz="3600">
              <a:solidFill>
                <a:srgbClr val="9900FF"/>
              </a:solidFill>
              <a:latin typeface="Arial"/>
              <a:ea typeface="Arial"/>
              <a:cs typeface="Arial"/>
              <a:sym typeface="Arial"/>
            </a:endParaRPr>
          </a:p>
        </p:txBody>
      </p:sp>
      <p:sp>
        <p:nvSpPr>
          <p:cNvPr id="221" name="Google Shape;221;g5cc6b50f6f_0_0"/>
          <p:cNvSpPr txBox="1">
            <a:spLocks noGrp="1"/>
          </p:cNvSpPr>
          <p:nvPr>
            <p:ph type="body" idx="1"/>
          </p:nvPr>
        </p:nvSpPr>
        <p:spPr>
          <a:xfrm>
            <a:off x="913775" y="1539350"/>
            <a:ext cx="10363800" cy="5027100"/>
          </a:xfrm>
          <a:prstGeom prst="rect">
            <a:avLst/>
          </a:prstGeom>
          <a:ln w="9525" cap="flat" cmpd="sng">
            <a:solidFill>
              <a:srgbClr val="9900FF"/>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1000"/>
              </a:spcBef>
              <a:spcAft>
                <a:spcPts val="0"/>
              </a:spcAft>
              <a:buNone/>
            </a:pPr>
            <a:r>
              <a:rPr lang="en-US">
                <a:latin typeface="Arial"/>
                <a:ea typeface="Arial"/>
                <a:cs typeface="Arial"/>
                <a:sym typeface="Arial"/>
              </a:rPr>
              <a:t>● Actually, cligen is not really a generator </a:t>
            </a:r>
            <a:endParaRPr>
              <a:latin typeface="Arial"/>
              <a:ea typeface="Arial"/>
              <a:cs typeface="Arial"/>
              <a:sym typeface="Arial"/>
            </a:endParaRPr>
          </a:p>
          <a:p>
            <a:pPr marL="0" lvl="0" indent="0" algn="l" rtl="0">
              <a:spcBef>
                <a:spcPts val="1000"/>
              </a:spcBef>
              <a:spcAft>
                <a:spcPts val="0"/>
              </a:spcAft>
              <a:buNone/>
            </a:pPr>
            <a:r>
              <a:rPr lang="en-US">
                <a:latin typeface="Arial"/>
                <a:ea typeface="Arial"/>
                <a:cs typeface="Arial"/>
                <a:sym typeface="Arial"/>
              </a:rPr>
              <a:t>● It is more a run-time system. </a:t>
            </a:r>
            <a:endParaRPr>
              <a:latin typeface="Arial"/>
              <a:ea typeface="Arial"/>
              <a:cs typeface="Arial"/>
              <a:sym typeface="Arial"/>
            </a:endParaRPr>
          </a:p>
          <a:p>
            <a:pPr marL="0" lvl="0" indent="0" algn="l" rtl="0">
              <a:spcBef>
                <a:spcPts val="1000"/>
              </a:spcBef>
              <a:spcAft>
                <a:spcPts val="0"/>
              </a:spcAft>
              <a:buNone/>
            </a:pPr>
            <a:r>
              <a:rPr lang="en-US">
                <a:latin typeface="Arial"/>
                <a:ea typeface="Arial"/>
                <a:cs typeface="Arial"/>
                <a:sym typeface="Arial"/>
              </a:rPr>
              <a:t>● You need to specify the CLI syntax and callbacks in C </a:t>
            </a:r>
            <a:endParaRPr>
              <a:latin typeface="Arial"/>
              <a:ea typeface="Arial"/>
              <a:cs typeface="Arial"/>
              <a:sym typeface="Arial"/>
            </a:endParaRPr>
          </a:p>
          <a:p>
            <a:pPr marL="0" lvl="0" indent="0" algn="l" rtl="0">
              <a:spcBef>
                <a:spcPts val="1000"/>
              </a:spcBef>
              <a:spcAft>
                <a:spcPts val="0"/>
              </a:spcAft>
              <a:buNone/>
            </a:pPr>
            <a:r>
              <a:rPr lang="en-US">
                <a:latin typeface="Arial"/>
                <a:ea typeface="Arial"/>
                <a:cs typeface="Arial"/>
                <a:sym typeface="Arial"/>
              </a:rPr>
              <a:t>● Then you link a library with your application and load the syntax</a:t>
            </a:r>
            <a:endParaRPr>
              <a:latin typeface="Arial"/>
              <a:ea typeface="Arial"/>
              <a:cs typeface="Arial"/>
              <a:sym typeface="Arial"/>
            </a:endParaRPr>
          </a:p>
          <a:p>
            <a:pPr marL="0" lvl="0" indent="0" algn="l" rtl="0">
              <a:spcBef>
                <a:spcPts val="1000"/>
              </a:spcBef>
              <a:spcAft>
                <a:spcPts val="0"/>
              </a:spcAft>
              <a:buNone/>
            </a:pPr>
            <a:r>
              <a:rPr lang="en-US" b="1">
                <a:solidFill>
                  <a:srgbClr val="9900FF"/>
                </a:solidFill>
                <a:latin typeface="Arial"/>
                <a:ea typeface="Arial"/>
                <a:cs typeface="Arial"/>
                <a:sym typeface="Arial"/>
              </a:rPr>
              <a:t>Licensing </a:t>
            </a:r>
            <a:endParaRPr b="1">
              <a:solidFill>
                <a:srgbClr val="9900FF"/>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sz="3000">
                <a:latin typeface="Arial"/>
                <a:ea typeface="Arial"/>
                <a:cs typeface="Arial"/>
                <a:sym typeface="Arial"/>
              </a:rPr>
              <a:t>3.1 is out. </a:t>
            </a:r>
            <a:endParaRPr sz="300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sz="3000">
                <a:latin typeface="Arial"/>
                <a:ea typeface="Arial"/>
                <a:cs typeface="Arial"/>
                <a:sym typeface="Arial"/>
              </a:rPr>
              <a:t>3.2 on its way </a:t>
            </a:r>
            <a:endParaRPr sz="300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sz="3000">
                <a:latin typeface="Arial"/>
                <a:ea typeface="Arial"/>
                <a:cs typeface="Arial"/>
                <a:sym typeface="Arial"/>
              </a:rPr>
              <a:t>cligen comes as GPL2 or commercial license</a:t>
            </a:r>
            <a:endParaRPr sz="3000">
              <a:latin typeface="Arial"/>
              <a:ea typeface="Arial"/>
              <a:cs typeface="Arial"/>
              <a:sym typeface="Arial"/>
            </a:endParaRPr>
          </a:p>
          <a:p>
            <a:pPr marL="0" lvl="0" indent="0" algn="l" rtl="0">
              <a:spcBef>
                <a:spcPts val="1000"/>
              </a:spcBef>
              <a:spcAft>
                <a:spcPts val="0"/>
              </a:spcAft>
              <a:buNone/>
            </a:pPr>
            <a:endParaRPr>
              <a:latin typeface="Arial"/>
              <a:ea typeface="Arial"/>
              <a:cs typeface="Arial"/>
              <a:sym typeface="Arial"/>
            </a:endParaRPr>
          </a:p>
        </p:txBody>
      </p:sp>
      <p:sp>
        <p:nvSpPr>
          <p:cNvPr id="222" name="Google Shape;222;g5cc6b50f6f_0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5d157d9c00_0_25"/>
          <p:cNvSpPr txBox="1">
            <a:spLocks noGrp="1"/>
          </p:cNvSpPr>
          <p:nvPr>
            <p:ph type="body" idx="1"/>
          </p:nvPr>
        </p:nvSpPr>
        <p:spPr>
          <a:xfrm>
            <a:off x="913775" y="1515677"/>
            <a:ext cx="10363800" cy="4275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
        <p:nvSpPr>
          <p:cNvPr id="229" name="Google Shape;229;g5d157d9c00_0_2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pic>
        <p:nvPicPr>
          <p:cNvPr id="230" name="Google Shape;230;g5d157d9c00_0_25"/>
          <p:cNvPicPr preferRelativeResize="0"/>
          <p:nvPr/>
        </p:nvPicPr>
        <p:blipFill>
          <a:blip r:embed="rId3">
            <a:alphaModFix/>
          </a:blip>
          <a:stretch>
            <a:fillRect/>
          </a:stretch>
        </p:blipFill>
        <p:spPr>
          <a:xfrm>
            <a:off x="167400" y="1093076"/>
            <a:ext cx="12192000" cy="51208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838200" y="365126"/>
            <a:ext cx="10515600" cy="9713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ts val="4400"/>
              <a:buFont typeface="Arial"/>
              <a:buNone/>
            </a:pPr>
            <a:r>
              <a:rPr lang="en-US" b="1">
                <a:solidFill>
                  <a:srgbClr val="7030A0"/>
                </a:solidFill>
                <a:latin typeface="Arial"/>
                <a:ea typeface="Arial"/>
                <a:cs typeface="Arial"/>
                <a:sym typeface="Arial"/>
              </a:rPr>
              <a:t>REST Server</a:t>
            </a:r>
            <a:endParaRPr/>
          </a:p>
        </p:txBody>
      </p:sp>
      <p:sp>
        <p:nvSpPr>
          <p:cNvPr id="236" name="Google Shape;236;p6"/>
          <p:cNvSpPr txBox="1">
            <a:spLocks noGrp="1"/>
          </p:cNvSpPr>
          <p:nvPr>
            <p:ph type="body" idx="1"/>
          </p:nvPr>
        </p:nvSpPr>
        <p:spPr>
          <a:xfrm>
            <a:off x="913774" y="1519312"/>
            <a:ext cx="10363826" cy="427188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70000"/>
              </a:lnSpc>
              <a:spcBef>
                <a:spcPts val="0"/>
              </a:spcBef>
              <a:spcAft>
                <a:spcPts val="0"/>
              </a:spcAft>
              <a:buClr>
                <a:srgbClr val="7030A0"/>
              </a:buClr>
              <a:buSzPts val="2380"/>
              <a:buChar char="•"/>
            </a:pPr>
            <a:r>
              <a:rPr lang="en-US" sz="2380" b="1">
                <a:solidFill>
                  <a:srgbClr val="7030A0"/>
                </a:solidFill>
                <a:latin typeface="Arial"/>
                <a:ea typeface="Arial"/>
                <a:cs typeface="Arial"/>
                <a:sym typeface="Arial"/>
              </a:rPr>
              <a:t>CherryPy HTTP server.</a:t>
            </a:r>
            <a:endParaRPr/>
          </a:p>
          <a:p>
            <a:pPr marL="685800" lvl="1" indent="-228600" algn="l" rtl="0">
              <a:lnSpc>
                <a:spcPct val="70000"/>
              </a:lnSpc>
              <a:spcBef>
                <a:spcPts val="500"/>
              </a:spcBef>
              <a:spcAft>
                <a:spcPts val="0"/>
              </a:spcAft>
              <a:buClr>
                <a:schemeClr val="dk1"/>
              </a:buClr>
              <a:buSzPts val="2040"/>
              <a:buChar char="•"/>
            </a:pPr>
            <a:r>
              <a:rPr lang="en-US" sz="2040">
                <a:latin typeface="Arial"/>
                <a:ea typeface="Arial"/>
                <a:cs typeface="Arial"/>
                <a:sym typeface="Arial"/>
              </a:rPr>
              <a:t>Basic, token and advanced authentication </a:t>
            </a:r>
            <a:endParaRPr/>
          </a:p>
          <a:p>
            <a:pPr marL="685800" lvl="1" indent="-228600" algn="l" rtl="0">
              <a:lnSpc>
                <a:spcPct val="70000"/>
              </a:lnSpc>
              <a:spcBef>
                <a:spcPts val="500"/>
              </a:spcBef>
              <a:spcAft>
                <a:spcPts val="0"/>
              </a:spcAft>
              <a:buClr>
                <a:schemeClr val="dk1"/>
              </a:buClr>
              <a:buSzPts val="2040"/>
              <a:buChar char="•"/>
            </a:pPr>
            <a:r>
              <a:rPr lang="en-US" sz="2040">
                <a:latin typeface="Arial"/>
                <a:ea typeface="Arial"/>
                <a:cs typeface="Arial"/>
                <a:sym typeface="Arial"/>
              </a:rPr>
              <a:t>request routing</a:t>
            </a:r>
            <a:endParaRPr/>
          </a:p>
          <a:p>
            <a:pPr marL="685800" lvl="1" indent="-228600" algn="l" rtl="0">
              <a:lnSpc>
                <a:spcPct val="70000"/>
              </a:lnSpc>
              <a:spcBef>
                <a:spcPts val="500"/>
              </a:spcBef>
              <a:spcAft>
                <a:spcPts val="0"/>
              </a:spcAft>
              <a:buClr>
                <a:schemeClr val="dk1"/>
              </a:buClr>
              <a:buSzPts val="2040"/>
              <a:buChar char="•"/>
            </a:pPr>
            <a:r>
              <a:rPr lang="en-US" sz="2040">
                <a:latin typeface="Arial"/>
                <a:ea typeface="Arial"/>
                <a:cs typeface="Arial"/>
                <a:sym typeface="Arial"/>
              </a:rPr>
              <a:t>Syntax  &amp; Semantics validations</a:t>
            </a:r>
            <a:endParaRPr/>
          </a:p>
          <a:p>
            <a:pPr marL="685800" lvl="1" indent="-228600" algn="l" rtl="0">
              <a:lnSpc>
                <a:spcPct val="70000"/>
              </a:lnSpc>
              <a:spcBef>
                <a:spcPts val="500"/>
              </a:spcBef>
              <a:spcAft>
                <a:spcPts val="0"/>
              </a:spcAft>
              <a:buClr>
                <a:schemeClr val="dk1"/>
              </a:buClr>
              <a:buSzPts val="2040"/>
              <a:buChar char="•"/>
            </a:pPr>
            <a:r>
              <a:rPr lang="en-US" sz="2040">
                <a:latin typeface="Arial"/>
                <a:ea typeface="Arial"/>
                <a:cs typeface="Arial"/>
                <a:sym typeface="Arial"/>
              </a:rPr>
              <a:t>Config validations</a:t>
            </a:r>
            <a:endParaRPr/>
          </a:p>
          <a:p>
            <a:pPr marL="685800" lvl="1" indent="-228600" algn="l" rtl="0">
              <a:lnSpc>
                <a:spcPct val="70000"/>
              </a:lnSpc>
              <a:spcBef>
                <a:spcPts val="500"/>
              </a:spcBef>
              <a:spcAft>
                <a:spcPts val="0"/>
              </a:spcAft>
              <a:buClr>
                <a:schemeClr val="dk1"/>
              </a:buClr>
              <a:buSzPts val="2040"/>
              <a:buChar char="•"/>
            </a:pPr>
            <a:r>
              <a:rPr lang="en-US" sz="2040">
                <a:latin typeface="Arial"/>
                <a:ea typeface="Arial"/>
                <a:cs typeface="Arial"/>
                <a:sym typeface="Arial"/>
              </a:rPr>
              <a:t>Serialize/de-serialize payloads</a:t>
            </a:r>
            <a:endParaRPr/>
          </a:p>
          <a:p>
            <a:pPr marL="228600" lvl="0" indent="-228600" algn="l" rtl="0">
              <a:lnSpc>
                <a:spcPct val="70000"/>
              </a:lnSpc>
              <a:spcBef>
                <a:spcPts val="1000"/>
              </a:spcBef>
              <a:spcAft>
                <a:spcPts val="0"/>
              </a:spcAft>
              <a:buClr>
                <a:srgbClr val="7030A0"/>
              </a:buClr>
              <a:buSzPts val="2380"/>
              <a:buChar char="•"/>
            </a:pPr>
            <a:r>
              <a:rPr lang="en-US" sz="2380" b="1">
                <a:solidFill>
                  <a:srgbClr val="7030A0"/>
                </a:solidFill>
                <a:latin typeface="Arial"/>
                <a:ea typeface="Arial"/>
                <a:cs typeface="Arial"/>
                <a:sym typeface="Arial"/>
              </a:rPr>
              <a:t>API definitions</a:t>
            </a:r>
            <a:endParaRPr/>
          </a:p>
          <a:p>
            <a:pPr marL="685800" lvl="1" indent="-228600" algn="l" rtl="0">
              <a:lnSpc>
                <a:spcPct val="70000"/>
              </a:lnSpc>
              <a:spcBef>
                <a:spcPts val="500"/>
              </a:spcBef>
              <a:spcAft>
                <a:spcPts val="0"/>
              </a:spcAft>
              <a:buClr>
                <a:schemeClr val="dk1"/>
              </a:buClr>
              <a:buSzPts val="2040"/>
              <a:buChar char="•"/>
            </a:pPr>
            <a:r>
              <a:rPr lang="en-US" sz="2040">
                <a:latin typeface="Arial"/>
                <a:ea typeface="Arial"/>
                <a:cs typeface="Arial"/>
                <a:sym typeface="Arial"/>
              </a:rPr>
              <a:t>REST API’s based on SONiC Config_db</a:t>
            </a:r>
            <a:endParaRPr/>
          </a:p>
          <a:p>
            <a:pPr marL="228600" lvl="0" indent="-228600" algn="l" rtl="0">
              <a:lnSpc>
                <a:spcPct val="70000"/>
              </a:lnSpc>
              <a:spcBef>
                <a:spcPts val="1000"/>
              </a:spcBef>
              <a:spcAft>
                <a:spcPts val="0"/>
              </a:spcAft>
              <a:buClr>
                <a:srgbClr val="7030A0"/>
              </a:buClr>
              <a:buSzPts val="2380"/>
              <a:buChar char="•"/>
            </a:pPr>
            <a:r>
              <a:rPr lang="en-US" sz="2380" b="1">
                <a:solidFill>
                  <a:srgbClr val="7030A0"/>
                </a:solidFill>
                <a:latin typeface="Arial"/>
                <a:ea typeface="Arial"/>
                <a:cs typeface="Arial"/>
                <a:sym typeface="Arial"/>
              </a:rPr>
              <a:t>Request routing </a:t>
            </a:r>
            <a:endParaRPr/>
          </a:p>
          <a:p>
            <a:pPr marL="685800" lvl="1" indent="-228600" algn="l" rtl="0">
              <a:lnSpc>
                <a:spcPct val="70000"/>
              </a:lnSpc>
              <a:spcBef>
                <a:spcPts val="500"/>
              </a:spcBef>
              <a:spcAft>
                <a:spcPts val="0"/>
              </a:spcAft>
              <a:buClr>
                <a:schemeClr val="dk1"/>
              </a:buClr>
              <a:buSzPts val="2040"/>
              <a:buChar char="•"/>
            </a:pPr>
            <a:r>
              <a:rPr lang="en-US" sz="2040">
                <a:latin typeface="Arial"/>
                <a:ea typeface="Arial"/>
                <a:cs typeface="Arial"/>
                <a:sym typeface="Arial"/>
              </a:rPr>
              <a:t>RESTCONF complaint REST API support</a:t>
            </a:r>
            <a:endParaRPr/>
          </a:p>
          <a:p>
            <a:pPr marL="685800" lvl="1" indent="-228600" algn="l" rtl="0">
              <a:lnSpc>
                <a:spcPct val="70000"/>
              </a:lnSpc>
              <a:spcBef>
                <a:spcPts val="500"/>
              </a:spcBef>
              <a:spcAft>
                <a:spcPts val="0"/>
              </a:spcAft>
              <a:buClr>
                <a:schemeClr val="dk1"/>
              </a:buClr>
              <a:buSzPts val="2040"/>
              <a:buChar char="•"/>
            </a:pPr>
            <a:r>
              <a:rPr lang="en-US" sz="2040">
                <a:latin typeface="Arial"/>
                <a:ea typeface="Arial"/>
                <a:cs typeface="Arial"/>
                <a:sym typeface="Arial"/>
              </a:rPr>
              <a:t>Python Backend SDK</a:t>
            </a:r>
            <a:endParaRPr sz="2040" b="1">
              <a:solidFill>
                <a:srgbClr val="7030A0"/>
              </a:solidFill>
              <a:latin typeface="Arial"/>
              <a:ea typeface="Arial"/>
              <a:cs typeface="Arial"/>
              <a:sym typeface="Arial"/>
            </a:endParaRPr>
          </a:p>
          <a:p>
            <a:pPr marL="228600" lvl="0" indent="-228600" algn="l" rtl="0">
              <a:lnSpc>
                <a:spcPct val="70000"/>
              </a:lnSpc>
              <a:spcBef>
                <a:spcPts val="1000"/>
              </a:spcBef>
              <a:spcAft>
                <a:spcPts val="0"/>
              </a:spcAft>
              <a:buClr>
                <a:srgbClr val="7030A0"/>
              </a:buClr>
              <a:buSzPts val="2380"/>
              <a:buChar char="•"/>
            </a:pPr>
            <a:r>
              <a:rPr lang="en-US" sz="2380" b="1">
                <a:solidFill>
                  <a:srgbClr val="7030A0"/>
                </a:solidFill>
                <a:latin typeface="Arial"/>
                <a:ea typeface="Arial"/>
                <a:cs typeface="Arial"/>
                <a:sym typeface="Arial"/>
              </a:rPr>
              <a:t>Client SDK support</a:t>
            </a:r>
            <a:endParaRPr sz="2380">
              <a:latin typeface="Arial"/>
              <a:ea typeface="Arial"/>
              <a:cs typeface="Arial"/>
              <a:sym typeface="Arial"/>
            </a:endParaRPr>
          </a:p>
          <a:p>
            <a:pPr marL="685800" lvl="1" indent="-228600" algn="l" rtl="0">
              <a:lnSpc>
                <a:spcPct val="70000"/>
              </a:lnSpc>
              <a:spcBef>
                <a:spcPts val="500"/>
              </a:spcBef>
              <a:spcAft>
                <a:spcPts val="0"/>
              </a:spcAft>
              <a:buClr>
                <a:schemeClr val="dk1"/>
              </a:buClr>
              <a:buSzPts val="2040"/>
              <a:buChar char="•"/>
            </a:pPr>
            <a:r>
              <a:rPr lang="en-US" sz="2040">
                <a:latin typeface="Arial"/>
                <a:ea typeface="Arial"/>
                <a:cs typeface="Arial"/>
                <a:sym typeface="Arial"/>
              </a:rPr>
              <a:t>Client PySDK </a:t>
            </a:r>
            <a:endParaRPr/>
          </a:p>
          <a:p>
            <a:pPr marL="685800" lvl="1" indent="-228600" algn="l" rtl="0">
              <a:lnSpc>
                <a:spcPct val="70000"/>
              </a:lnSpc>
              <a:spcBef>
                <a:spcPts val="500"/>
              </a:spcBef>
              <a:spcAft>
                <a:spcPts val="0"/>
              </a:spcAft>
              <a:buClr>
                <a:schemeClr val="dk1"/>
              </a:buClr>
              <a:buSzPts val="2040"/>
              <a:buChar char="•"/>
            </a:pPr>
            <a:r>
              <a:rPr lang="en-US" sz="2040">
                <a:latin typeface="Arial"/>
                <a:ea typeface="Arial"/>
                <a:cs typeface="Arial"/>
                <a:sym typeface="Arial"/>
              </a:rPr>
              <a:t>Client RubySDK </a:t>
            </a:r>
            <a:endParaRPr/>
          </a:p>
          <a:p>
            <a:pPr marL="685800" lvl="1" indent="-99059" algn="l" rtl="0">
              <a:lnSpc>
                <a:spcPct val="70000"/>
              </a:lnSpc>
              <a:spcBef>
                <a:spcPts val="500"/>
              </a:spcBef>
              <a:spcAft>
                <a:spcPts val="0"/>
              </a:spcAft>
              <a:buClr>
                <a:schemeClr val="dk1"/>
              </a:buClr>
              <a:buSzPts val="2040"/>
              <a:buNone/>
            </a:pPr>
            <a:endParaRPr sz="2040"/>
          </a:p>
          <a:p>
            <a:pPr marL="228600" lvl="0" indent="-77470" algn="l" rtl="0">
              <a:lnSpc>
                <a:spcPct val="70000"/>
              </a:lnSpc>
              <a:spcBef>
                <a:spcPts val="1000"/>
              </a:spcBef>
              <a:spcAft>
                <a:spcPts val="0"/>
              </a:spcAft>
              <a:buClr>
                <a:schemeClr val="dk1"/>
              </a:buClr>
              <a:buSzPts val="2380"/>
              <a:buNone/>
            </a:pPr>
            <a:endParaRPr sz="2380"/>
          </a:p>
        </p:txBody>
      </p:sp>
      <p:sp>
        <p:nvSpPr>
          <p:cNvPr id="237" name="Google Shape;2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7/7/19</a:t>
            </a:r>
            <a:endParaRPr/>
          </a:p>
        </p:txBody>
      </p:sp>
      <p:sp>
        <p:nvSpPr>
          <p:cNvPr id="238" name="Google Shape;2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Aviz Networks	Proprietary and Confidential 2019 </a:t>
            </a:r>
            <a:endParaRPr/>
          </a:p>
          <a:p>
            <a:pPr marL="0" lvl="0" indent="0" algn="ctr" rtl="0">
              <a:spcBef>
                <a:spcPts val="0"/>
              </a:spcBef>
              <a:spcAft>
                <a:spcPts val="0"/>
              </a:spcAft>
              <a:buNone/>
            </a:pPr>
            <a:endParaRPr/>
          </a:p>
        </p:txBody>
      </p:sp>
      <p:sp>
        <p:nvSpPr>
          <p:cNvPr id="239" name="Google Shape;2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9"/>
          <p:cNvSpPr txBox="1">
            <a:spLocks noGrp="1"/>
          </p:cNvSpPr>
          <p:nvPr>
            <p:ph type="title"/>
          </p:nvPr>
        </p:nvSpPr>
        <p:spPr>
          <a:xfrm>
            <a:off x="221144" y="210404"/>
            <a:ext cx="11073384" cy="52120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7030A0"/>
              </a:buClr>
              <a:buSzPts val="3200"/>
              <a:buFont typeface="Arial"/>
              <a:buNone/>
            </a:pPr>
            <a:r>
              <a:rPr lang="en-US" sz="3200" b="1">
                <a:solidFill>
                  <a:srgbClr val="7030A0"/>
                </a:solidFill>
                <a:latin typeface="Arial"/>
                <a:ea typeface="Arial"/>
                <a:cs typeface="Arial"/>
                <a:sym typeface="Arial"/>
              </a:rPr>
              <a:t>SONiC CLI Architecture Proposal</a:t>
            </a:r>
            <a:endParaRPr/>
          </a:p>
        </p:txBody>
      </p:sp>
      <p:sp>
        <p:nvSpPr>
          <p:cNvPr id="245" name="Google Shape;245;p9"/>
          <p:cNvSpPr/>
          <p:nvPr/>
        </p:nvSpPr>
        <p:spPr>
          <a:xfrm>
            <a:off x="2496466" y="3529553"/>
            <a:ext cx="1529862" cy="523701"/>
          </a:xfrm>
          <a:prstGeom prst="rect">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1400"/>
              <a:buFont typeface="Arial"/>
              <a:buNone/>
            </a:pPr>
            <a:r>
              <a:rPr lang="en-US" sz="1400" b="1">
                <a:solidFill>
                  <a:schemeClr val="lt1"/>
                </a:solidFill>
                <a:latin typeface="Arial"/>
                <a:ea typeface="Arial"/>
                <a:cs typeface="Arial"/>
                <a:sym typeface="Arial"/>
              </a:rPr>
              <a:t>Validations and Backend APIs</a:t>
            </a:r>
            <a:endParaRPr sz="1400">
              <a:solidFill>
                <a:schemeClr val="lt1"/>
              </a:solidFill>
              <a:latin typeface="Arial"/>
              <a:ea typeface="Arial"/>
              <a:cs typeface="Arial"/>
              <a:sym typeface="Arial"/>
            </a:endParaRPr>
          </a:p>
        </p:txBody>
      </p:sp>
      <p:sp>
        <p:nvSpPr>
          <p:cNvPr id="246" name="Google Shape;246;p9"/>
          <p:cNvSpPr/>
          <p:nvPr/>
        </p:nvSpPr>
        <p:spPr>
          <a:xfrm>
            <a:off x="1239715" y="1388998"/>
            <a:ext cx="4408616" cy="1781954"/>
          </a:xfrm>
          <a:prstGeom prst="rect">
            <a:avLst/>
          </a:prstGeom>
          <a:solidFill>
            <a:srgbClr val="7030A0"/>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247" name="Google Shape;247;p9"/>
          <p:cNvSpPr/>
          <p:nvPr/>
        </p:nvSpPr>
        <p:spPr>
          <a:xfrm>
            <a:off x="2664069" y="1441440"/>
            <a:ext cx="1072661" cy="369775"/>
          </a:xfrm>
          <a:prstGeom prst="roundRect">
            <a:avLst>
              <a:gd name="adj" fmla="val 16667"/>
            </a:avLst>
          </a:prstGeom>
          <a:solidFill>
            <a:schemeClr val="lt1"/>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CLI Shell</a:t>
            </a:r>
            <a:endParaRPr/>
          </a:p>
        </p:txBody>
      </p:sp>
      <p:sp>
        <p:nvSpPr>
          <p:cNvPr id="248" name="Google Shape;248;p9"/>
          <p:cNvSpPr/>
          <p:nvPr/>
        </p:nvSpPr>
        <p:spPr>
          <a:xfrm>
            <a:off x="2483171" y="2638227"/>
            <a:ext cx="1529862" cy="369775"/>
          </a:xfrm>
          <a:prstGeom prst="roundRect">
            <a:avLst>
              <a:gd name="adj" fmla="val 16667"/>
            </a:avLst>
          </a:prstGeom>
          <a:solidFill>
            <a:schemeClr val="lt1"/>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Arial"/>
                <a:ea typeface="Arial"/>
                <a:cs typeface="Arial"/>
                <a:sym typeface="Arial"/>
              </a:rPr>
              <a:t>CLI Backend</a:t>
            </a:r>
            <a:endParaRPr/>
          </a:p>
        </p:txBody>
      </p:sp>
      <p:sp>
        <p:nvSpPr>
          <p:cNvPr id="249" name="Google Shape;249;p9"/>
          <p:cNvSpPr/>
          <p:nvPr/>
        </p:nvSpPr>
        <p:spPr>
          <a:xfrm>
            <a:off x="2496466" y="1973641"/>
            <a:ext cx="1529862" cy="369775"/>
          </a:xfrm>
          <a:prstGeom prst="roundRect">
            <a:avLst>
              <a:gd name="adj" fmla="val 16667"/>
            </a:avLst>
          </a:prstGeom>
          <a:solidFill>
            <a:schemeClr val="lt1"/>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CLI Parser</a:t>
            </a:r>
            <a:endParaRPr/>
          </a:p>
        </p:txBody>
      </p:sp>
      <p:sp>
        <p:nvSpPr>
          <p:cNvPr id="250" name="Google Shape;250;p9"/>
          <p:cNvSpPr/>
          <p:nvPr/>
        </p:nvSpPr>
        <p:spPr>
          <a:xfrm>
            <a:off x="1417341" y="3421801"/>
            <a:ext cx="3889303" cy="2381122"/>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251" name="Google Shape;251;p9"/>
          <p:cNvSpPr/>
          <p:nvPr/>
        </p:nvSpPr>
        <p:spPr>
          <a:xfrm>
            <a:off x="4396153" y="1811214"/>
            <a:ext cx="1033583" cy="325316"/>
          </a:xfrm>
          <a:prstGeom prst="rect">
            <a:avLst/>
          </a:prstGeom>
          <a:solidFill>
            <a:schemeClr val="lt1"/>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App.cli</a:t>
            </a:r>
            <a:endParaRPr sz="1800">
              <a:solidFill>
                <a:schemeClr val="dk1"/>
              </a:solidFill>
              <a:latin typeface="Calibri"/>
              <a:ea typeface="Calibri"/>
              <a:cs typeface="Calibri"/>
              <a:sym typeface="Calibri"/>
            </a:endParaRPr>
          </a:p>
        </p:txBody>
      </p:sp>
      <p:sp>
        <p:nvSpPr>
          <p:cNvPr id="252" name="Google Shape;252;p9"/>
          <p:cNvSpPr/>
          <p:nvPr/>
        </p:nvSpPr>
        <p:spPr>
          <a:xfrm>
            <a:off x="4396153" y="2328425"/>
            <a:ext cx="1033583" cy="325316"/>
          </a:xfrm>
          <a:prstGeom prst="rect">
            <a:avLst/>
          </a:prstGeom>
          <a:solidFill>
            <a:schemeClr val="lt1"/>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App.XML</a:t>
            </a:r>
            <a:endParaRPr/>
          </a:p>
        </p:txBody>
      </p:sp>
      <p:cxnSp>
        <p:nvCxnSpPr>
          <p:cNvPr id="253" name="Google Shape;253;p9"/>
          <p:cNvCxnSpPr>
            <a:stCxn id="249" idx="3"/>
            <a:endCxn id="251" idx="1"/>
          </p:cNvCxnSpPr>
          <p:nvPr/>
        </p:nvCxnSpPr>
        <p:spPr>
          <a:xfrm rot="10800000" flipH="1">
            <a:off x="4026328" y="1973729"/>
            <a:ext cx="369900" cy="184800"/>
          </a:xfrm>
          <a:prstGeom prst="straightConnector1">
            <a:avLst/>
          </a:prstGeom>
          <a:noFill/>
          <a:ln w="38100" cap="flat" cmpd="sng">
            <a:solidFill>
              <a:schemeClr val="dk1"/>
            </a:solidFill>
            <a:prstDash val="solid"/>
            <a:miter lim="800000"/>
            <a:headEnd type="none" w="sm" len="sm"/>
            <a:tailEnd type="none" w="sm" len="sm"/>
          </a:ln>
        </p:spPr>
      </p:cxnSp>
      <p:cxnSp>
        <p:nvCxnSpPr>
          <p:cNvPr id="254" name="Google Shape;254;p9"/>
          <p:cNvCxnSpPr>
            <a:stCxn id="249" idx="3"/>
            <a:endCxn id="252" idx="1"/>
          </p:cNvCxnSpPr>
          <p:nvPr/>
        </p:nvCxnSpPr>
        <p:spPr>
          <a:xfrm>
            <a:off x="4026328" y="2158529"/>
            <a:ext cx="369900" cy="332700"/>
          </a:xfrm>
          <a:prstGeom prst="straightConnector1">
            <a:avLst/>
          </a:prstGeom>
          <a:noFill/>
          <a:ln w="38100" cap="flat" cmpd="sng">
            <a:solidFill>
              <a:schemeClr val="dk1"/>
            </a:solidFill>
            <a:prstDash val="solid"/>
            <a:miter lim="800000"/>
            <a:headEnd type="none" w="sm" len="sm"/>
            <a:tailEnd type="none" w="sm" len="sm"/>
          </a:ln>
        </p:spPr>
      </p:cxnSp>
      <p:sp>
        <p:nvSpPr>
          <p:cNvPr id="255" name="Google Shape;255;p9"/>
          <p:cNvSpPr/>
          <p:nvPr/>
        </p:nvSpPr>
        <p:spPr>
          <a:xfrm>
            <a:off x="5802851" y="1388998"/>
            <a:ext cx="228600" cy="1781954"/>
          </a:xfrm>
          <a:prstGeom prst="righ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6" name="Google Shape;256;p9"/>
          <p:cNvSpPr/>
          <p:nvPr/>
        </p:nvSpPr>
        <p:spPr>
          <a:xfrm>
            <a:off x="1839400" y="4147974"/>
            <a:ext cx="3119462" cy="1540649"/>
          </a:xfrm>
          <a:prstGeom prst="roundRect">
            <a:avLst>
              <a:gd name="adj" fmla="val 16667"/>
            </a:avLst>
          </a:prstGeom>
          <a:solidFill>
            <a:schemeClr val="accent5"/>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1200"/>
              <a:buFont typeface="Calibri"/>
              <a:buNone/>
            </a:pPr>
            <a:r>
              <a:rPr lang="en-US" sz="900" b="1">
                <a:solidFill>
                  <a:schemeClr val="lt1"/>
                </a:solidFill>
                <a:latin typeface="Calibri"/>
                <a:ea typeface="Calibri"/>
                <a:cs typeface="Calibri"/>
                <a:sym typeface="Calibri"/>
              </a:rPr>
              <a:t>SONiC Containers</a:t>
            </a:r>
            <a:endParaRPr sz="900" b="1">
              <a:solidFill>
                <a:schemeClr val="lt1"/>
              </a:solidFill>
              <a:latin typeface="Calibri"/>
              <a:ea typeface="Calibri"/>
              <a:cs typeface="Calibri"/>
              <a:sym typeface="Calibri"/>
            </a:endParaRPr>
          </a:p>
        </p:txBody>
      </p:sp>
      <p:sp>
        <p:nvSpPr>
          <p:cNvPr id="257" name="Google Shape;257;p9"/>
          <p:cNvSpPr/>
          <p:nvPr/>
        </p:nvSpPr>
        <p:spPr>
          <a:xfrm>
            <a:off x="2107284" y="4668939"/>
            <a:ext cx="778365" cy="345799"/>
          </a:xfrm>
          <a:prstGeom prst="roundRect">
            <a:avLst>
              <a:gd name="adj" fmla="val 16667"/>
            </a:avLst>
          </a:prstGeom>
          <a:solidFill>
            <a:srgbClr val="92D050"/>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050"/>
              <a:buFont typeface="Calibri"/>
              <a:buNone/>
            </a:pPr>
            <a:r>
              <a:rPr lang="en-US" sz="1100">
                <a:solidFill>
                  <a:schemeClr val="dk1"/>
                </a:solidFill>
                <a:latin typeface="Calibri"/>
                <a:ea typeface="Calibri"/>
                <a:cs typeface="Calibri"/>
                <a:sym typeface="Calibri"/>
              </a:rPr>
              <a:t>ConfigDB</a:t>
            </a:r>
            <a:endParaRPr sz="1100">
              <a:solidFill>
                <a:schemeClr val="lt1"/>
              </a:solidFill>
              <a:latin typeface="Calibri"/>
              <a:ea typeface="Calibri"/>
              <a:cs typeface="Calibri"/>
              <a:sym typeface="Calibri"/>
            </a:endParaRPr>
          </a:p>
        </p:txBody>
      </p:sp>
      <p:sp>
        <p:nvSpPr>
          <p:cNvPr id="258" name="Google Shape;258;p9"/>
          <p:cNvSpPr/>
          <p:nvPr/>
        </p:nvSpPr>
        <p:spPr>
          <a:xfrm>
            <a:off x="2111025" y="5145370"/>
            <a:ext cx="774624" cy="345799"/>
          </a:xfrm>
          <a:prstGeom prst="roundRect">
            <a:avLst>
              <a:gd name="adj" fmla="val 16667"/>
            </a:avLst>
          </a:prstGeom>
          <a:solidFill>
            <a:srgbClr val="92D050"/>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200"/>
              <a:buFont typeface="Calibri"/>
              <a:buNone/>
            </a:pPr>
            <a:r>
              <a:rPr lang="en-US" sz="1100">
                <a:solidFill>
                  <a:schemeClr val="dk1"/>
                </a:solidFill>
                <a:latin typeface="Calibri"/>
                <a:ea typeface="Calibri"/>
                <a:cs typeface="Calibri"/>
                <a:sym typeface="Calibri"/>
              </a:rPr>
              <a:t>LLDP</a:t>
            </a:r>
            <a:endParaRPr sz="1100">
              <a:solidFill>
                <a:schemeClr val="dk1"/>
              </a:solidFill>
              <a:latin typeface="Calibri"/>
              <a:ea typeface="Calibri"/>
              <a:cs typeface="Calibri"/>
              <a:sym typeface="Calibri"/>
            </a:endParaRPr>
          </a:p>
        </p:txBody>
      </p:sp>
      <p:sp>
        <p:nvSpPr>
          <p:cNvPr id="259" name="Google Shape;259;p9"/>
          <p:cNvSpPr/>
          <p:nvPr/>
        </p:nvSpPr>
        <p:spPr>
          <a:xfrm>
            <a:off x="3063153" y="5145370"/>
            <a:ext cx="786944" cy="325940"/>
          </a:xfrm>
          <a:prstGeom prst="roundRect">
            <a:avLst>
              <a:gd name="adj" fmla="val 16667"/>
            </a:avLst>
          </a:prstGeom>
          <a:solidFill>
            <a:srgbClr val="92D050"/>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200"/>
              <a:buFont typeface="Calibri"/>
              <a:buNone/>
            </a:pPr>
            <a:r>
              <a:rPr lang="en-US" sz="1100">
                <a:solidFill>
                  <a:schemeClr val="dk1"/>
                </a:solidFill>
                <a:latin typeface="Calibri"/>
                <a:ea typeface="Calibri"/>
                <a:cs typeface="Calibri"/>
                <a:sym typeface="Calibri"/>
              </a:rPr>
              <a:t>LAG</a:t>
            </a:r>
            <a:endParaRPr sz="1100">
              <a:solidFill>
                <a:schemeClr val="dk1"/>
              </a:solidFill>
              <a:latin typeface="Calibri"/>
              <a:ea typeface="Calibri"/>
              <a:cs typeface="Calibri"/>
              <a:sym typeface="Calibri"/>
            </a:endParaRPr>
          </a:p>
        </p:txBody>
      </p:sp>
      <p:sp>
        <p:nvSpPr>
          <p:cNvPr id="260" name="Google Shape;260;p9"/>
          <p:cNvSpPr/>
          <p:nvPr/>
        </p:nvSpPr>
        <p:spPr>
          <a:xfrm>
            <a:off x="3063153" y="4668938"/>
            <a:ext cx="805462" cy="345799"/>
          </a:xfrm>
          <a:prstGeom prst="roundRect">
            <a:avLst>
              <a:gd name="adj" fmla="val 16667"/>
            </a:avLst>
          </a:prstGeom>
          <a:solidFill>
            <a:srgbClr val="92D050"/>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BGP</a:t>
            </a:r>
            <a:endParaRPr sz="1100">
              <a:solidFill>
                <a:schemeClr val="dk1"/>
              </a:solidFill>
              <a:latin typeface="Calibri"/>
              <a:ea typeface="Calibri"/>
              <a:cs typeface="Calibri"/>
              <a:sym typeface="Calibri"/>
            </a:endParaRPr>
          </a:p>
          <a:p>
            <a:pPr marL="0" marR="0" lvl="0" indent="0" algn="ctr" rtl="0">
              <a:spcBef>
                <a:spcPts val="0"/>
              </a:spcBef>
              <a:spcAft>
                <a:spcPts val="0"/>
              </a:spcAft>
              <a:buClr>
                <a:schemeClr val="dk1"/>
              </a:buClr>
              <a:buSzPts val="1100"/>
              <a:buFont typeface="Calibri"/>
              <a:buNone/>
            </a:pPr>
            <a:endParaRPr sz="1100">
              <a:solidFill>
                <a:schemeClr val="dk1"/>
              </a:solidFill>
              <a:latin typeface="Calibri"/>
              <a:ea typeface="Calibri"/>
              <a:cs typeface="Calibri"/>
              <a:sym typeface="Calibri"/>
            </a:endParaRPr>
          </a:p>
        </p:txBody>
      </p:sp>
      <p:sp>
        <p:nvSpPr>
          <p:cNvPr id="261" name="Google Shape;261;p9"/>
          <p:cNvSpPr/>
          <p:nvPr/>
        </p:nvSpPr>
        <p:spPr>
          <a:xfrm>
            <a:off x="4035864" y="4659069"/>
            <a:ext cx="786944" cy="325940"/>
          </a:xfrm>
          <a:prstGeom prst="roundRect">
            <a:avLst>
              <a:gd name="adj" fmla="val 16667"/>
            </a:avLst>
          </a:prstGeom>
          <a:solidFill>
            <a:srgbClr val="92D050"/>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200"/>
              <a:buFont typeface="Calibri"/>
              <a:buNone/>
            </a:pPr>
            <a:r>
              <a:rPr lang="en-US" sz="1100">
                <a:solidFill>
                  <a:schemeClr val="dk1"/>
                </a:solidFill>
                <a:latin typeface="Calibri"/>
                <a:ea typeface="Calibri"/>
                <a:cs typeface="Calibri"/>
                <a:sym typeface="Calibri"/>
              </a:rPr>
              <a:t>Custom</a:t>
            </a:r>
            <a:endParaRPr sz="1100">
              <a:solidFill>
                <a:schemeClr val="dk1"/>
              </a:solidFill>
              <a:latin typeface="Calibri"/>
              <a:ea typeface="Calibri"/>
              <a:cs typeface="Calibri"/>
              <a:sym typeface="Calibri"/>
            </a:endParaRPr>
          </a:p>
        </p:txBody>
      </p:sp>
      <p:cxnSp>
        <p:nvCxnSpPr>
          <p:cNvPr id="262" name="Google Shape;262;p9"/>
          <p:cNvCxnSpPr/>
          <p:nvPr/>
        </p:nvCxnSpPr>
        <p:spPr>
          <a:xfrm>
            <a:off x="3261397" y="3004847"/>
            <a:ext cx="0" cy="512177"/>
          </a:xfrm>
          <a:prstGeom prst="straightConnector1">
            <a:avLst/>
          </a:prstGeom>
          <a:noFill/>
          <a:ln w="38100" cap="flat" cmpd="sng">
            <a:solidFill>
              <a:schemeClr val="dk1"/>
            </a:solidFill>
            <a:prstDash val="solid"/>
            <a:miter lim="800000"/>
            <a:headEnd type="triangle" w="med" len="med"/>
            <a:tailEnd type="triangle" w="med" len="med"/>
          </a:ln>
        </p:spPr>
      </p:cxnSp>
      <p:cxnSp>
        <p:nvCxnSpPr>
          <p:cNvPr id="263" name="Google Shape;263;p9"/>
          <p:cNvCxnSpPr/>
          <p:nvPr/>
        </p:nvCxnSpPr>
        <p:spPr>
          <a:xfrm>
            <a:off x="5465060" y="2299880"/>
            <a:ext cx="974431" cy="460905"/>
          </a:xfrm>
          <a:prstGeom prst="straightConnector1">
            <a:avLst/>
          </a:prstGeom>
          <a:noFill/>
          <a:ln w="9525" cap="flat" cmpd="sng">
            <a:solidFill>
              <a:schemeClr val="dk1"/>
            </a:solidFill>
            <a:prstDash val="solid"/>
            <a:miter lim="800000"/>
            <a:headEnd type="none" w="sm" len="sm"/>
            <a:tailEnd type="triangle" w="med" len="med"/>
          </a:ln>
        </p:spPr>
      </p:cxnSp>
      <p:sp>
        <p:nvSpPr>
          <p:cNvPr id="264" name="Google Shape;264;p9"/>
          <p:cNvSpPr txBox="1"/>
          <p:nvPr/>
        </p:nvSpPr>
        <p:spPr>
          <a:xfrm>
            <a:off x="6456859" y="2883834"/>
            <a:ext cx="5304518" cy="3908762"/>
          </a:xfrm>
          <a:prstGeom prst="rect">
            <a:avLst/>
          </a:prstGeom>
          <a:solidFill>
            <a:srgbClr val="7030A0"/>
          </a:solidFill>
          <a:ln w="12700" cap="flat" cmpd="sng">
            <a:solidFill>
              <a:srgbClr val="7030A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lt1"/>
                </a:solidFill>
                <a:latin typeface="Arial"/>
                <a:ea typeface="Arial"/>
                <a:cs typeface="Arial"/>
                <a:sym typeface="Arial"/>
              </a:rPr>
              <a:t>Community  Collaboration</a:t>
            </a:r>
            <a:endParaRPr/>
          </a:p>
          <a:p>
            <a:pPr marL="0" marR="0" lvl="0" indent="0" algn="l" rtl="0">
              <a:spcBef>
                <a:spcPts val="0"/>
              </a:spcBef>
              <a:spcAft>
                <a:spcPts val="0"/>
              </a:spcAft>
              <a:buNone/>
            </a:pPr>
            <a:endParaRPr sz="1600" b="1">
              <a:solidFill>
                <a:schemeClr val="lt1"/>
              </a:solidFill>
              <a:latin typeface="Arial"/>
              <a:ea typeface="Arial"/>
              <a:cs typeface="Arial"/>
              <a:sym typeface="Arial"/>
            </a:endParaRPr>
          </a:p>
          <a:p>
            <a:pPr marL="285750" marR="0" lvl="0" indent="-285750" algn="l" rtl="0">
              <a:spcBef>
                <a:spcPts val="0"/>
              </a:spcBef>
              <a:spcAft>
                <a:spcPts val="0"/>
              </a:spcAft>
              <a:buClr>
                <a:schemeClr val="lt1"/>
              </a:buClr>
              <a:buSzPts val="1600"/>
              <a:buFont typeface="Arial"/>
              <a:buChar char="•"/>
            </a:pPr>
            <a:r>
              <a:rPr lang="en-US" sz="1600">
                <a:solidFill>
                  <a:schemeClr val="lt1"/>
                </a:solidFill>
                <a:latin typeface="Arial"/>
                <a:ea typeface="Arial"/>
                <a:cs typeface="Arial"/>
                <a:sym typeface="Arial"/>
              </a:rPr>
              <a:t>Evaluate </a:t>
            </a:r>
            <a:r>
              <a:rPr lang="en-US" sz="1600" b="1">
                <a:solidFill>
                  <a:schemeClr val="lt1"/>
                </a:solidFill>
                <a:latin typeface="Arial"/>
                <a:ea typeface="Arial"/>
                <a:cs typeface="Arial"/>
                <a:sym typeface="Arial"/>
              </a:rPr>
              <a:t>Klish</a:t>
            </a:r>
            <a:r>
              <a:rPr lang="en-US" sz="1600">
                <a:solidFill>
                  <a:schemeClr val="lt1"/>
                </a:solidFill>
                <a:latin typeface="Arial"/>
                <a:ea typeface="Arial"/>
                <a:cs typeface="Arial"/>
                <a:sym typeface="Arial"/>
              </a:rPr>
              <a:t> and </a:t>
            </a:r>
            <a:r>
              <a:rPr lang="en-US" sz="1600" b="1">
                <a:solidFill>
                  <a:schemeClr val="lt1"/>
                </a:solidFill>
                <a:latin typeface="Arial"/>
                <a:ea typeface="Arial"/>
                <a:cs typeface="Arial"/>
                <a:sym typeface="Arial"/>
              </a:rPr>
              <a:t>Clixon</a:t>
            </a:r>
            <a:r>
              <a:rPr lang="en-US" sz="1600">
                <a:solidFill>
                  <a:schemeClr val="lt1"/>
                </a:solidFill>
                <a:latin typeface="Arial"/>
                <a:ea typeface="Arial"/>
                <a:cs typeface="Arial"/>
                <a:sym typeface="Arial"/>
              </a:rPr>
              <a:t> on various aspects and come up with a proposal with pros and cons </a:t>
            </a:r>
            <a:r>
              <a:rPr lang="en-US" sz="1600" b="1">
                <a:solidFill>
                  <a:schemeClr val="lt1"/>
                </a:solidFill>
                <a:latin typeface="Arial"/>
                <a:ea typeface="Arial"/>
                <a:cs typeface="Arial"/>
                <a:sym typeface="Arial"/>
              </a:rPr>
              <a:t>(Currently we are doing the evaluation …..)</a:t>
            </a:r>
            <a:endParaRPr/>
          </a:p>
          <a:p>
            <a:pPr marL="742950" marR="0" lvl="1" indent="-285750" algn="l" rtl="0">
              <a:spcBef>
                <a:spcPts val="0"/>
              </a:spcBef>
              <a:spcAft>
                <a:spcPts val="0"/>
              </a:spcAft>
              <a:buClr>
                <a:schemeClr val="lt1"/>
              </a:buClr>
              <a:buSzPts val="1600"/>
              <a:buFont typeface="Arial"/>
              <a:buChar char="•"/>
            </a:pPr>
            <a:r>
              <a:rPr lang="en-US" sz="1600" b="0" i="0" u="none" strike="noStrike" cap="none">
                <a:solidFill>
                  <a:schemeClr val="lt1"/>
                </a:solidFill>
                <a:latin typeface="Arial"/>
                <a:ea typeface="Arial"/>
                <a:cs typeface="Arial"/>
                <a:sym typeface="Arial"/>
              </a:rPr>
              <a:t>Fit in micro-services architecture</a:t>
            </a:r>
            <a:endParaRPr/>
          </a:p>
          <a:p>
            <a:pPr marL="742950" marR="0" lvl="1" indent="-285750" algn="l" rtl="0">
              <a:spcBef>
                <a:spcPts val="0"/>
              </a:spcBef>
              <a:spcAft>
                <a:spcPts val="0"/>
              </a:spcAft>
              <a:buClr>
                <a:schemeClr val="lt1"/>
              </a:buClr>
              <a:buSzPts val="1600"/>
              <a:buFont typeface="Arial"/>
              <a:buChar char="•"/>
            </a:pPr>
            <a:r>
              <a:rPr lang="en-US" sz="1600" b="0" i="0" u="none" strike="noStrike" cap="none">
                <a:solidFill>
                  <a:schemeClr val="lt1"/>
                </a:solidFill>
                <a:latin typeface="Arial"/>
                <a:ea typeface="Arial"/>
                <a:cs typeface="Arial"/>
                <a:sym typeface="Arial"/>
              </a:rPr>
              <a:t>Single config manager to provide CLI/RESTConf/Netconf interface</a:t>
            </a:r>
            <a:endParaRPr/>
          </a:p>
          <a:p>
            <a:pPr marL="742950" marR="0" lvl="1" indent="-184150" algn="l" rtl="0">
              <a:spcBef>
                <a:spcPts val="0"/>
              </a:spcBef>
              <a:spcAft>
                <a:spcPts val="0"/>
              </a:spcAft>
              <a:buClr>
                <a:schemeClr val="dk1"/>
              </a:buClr>
              <a:buSzPts val="1600"/>
              <a:buFont typeface="Arial"/>
              <a:buNone/>
            </a:pPr>
            <a:endParaRPr sz="1600" b="0" i="0" u="none" strike="noStrike" cap="none">
              <a:solidFill>
                <a:schemeClr val="lt1"/>
              </a:solidFill>
              <a:latin typeface="Arial"/>
              <a:ea typeface="Arial"/>
              <a:cs typeface="Arial"/>
              <a:sym typeface="Arial"/>
            </a:endParaRPr>
          </a:p>
          <a:p>
            <a:pPr marL="285750" marR="0" lvl="0" indent="-285750" algn="l" rtl="0">
              <a:spcBef>
                <a:spcPts val="0"/>
              </a:spcBef>
              <a:spcAft>
                <a:spcPts val="0"/>
              </a:spcAft>
              <a:buClr>
                <a:schemeClr val="lt1"/>
              </a:buClr>
              <a:buSzPts val="1600"/>
              <a:buFont typeface="Arial"/>
              <a:buChar char="•"/>
            </a:pPr>
            <a:r>
              <a:rPr lang="en-US" sz="1600">
                <a:solidFill>
                  <a:schemeClr val="lt1"/>
                </a:solidFill>
                <a:latin typeface="Arial"/>
                <a:ea typeface="Arial"/>
                <a:cs typeface="Arial"/>
                <a:sym typeface="Arial"/>
              </a:rPr>
              <a:t>Create Schema for various applications based on use case deployments.</a:t>
            </a:r>
            <a:endParaRPr/>
          </a:p>
          <a:p>
            <a:pPr marL="285750" marR="0" lvl="0" indent="-184150" algn="l" rtl="0">
              <a:spcBef>
                <a:spcPts val="0"/>
              </a:spcBef>
              <a:spcAft>
                <a:spcPts val="0"/>
              </a:spcAft>
              <a:buClr>
                <a:schemeClr val="dk1"/>
              </a:buClr>
              <a:buSzPts val="1600"/>
              <a:buFont typeface="Arial"/>
              <a:buNone/>
            </a:pPr>
            <a:endParaRPr sz="1600">
              <a:solidFill>
                <a:schemeClr val="lt1"/>
              </a:solidFill>
              <a:latin typeface="Arial"/>
              <a:ea typeface="Arial"/>
              <a:cs typeface="Arial"/>
              <a:sym typeface="Arial"/>
            </a:endParaRPr>
          </a:p>
          <a:p>
            <a:pPr marL="285750" marR="0" lvl="0" indent="-285750" algn="l" rtl="0">
              <a:spcBef>
                <a:spcPts val="0"/>
              </a:spcBef>
              <a:spcAft>
                <a:spcPts val="0"/>
              </a:spcAft>
              <a:buClr>
                <a:schemeClr val="lt1"/>
              </a:buClr>
              <a:buSzPts val="1600"/>
              <a:buFont typeface="Arial"/>
              <a:buChar char="•"/>
            </a:pPr>
            <a:r>
              <a:rPr lang="en-US" sz="1600">
                <a:solidFill>
                  <a:schemeClr val="lt1"/>
                </a:solidFill>
                <a:latin typeface="Arial"/>
                <a:ea typeface="Arial"/>
                <a:cs typeface="Arial"/>
                <a:sym typeface="Arial"/>
              </a:rPr>
              <a:t>Help develop the backend API based on our previous slide.</a:t>
            </a:r>
            <a:endParaRPr/>
          </a:p>
          <a:p>
            <a:pPr marL="285750" marR="0" lvl="0" indent="-184150" algn="l" rtl="0">
              <a:spcBef>
                <a:spcPts val="0"/>
              </a:spcBef>
              <a:spcAft>
                <a:spcPts val="0"/>
              </a:spcAft>
              <a:buClr>
                <a:schemeClr val="dk1"/>
              </a:buClr>
              <a:buSzPts val="1600"/>
              <a:buFont typeface="Arial"/>
              <a:buNone/>
            </a:pPr>
            <a:endParaRPr sz="1600">
              <a:solidFill>
                <a:schemeClr val="lt1"/>
              </a:solidFill>
              <a:latin typeface="Calibri"/>
              <a:ea typeface="Calibri"/>
              <a:cs typeface="Calibri"/>
              <a:sym typeface="Calibri"/>
            </a:endParaRPr>
          </a:p>
        </p:txBody>
      </p:sp>
      <p:sp>
        <p:nvSpPr>
          <p:cNvPr id="265" name="Google Shape;2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7/7/19</a:t>
            </a:r>
            <a:endParaRPr/>
          </a:p>
        </p:txBody>
      </p:sp>
      <p:sp>
        <p:nvSpPr>
          <p:cNvPr id="266" name="Google Shape;2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Aviz Networks	Proprietary and Confidential 2019 </a:t>
            </a:r>
            <a:endParaRPr/>
          </a:p>
          <a:p>
            <a:pPr marL="0" lvl="0" indent="0" algn="ctr" rtl="0">
              <a:spcBef>
                <a:spcPts val="0"/>
              </a:spcBef>
              <a:spcAft>
                <a:spcPts val="0"/>
              </a:spcAft>
              <a:buNone/>
            </a:pPr>
            <a:endParaRPr/>
          </a:p>
        </p:txBody>
      </p:sp>
      <p:sp>
        <p:nvSpPr>
          <p:cNvPr id="267" name="Google Shape;2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221144" y="210404"/>
            <a:ext cx="11073384" cy="52120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7030A0"/>
              </a:buClr>
              <a:buSzPts val="3200"/>
              <a:buFont typeface="Arial"/>
              <a:buNone/>
            </a:pPr>
            <a:r>
              <a:rPr lang="en-US" sz="3200" b="1">
                <a:solidFill>
                  <a:srgbClr val="7030A0"/>
                </a:solidFill>
                <a:latin typeface="Arial"/>
                <a:ea typeface="Arial"/>
                <a:cs typeface="Arial"/>
                <a:sym typeface="Arial"/>
              </a:rPr>
              <a:t>Vision – Simplify and Standardize SONiC management</a:t>
            </a:r>
            <a:endParaRPr/>
          </a:p>
        </p:txBody>
      </p:sp>
      <p:pic>
        <p:nvPicPr>
          <p:cNvPr id="104" name="Google Shape;104;p2" descr="C:\Users\cbhagavathip\AppData\Local\Microsoft\Windows\Temporary Internet Files\Content.IE5\DI2QUOTP\goal[1].jpg"/>
          <p:cNvPicPr preferRelativeResize="0"/>
          <p:nvPr/>
        </p:nvPicPr>
        <p:blipFill rotWithShape="1">
          <a:blip r:embed="rId3">
            <a:alphaModFix/>
          </a:blip>
          <a:srcRect/>
          <a:stretch/>
        </p:blipFill>
        <p:spPr>
          <a:xfrm>
            <a:off x="323261" y="2672862"/>
            <a:ext cx="2252818" cy="1767254"/>
          </a:xfrm>
          <a:prstGeom prst="rect">
            <a:avLst/>
          </a:prstGeom>
          <a:noFill/>
          <a:ln>
            <a:noFill/>
          </a:ln>
        </p:spPr>
      </p:pic>
      <p:sp>
        <p:nvSpPr>
          <p:cNvPr id="105" name="Google Shape;105;p2"/>
          <p:cNvSpPr/>
          <p:nvPr/>
        </p:nvSpPr>
        <p:spPr>
          <a:xfrm>
            <a:off x="2678723" y="1036711"/>
            <a:ext cx="9357946" cy="563231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7030A0"/>
              </a:buClr>
              <a:buSzPts val="1800"/>
              <a:buFont typeface="Arial"/>
              <a:buChar char="•"/>
            </a:pPr>
            <a:r>
              <a:rPr lang="en-US" sz="1800" b="1">
                <a:solidFill>
                  <a:srgbClr val="7030A0"/>
                </a:solidFill>
                <a:latin typeface="Arial"/>
                <a:ea typeface="Arial"/>
                <a:cs typeface="Arial"/>
                <a:sym typeface="Arial"/>
              </a:rPr>
              <a:t>API Service:</a:t>
            </a:r>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Provide Comprehensive API services, SONiC users can access any state and configure any properties on the SONiC switch. </a:t>
            </a:r>
            <a:endParaRPr sz="1800" b="0" i="0" u="none" strike="noStrike" cap="none">
              <a:solidFill>
                <a:schemeClr val="dk1"/>
              </a:solidFill>
              <a:latin typeface="Arial"/>
              <a:ea typeface="Arial"/>
              <a:cs typeface="Arial"/>
              <a:sym typeface="Arial"/>
            </a:endParaRPr>
          </a:p>
          <a:p>
            <a:pPr marL="742950" marR="0" lvl="1" indent="-17145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Flexible and simplified language agnostic SDK to integrate into any existing infrastructure providing either on-box or off-box scripting.</a:t>
            </a:r>
            <a:endParaRPr/>
          </a:p>
          <a:p>
            <a:pPr marL="742950" marR="0" lvl="1" indent="-17145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Stable API services for future versions of SONiC allowing customers to develop critical applications without compromising their ability to upgrade to newer SONiC releases.</a:t>
            </a:r>
            <a:endParaRPr/>
          </a:p>
          <a:p>
            <a:pPr marL="457200" marR="0" lvl="1" indent="0" algn="l" rtl="0">
              <a:spcBef>
                <a:spcPts val="0"/>
              </a:spcBef>
              <a:spcAft>
                <a:spcPts val="0"/>
              </a:spcAft>
              <a:buNone/>
            </a:pPr>
            <a:r>
              <a:rPr lang="en-US" sz="1800" b="0" i="0" u="none" strike="noStrike" cap="none">
                <a:solidFill>
                  <a:schemeClr val="dk1"/>
                </a:solidFill>
                <a:latin typeface="Arial"/>
                <a:ea typeface="Arial"/>
                <a:cs typeface="Arial"/>
                <a:sym typeface="Arial"/>
              </a:rPr>
              <a:t> </a:t>
            </a:r>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Inline with SONiC micro services architecture.</a:t>
            </a:r>
            <a:endParaRPr/>
          </a:p>
          <a:p>
            <a:pPr marL="742950" marR="0" lvl="1" indent="-17145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Secure with basic and advanced authentication.</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rgbClr val="7030A0"/>
              </a:buClr>
              <a:buSzPts val="1800"/>
              <a:buFont typeface="Arial"/>
              <a:buChar char="•"/>
            </a:pPr>
            <a:r>
              <a:rPr lang="en-US" sz="1800" b="1">
                <a:solidFill>
                  <a:srgbClr val="7030A0"/>
                </a:solidFill>
                <a:latin typeface="Arial"/>
                <a:ea typeface="Arial"/>
                <a:cs typeface="Arial"/>
                <a:sym typeface="Arial"/>
              </a:rPr>
              <a:t>Industry Standard CLI:</a:t>
            </a:r>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Industry standard CLI for SONiC features with validations, error handling and platform specific enhancements. </a:t>
            </a:r>
            <a:endParaRPr sz="1800" b="0" i="0" u="none" strike="noStrike" cap="none">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b="1">
              <a:solidFill>
                <a:srgbClr val="7030A0"/>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b="1">
              <a:solidFill>
                <a:srgbClr val="7030A0"/>
              </a:solidFill>
              <a:latin typeface="Arial"/>
              <a:ea typeface="Arial"/>
              <a:cs typeface="Arial"/>
              <a:sym typeface="Arial"/>
            </a:endParaRPr>
          </a:p>
        </p:txBody>
      </p:sp>
      <p:sp>
        <p:nvSpPr>
          <p:cNvPr id="106" name="Google Shape;10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7/7/19</a:t>
            </a:r>
            <a:endParaRPr/>
          </a:p>
        </p:txBody>
      </p:sp>
      <p:sp>
        <p:nvSpPr>
          <p:cNvPr id="107" name="Google Shape;10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Aviz Networks	Proprietary and Confidential 2019 </a:t>
            </a:r>
            <a:endParaRPr/>
          </a:p>
        </p:txBody>
      </p:sp>
      <p:sp>
        <p:nvSpPr>
          <p:cNvPr id="108" name="Google Shape;10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838200" y="365126"/>
            <a:ext cx="10515600" cy="7743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ts val="4400"/>
              <a:buFont typeface="Arial"/>
              <a:buNone/>
            </a:pPr>
            <a:r>
              <a:rPr lang="en-US" b="1">
                <a:solidFill>
                  <a:srgbClr val="7030A0"/>
                </a:solidFill>
                <a:latin typeface="Arial"/>
                <a:ea typeface="Arial"/>
                <a:cs typeface="Arial"/>
                <a:sym typeface="Arial"/>
              </a:rPr>
              <a:t>Discussion Topics</a:t>
            </a:r>
            <a:endParaRPr/>
          </a:p>
        </p:txBody>
      </p:sp>
      <p:sp>
        <p:nvSpPr>
          <p:cNvPr id="114" name="Google Shape;114;p3"/>
          <p:cNvSpPr txBox="1">
            <a:spLocks noGrp="1"/>
          </p:cNvSpPr>
          <p:nvPr>
            <p:ph type="body" idx="1"/>
          </p:nvPr>
        </p:nvSpPr>
        <p:spPr>
          <a:xfrm>
            <a:off x="913774" y="1477108"/>
            <a:ext cx="10363826" cy="4314091"/>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rgbClr val="7030A0"/>
              </a:buClr>
              <a:buSzPts val="2800"/>
              <a:buChar char="•"/>
            </a:pPr>
            <a:r>
              <a:rPr lang="en-US" b="1">
                <a:solidFill>
                  <a:srgbClr val="7030A0"/>
                </a:solidFill>
                <a:latin typeface="Arial"/>
                <a:ea typeface="Arial"/>
                <a:cs typeface="Arial"/>
                <a:sym typeface="Arial"/>
              </a:rPr>
              <a:t>REST &amp; CLI Architecture Proposals</a:t>
            </a:r>
            <a:endParaRPr/>
          </a:p>
          <a:p>
            <a:pPr marL="685800" lvl="1" indent="-228600" algn="l" rtl="0">
              <a:lnSpc>
                <a:spcPct val="80000"/>
              </a:lnSpc>
              <a:spcBef>
                <a:spcPts val="500"/>
              </a:spcBef>
              <a:spcAft>
                <a:spcPts val="0"/>
              </a:spcAft>
              <a:buClr>
                <a:schemeClr val="dk1"/>
              </a:buClr>
              <a:buSzPts val="2400"/>
              <a:buChar char="•"/>
            </a:pPr>
            <a:r>
              <a:rPr lang="en-US">
                <a:latin typeface="Arial"/>
                <a:ea typeface="Arial"/>
                <a:cs typeface="Arial"/>
                <a:sym typeface="Arial"/>
              </a:rPr>
              <a:t>RESTful Server &amp; Approach</a:t>
            </a:r>
            <a:endParaRPr/>
          </a:p>
          <a:p>
            <a:pPr marL="685800" lvl="1" indent="-228600" algn="l" rtl="0">
              <a:lnSpc>
                <a:spcPct val="80000"/>
              </a:lnSpc>
              <a:spcBef>
                <a:spcPts val="500"/>
              </a:spcBef>
              <a:spcAft>
                <a:spcPts val="0"/>
              </a:spcAft>
              <a:buClr>
                <a:schemeClr val="dk1"/>
              </a:buClr>
              <a:buSzPts val="2400"/>
              <a:buChar char="•"/>
            </a:pPr>
            <a:r>
              <a:rPr lang="en-US">
                <a:latin typeface="Arial"/>
                <a:ea typeface="Arial"/>
                <a:cs typeface="Arial"/>
                <a:sym typeface="Arial"/>
              </a:rPr>
              <a:t>Config Validations &amp; Error handling</a:t>
            </a:r>
            <a:endParaRPr/>
          </a:p>
          <a:p>
            <a:pPr marL="685800" lvl="1" indent="-228600" algn="l" rtl="0">
              <a:lnSpc>
                <a:spcPct val="80000"/>
              </a:lnSpc>
              <a:spcBef>
                <a:spcPts val="500"/>
              </a:spcBef>
              <a:spcAft>
                <a:spcPts val="0"/>
              </a:spcAft>
              <a:buClr>
                <a:schemeClr val="dk1"/>
              </a:buClr>
              <a:buSzPts val="2400"/>
              <a:buChar char="•"/>
            </a:pPr>
            <a:r>
              <a:rPr lang="en-US">
                <a:latin typeface="Arial"/>
                <a:ea typeface="Arial"/>
                <a:cs typeface="Arial"/>
                <a:sym typeface="Arial"/>
              </a:rPr>
              <a:t>API service (Ruby &amp; Python) support</a:t>
            </a:r>
            <a:endParaRPr/>
          </a:p>
          <a:p>
            <a:pPr marL="685800" lvl="1" indent="-228600" algn="l" rtl="0">
              <a:lnSpc>
                <a:spcPct val="80000"/>
              </a:lnSpc>
              <a:spcBef>
                <a:spcPts val="500"/>
              </a:spcBef>
              <a:spcAft>
                <a:spcPts val="0"/>
              </a:spcAft>
              <a:buClr>
                <a:schemeClr val="dk1"/>
              </a:buClr>
              <a:buSzPts val="2400"/>
              <a:buChar char="•"/>
            </a:pPr>
            <a:r>
              <a:rPr lang="en-US">
                <a:latin typeface="Arial"/>
                <a:ea typeface="Arial"/>
                <a:cs typeface="Arial"/>
                <a:sym typeface="Arial"/>
              </a:rPr>
              <a:t>Industry Standard CLI based on CliXon framework</a:t>
            </a:r>
            <a:endParaRPr/>
          </a:p>
          <a:p>
            <a:pPr marL="228600" lvl="0" indent="-228600" algn="l" rtl="0">
              <a:lnSpc>
                <a:spcPct val="80000"/>
              </a:lnSpc>
              <a:spcBef>
                <a:spcPts val="1000"/>
              </a:spcBef>
              <a:spcAft>
                <a:spcPts val="0"/>
              </a:spcAft>
              <a:buClr>
                <a:srgbClr val="7030A0"/>
              </a:buClr>
              <a:buSzPts val="2800"/>
              <a:buChar char="•"/>
            </a:pPr>
            <a:r>
              <a:rPr lang="en-US" b="1">
                <a:solidFill>
                  <a:srgbClr val="7030A0"/>
                </a:solidFill>
                <a:latin typeface="Arial"/>
                <a:ea typeface="Arial"/>
                <a:cs typeface="Arial"/>
                <a:sym typeface="Arial"/>
              </a:rPr>
              <a:t>PoC</a:t>
            </a:r>
            <a:endParaRPr/>
          </a:p>
          <a:p>
            <a:pPr marL="685800" lvl="1" indent="-228600" algn="l" rtl="0">
              <a:lnSpc>
                <a:spcPct val="80000"/>
              </a:lnSpc>
              <a:spcBef>
                <a:spcPts val="500"/>
              </a:spcBef>
              <a:spcAft>
                <a:spcPts val="0"/>
              </a:spcAft>
              <a:buClr>
                <a:schemeClr val="dk1"/>
              </a:buClr>
              <a:buSzPts val="2400"/>
              <a:buChar char="•"/>
            </a:pPr>
            <a:r>
              <a:rPr lang="en-US">
                <a:latin typeface="Arial"/>
                <a:ea typeface="Arial"/>
                <a:cs typeface="Arial"/>
                <a:sym typeface="Arial"/>
              </a:rPr>
              <a:t>Scope</a:t>
            </a:r>
            <a:endParaRPr/>
          </a:p>
          <a:p>
            <a:pPr marL="685800" lvl="1" indent="-228600" algn="l" rtl="0">
              <a:lnSpc>
                <a:spcPct val="80000"/>
              </a:lnSpc>
              <a:spcBef>
                <a:spcPts val="500"/>
              </a:spcBef>
              <a:spcAft>
                <a:spcPts val="0"/>
              </a:spcAft>
              <a:buClr>
                <a:schemeClr val="dk1"/>
              </a:buClr>
              <a:buSzPts val="2400"/>
              <a:buChar char="•"/>
            </a:pPr>
            <a:r>
              <a:rPr lang="en-US">
                <a:latin typeface="Arial"/>
                <a:ea typeface="Arial"/>
                <a:cs typeface="Arial"/>
                <a:sym typeface="Arial"/>
              </a:rPr>
              <a:t>Use Cases</a:t>
            </a:r>
            <a:endParaRPr/>
          </a:p>
          <a:p>
            <a:pPr marL="1143000" lvl="2" indent="-228600" algn="l" rtl="0">
              <a:lnSpc>
                <a:spcPct val="80000"/>
              </a:lnSpc>
              <a:spcBef>
                <a:spcPts val="500"/>
              </a:spcBef>
              <a:spcAft>
                <a:spcPts val="0"/>
              </a:spcAft>
              <a:buClr>
                <a:schemeClr val="dk1"/>
              </a:buClr>
              <a:buSzPts val="2000"/>
              <a:buChar char="•"/>
            </a:pPr>
            <a:r>
              <a:rPr lang="en-US">
                <a:latin typeface="Arial"/>
                <a:ea typeface="Arial"/>
                <a:cs typeface="Arial"/>
                <a:sym typeface="Arial"/>
              </a:rPr>
              <a:t>RESTful &amp; CLI  API’s</a:t>
            </a:r>
            <a:endParaRPr/>
          </a:p>
          <a:p>
            <a:pPr marL="1143000" lvl="2" indent="-228600" algn="l" rtl="0">
              <a:lnSpc>
                <a:spcPct val="80000"/>
              </a:lnSpc>
              <a:spcBef>
                <a:spcPts val="500"/>
              </a:spcBef>
              <a:spcAft>
                <a:spcPts val="0"/>
              </a:spcAft>
              <a:buClr>
                <a:schemeClr val="dk1"/>
              </a:buClr>
              <a:buSzPts val="2000"/>
              <a:buChar char="•"/>
            </a:pPr>
            <a:r>
              <a:rPr lang="en-US">
                <a:latin typeface="Arial"/>
                <a:ea typeface="Arial"/>
                <a:cs typeface="Arial"/>
                <a:sym typeface="Arial"/>
              </a:rPr>
              <a:t>Backend API’s</a:t>
            </a:r>
            <a:endParaRPr/>
          </a:p>
          <a:p>
            <a:pPr marL="228600" lvl="0" indent="-50800" algn="l" rtl="0">
              <a:lnSpc>
                <a:spcPct val="80000"/>
              </a:lnSpc>
              <a:spcBef>
                <a:spcPts val="1000"/>
              </a:spcBef>
              <a:spcAft>
                <a:spcPts val="0"/>
              </a:spcAft>
              <a:buClr>
                <a:schemeClr val="dk1"/>
              </a:buClr>
              <a:buSzPts val="2800"/>
              <a:buNone/>
            </a:pPr>
            <a:endParaRPr/>
          </a:p>
          <a:p>
            <a:pPr marL="457200" lvl="1" indent="0" algn="l" rtl="0">
              <a:lnSpc>
                <a:spcPct val="80000"/>
              </a:lnSpc>
              <a:spcBef>
                <a:spcPts val="500"/>
              </a:spcBef>
              <a:spcAft>
                <a:spcPts val="0"/>
              </a:spcAft>
              <a:buClr>
                <a:schemeClr val="dk1"/>
              </a:buClr>
              <a:buSzPts val="2400"/>
              <a:buNone/>
            </a:pPr>
            <a:endParaRPr/>
          </a:p>
          <a:p>
            <a:pPr marL="685800" lvl="1" indent="-76200" algn="l" rtl="0">
              <a:lnSpc>
                <a:spcPct val="80000"/>
              </a:lnSpc>
              <a:spcBef>
                <a:spcPts val="500"/>
              </a:spcBef>
              <a:spcAft>
                <a:spcPts val="0"/>
              </a:spcAft>
              <a:buClr>
                <a:schemeClr val="dk1"/>
              </a:buClr>
              <a:buSzPts val="2400"/>
              <a:buNone/>
            </a:pPr>
            <a:endParaRPr/>
          </a:p>
          <a:p>
            <a:pPr marL="685800" lvl="1" indent="-76200" algn="l" rtl="0">
              <a:lnSpc>
                <a:spcPct val="80000"/>
              </a:lnSpc>
              <a:spcBef>
                <a:spcPts val="500"/>
              </a:spcBef>
              <a:spcAft>
                <a:spcPts val="0"/>
              </a:spcAft>
              <a:buClr>
                <a:schemeClr val="dk1"/>
              </a:buClr>
              <a:buSzPts val="2400"/>
              <a:buNone/>
            </a:pPr>
            <a:endParaRPr/>
          </a:p>
          <a:p>
            <a:pPr marL="685800" lvl="1" indent="-76200" algn="l" rtl="0">
              <a:lnSpc>
                <a:spcPct val="80000"/>
              </a:lnSpc>
              <a:spcBef>
                <a:spcPts val="500"/>
              </a:spcBef>
              <a:spcAft>
                <a:spcPts val="0"/>
              </a:spcAft>
              <a:buClr>
                <a:schemeClr val="dk1"/>
              </a:buClr>
              <a:buSzPts val="2400"/>
              <a:buNone/>
            </a:pPr>
            <a:endParaRPr/>
          </a:p>
        </p:txBody>
      </p:sp>
      <p:sp>
        <p:nvSpPr>
          <p:cNvPr id="115" name="Google Shape;115;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7/7/19</a:t>
            </a:r>
            <a:endParaRPr/>
          </a:p>
        </p:txBody>
      </p:sp>
      <p:sp>
        <p:nvSpPr>
          <p:cNvPr id="116" name="Google Shape;116;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Aviz Networks	Proprietary and Confidential 2019 </a:t>
            </a:r>
            <a:endParaRPr/>
          </a:p>
          <a:p>
            <a:pPr marL="0" lvl="0" indent="0" algn="ctr" rtl="0">
              <a:spcBef>
                <a:spcPts val="0"/>
              </a:spcBef>
              <a:spcAft>
                <a:spcPts val="0"/>
              </a:spcAft>
              <a:buNone/>
            </a:pPr>
            <a:endParaRPr/>
          </a:p>
        </p:txBody>
      </p:sp>
      <p:sp>
        <p:nvSpPr>
          <p:cNvPr id="117" name="Google Shape;11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title"/>
          </p:nvPr>
        </p:nvSpPr>
        <p:spPr>
          <a:xfrm>
            <a:off x="221144" y="341032"/>
            <a:ext cx="11073384" cy="52120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7030A0"/>
              </a:buClr>
              <a:buSzPts val="3200"/>
              <a:buFont typeface="Arial"/>
              <a:buNone/>
            </a:pPr>
            <a:r>
              <a:rPr lang="en-US" sz="3200" b="1">
                <a:solidFill>
                  <a:srgbClr val="7030A0"/>
                </a:solidFill>
                <a:latin typeface="Arial"/>
                <a:ea typeface="Arial"/>
                <a:cs typeface="Arial"/>
                <a:sym typeface="Arial"/>
              </a:rPr>
              <a:t>SONiC REST API Architecture Proposal</a:t>
            </a:r>
            <a:endParaRPr/>
          </a:p>
        </p:txBody>
      </p:sp>
      <p:sp>
        <p:nvSpPr>
          <p:cNvPr id="123" name="Google Shape;123;p4"/>
          <p:cNvSpPr/>
          <p:nvPr/>
        </p:nvSpPr>
        <p:spPr>
          <a:xfrm>
            <a:off x="1061734" y="1299872"/>
            <a:ext cx="3193725" cy="1919812"/>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2400"/>
              <a:buFont typeface="Calibri"/>
              <a:buNone/>
            </a:pPr>
            <a:r>
              <a:rPr lang="en-US" sz="1200" b="1">
                <a:solidFill>
                  <a:srgbClr val="002060"/>
                </a:solidFill>
                <a:latin typeface="Calibri"/>
                <a:ea typeface="Calibri"/>
                <a:cs typeface="Calibri"/>
                <a:sym typeface="Calibri"/>
              </a:rPr>
              <a:t>REST API Container</a:t>
            </a:r>
            <a:endParaRPr sz="1200" b="1">
              <a:solidFill>
                <a:srgbClr val="002060"/>
              </a:solidFill>
              <a:latin typeface="Calibri"/>
              <a:ea typeface="Calibri"/>
              <a:cs typeface="Calibri"/>
              <a:sym typeface="Calibri"/>
            </a:endParaRPr>
          </a:p>
        </p:txBody>
      </p:sp>
      <p:sp>
        <p:nvSpPr>
          <p:cNvPr id="124" name="Google Shape;124;p4"/>
          <p:cNvSpPr/>
          <p:nvPr/>
        </p:nvSpPr>
        <p:spPr>
          <a:xfrm>
            <a:off x="2267108" y="1771348"/>
            <a:ext cx="654060" cy="316753"/>
          </a:xfrm>
          <a:prstGeom prst="rect">
            <a:avLst/>
          </a:prstGeom>
          <a:solidFill>
            <a:schemeClr val="lt1"/>
          </a:solidFill>
          <a:ln w="12700"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900"/>
              <a:buFont typeface="Calibri"/>
              <a:buNone/>
            </a:pPr>
            <a:r>
              <a:rPr lang="en-US" sz="900" b="1">
                <a:solidFill>
                  <a:schemeClr val="dk1"/>
                </a:solidFill>
                <a:latin typeface="Calibri"/>
                <a:ea typeface="Calibri"/>
                <a:cs typeface="Calibri"/>
                <a:sym typeface="Calibri"/>
              </a:rPr>
              <a:t>Request handler</a:t>
            </a:r>
            <a:endParaRPr sz="900">
              <a:solidFill>
                <a:schemeClr val="dk1"/>
              </a:solidFill>
              <a:latin typeface="Calibri"/>
              <a:ea typeface="Calibri"/>
              <a:cs typeface="Calibri"/>
              <a:sym typeface="Calibri"/>
            </a:endParaRPr>
          </a:p>
        </p:txBody>
      </p:sp>
      <p:sp>
        <p:nvSpPr>
          <p:cNvPr id="125" name="Google Shape;125;p4"/>
          <p:cNvSpPr/>
          <p:nvPr/>
        </p:nvSpPr>
        <p:spPr>
          <a:xfrm>
            <a:off x="2597978" y="2546699"/>
            <a:ext cx="1208371" cy="343436"/>
          </a:xfrm>
          <a:prstGeom prst="rect">
            <a:avLst/>
          </a:prstGeom>
          <a:solidFill>
            <a:schemeClr val="lt1"/>
          </a:solidFill>
          <a:ln w="12700"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900"/>
              <a:buFont typeface="Calibri"/>
              <a:buNone/>
            </a:pPr>
            <a:r>
              <a:rPr lang="en-US" sz="900" b="1">
                <a:solidFill>
                  <a:schemeClr val="dk1"/>
                </a:solidFill>
                <a:latin typeface="Calibri"/>
                <a:ea typeface="Calibri"/>
                <a:cs typeface="Calibri"/>
                <a:sym typeface="Calibri"/>
              </a:rPr>
              <a:t>Response handler</a:t>
            </a:r>
            <a:endParaRPr sz="900">
              <a:solidFill>
                <a:schemeClr val="dk1"/>
              </a:solidFill>
              <a:latin typeface="Calibri"/>
              <a:ea typeface="Calibri"/>
              <a:cs typeface="Calibri"/>
              <a:sym typeface="Calibri"/>
            </a:endParaRPr>
          </a:p>
        </p:txBody>
      </p:sp>
      <p:sp>
        <p:nvSpPr>
          <p:cNvPr id="126" name="Google Shape;126;p4"/>
          <p:cNvSpPr/>
          <p:nvPr/>
        </p:nvSpPr>
        <p:spPr>
          <a:xfrm>
            <a:off x="4969462" y="1290003"/>
            <a:ext cx="1087429" cy="1919812"/>
          </a:xfrm>
          <a:prstGeom prst="roundRect">
            <a:avLst>
              <a:gd name="adj" fmla="val 16667"/>
            </a:avLst>
          </a:prstGeom>
          <a:solidFill>
            <a:schemeClr val="accent5"/>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1200"/>
              <a:buFont typeface="Calibri"/>
              <a:buNone/>
            </a:pPr>
            <a:r>
              <a:rPr lang="en-US" sz="900" b="1">
                <a:solidFill>
                  <a:schemeClr val="lt1"/>
                </a:solidFill>
                <a:latin typeface="Calibri"/>
                <a:ea typeface="Calibri"/>
                <a:cs typeface="Calibri"/>
                <a:sym typeface="Calibri"/>
              </a:rPr>
              <a:t>SONiC Containers</a:t>
            </a:r>
            <a:endParaRPr sz="900" b="1">
              <a:solidFill>
                <a:schemeClr val="lt1"/>
              </a:solidFill>
              <a:latin typeface="Calibri"/>
              <a:ea typeface="Calibri"/>
              <a:cs typeface="Calibri"/>
              <a:sym typeface="Calibri"/>
            </a:endParaRPr>
          </a:p>
        </p:txBody>
      </p:sp>
      <p:sp>
        <p:nvSpPr>
          <p:cNvPr id="127" name="Google Shape;127;p4"/>
          <p:cNvSpPr/>
          <p:nvPr/>
        </p:nvSpPr>
        <p:spPr>
          <a:xfrm>
            <a:off x="1193478" y="2198862"/>
            <a:ext cx="895447" cy="347836"/>
          </a:xfrm>
          <a:prstGeom prst="rect">
            <a:avLst/>
          </a:prstGeom>
          <a:solidFill>
            <a:schemeClr val="lt1"/>
          </a:solidFill>
          <a:ln w="12700"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900"/>
              <a:buFont typeface="Calibri"/>
              <a:buNone/>
            </a:pPr>
            <a:r>
              <a:rPr lang="en-US" sz="900" b="1">
                <a:solidFill>
                  <a:schemeClr val="dk1"/>
                </a:solidFill>
                <a:latin typeface="Calibri"/>
                <a:ea typeface="Calibri"/>
                <a:cs typeface="Calibri"/>
                <a:sym typeface="Calibri"/>
              </a:rPr>
              <a:t>HTTP Server (CherryPy)</a:t>
            </a:r>
            <a:endParaRPr sz="900">
              <a:solidFill>
                <a:schemeClr val="dk1"/>
              </a:solidFill>
              <a:latin typeface="Calibri"/>
              <a:ea typeface="Calibri"/>
              <a:cs typeface="Calibri"/>
              <a:sym typeface="Calibri"/>
            </a:endParaRPr>
          </a:p>
        </p:txBody>
      </p:sp>
      <p:cxnSp>
        <p:nvCxnSpPr>
          <p:cNvPr id="128" name="Google Shape;128;p4"/>
          <p:cNvCxnSpPr>
            <a:stCxn id="127" idx="0"/>
          </p:cNvCxnSpPr>
          <p:nvPr/>
        </p:nvCxnSpPr>
        <p:spPr>
          <a:xfrm rot="10800000" flipH="1">
            <a:off x="1641202" y="1929762"/>
            <a:ext cx="636300" cy="269100"/>
          </a:xfrm>
          <a:prstGeom prst="straightConnector1">
            <a:avLst/>
          </a:prstGeom>
          <a:noFill/>
          <a:ln w="38100" cap="flat" cmpd="sng">
            <a:solidFill>
              <a:schemeClr val="dk1"/>
            </a:solidFill>
            <a:prstDash val="solid"/>
            <a:miter lim="800000"/>
            <a:headEnd type="none" w="sm" len="sm"/>
            <a:tailEnd type="triangle" w="med" len="med"/>
          </a:ln>
        </p:spPr>
      </p:cxnSp>
      <p:cxnSp>
        <p:nvCxnSpPr>
          <p:cNvPr id="129" name="Google Shape;129;p4"/>
          <p:cNvCxnSpPr>
            <a:stCxn id="125" idx="1"/>
            <a:endCxn id="127" idx="2"/>
          </p:cNvCxnSpPr>
          <p:nvPr/>
        </p:nvCxnSpPr>
        <p:spPr>
          <a:xfrm rot="10800000">
            <a:off x="1641278" y="2546817"/>
            <a:ext cx="956700" cy="171600"/>
          </a:xfrm>
          <a:prstGeom prst="straightConnector1">
            <a:avLst/>
          </a:prstGeom>
          <a:noFill/>
          <a:ln w="38100" cap="flat" cmpd="sng">
            <a:solidFill>
              <a:schemeClr val="dk1"/>
            </a:solidFill>
            <a:prstDash val="solid"/>
            <a:miter lim="800000"/>
            <a:headEnd type="none" w="sm" len="sm"/>
            <a:tailEnd type="triangle" w="med" len="med"/>
          </a:ln>
        </p:spPr>
      </p:cxnSp>
      <p:cxnSp>
        <p:nvCxnSpPr>
          <p:cNvPr id="130" name="Google Shape;130;p4"/>
          <p:cNvCxnSpPr/>
          <p:nvPr/>
        </p:nvCxnSpPr>
        <p:spPr>
          <a:xfrm rot="10800000" flipH="1">
            <a:off x="3812416" y="1938078"/>
            <a:ext cx="1175677" cy="11368"/>
          </a:xfrm>
          <a:prstGeom prst="straightConnector1">
            <a:avLst/>
          </a:prstGeom>
          <a:noFill/>
          <a:ln w="38100" cap="flat" cmpd="sng">
            <a:solidFill>
              <a:schemeClr val="dk1"/>
            </a:solidFill>
            <a:prstDash val="solid"/>
            <a:miter lim="800000"/>
            <a:headEnd type="none" w="sm" len="sm"/>
            <a:tailEnd type="triangle" w="med" len="med"/>
          </a:ln>
        </p:spPr>
      </p:cxnSp>
      <p:cxnSp>
        <p:nvCxnSpPr>
          <p:cNvPr id="131" name="Google Shape;131;p4"/>
          <p:cNvCxnSpPr/>
          <p:nvPr/>
        </p:nvCxnSpPr>
        <p:spPr>
          <a:xfrm rot="10800000">
            <a:off x="3806349" y="2705075"/>
            <a:ext cx="1175677" cy="0"/>
          </a:xfrm>
          <a:prstGeom prst="straightConnector1">
            <a:avLst/>
          </a:prstGeom>
          <a:noFill/>
          <a:ln w="38100" cap="flat" cmpd="sng">
            <a:solidFill>
              <a:schemeClr val="dk1"/>
            </a:solidFill>
            <a:prstDash val="solid"/>
            <a:miter lim="800000"/>
            <a:headEnd type="none" w="sm" len="sm"/>
            <a:tailEnd type="triangle" w="med" len="med"/>
          </a:ln>
        </p:spPr>
      </p:cxnSp>
      <p:sp>
        <p:nvSpPr>
          <p:cNvPr id="132" name="Google Shape;132;p4"/>
          <p:cNvSpPr/>
          <p:nvPr/>
        </p:nvSpPr>
        <p:spPr>
          <a:xfrm>
            <a:off x="3933310" y="2190527"/>
            <a:ext cx="907867" cy="235539"/>
          </a:xfrm>
          <a:prstGeom prst="rect">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900"/>
              <a:buFont typeface="Calibri"/>
              <a:buNone/>
            </a:pPr>
            <a:r>
              <a:rPr lang="en-US" sz="900" b="1">
                <a:solidFill>
                  <a:schemeClr val="lt1"/>
                </a:solidFill>
                <a:latin typeface="Calibri"/>
                <a:ea typeface="Calibri"/>
                <a:cs typeface="Calibri"/>
                <a:sym typeface="Calibri"/>
              </a:rPr>
              <a:t>Backend APIs</a:t>
            </a:r>
            <a:endParaRPr sz="900">
              <a:solidFill>
                <a:schemeClr val="lt1"/>
              </a:solidFill>
              <a:latin typeface="Calibri"/>
              <a:ea typeface="Calibri"/>
              <a:cs typeface="Calibri"/>
              <a:sym typeface="Calibri"/>
            </a:endParaRPr>
          </a:p>
        </p:txBody>
      </p:sp>
      <p:sp>
        <p:nvSpPr>
          <p:cNvPr id="133" name="Google Shape;133;p4"/>
          <p:cNvSpPr/>
          <p:nvPr/>
        </p:nvSpPr>
        <p:spPr>
          <a:xfrm>
            <a:off x="228785" y="2056723"/>
            <a:ext cx="512467" cy="235539"/>
          </a:xfrm>
          <a:prstGeom prst="rect">
            <a:avLst/>
          </a:prstGeom>
          <a:solidFill>
            <a:schemeClr val="lt1"/>
          </a:solidFill>
          <a:ln w="12700"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900"/>
              <a:buFont typeface="Calibri"/>
              <a:buNone/>
            </a:pPr>
            <a:r>
              <a:rPr lang="en-US" sz="900" b="1">
                <a:solidFill>
                  <a:schemeClr val="dk1"/>
                </a:solidFill>
                <a:latin typeface="Calibri"/>
                <a:ea typeface="Calibri"/>
                <a:cs typeface="Calibri"/>
                <a:sym typeface="Calibri"/>
              </a:rPr>
              <a:t>SDK</a:t>
            </a:r>
            <a:endParaRPr sz="900">
              <a:solidFill>
                <a:schemeClr val="dk1"/>
              </a:solidFill>
              <a:latin typeface="Calibri"/>
              <a:ea typeface="Calibri"/>
              <a:cs typeface="Calibri"/>
              <a:sym typeface="Calibri"/>
            </a:endParaRPr>
          </a:p>
        </p:txBody>
      </p:sp>
      <p:cxnSp>
        <p:nvCxnSpPr>
          <p:cNvPr id="134" name="Google Shape;134;p4"/>
          <p:cNvCxnSpPr/>
          <p:nvPr/>
        </p:nvCxnSpPr>
        <p:spPr>
          <a:xfrm>
            <a:off x="221144" y="2354912"/>
            <a:ext cx="972334" cy="0"/>
          </a:xfrm>
          <a:prstGeom prst="straightConnector1">
            <a:avLst/>
          </a:prstGeom>
          <a:noFill/>
          <a:ln w="76200" cap="flat" cmpd="sng">
            <a:solidFill>
              <a:schemeClr val="dk1"/>
            </a:solidFill>
            <a:prstDash val="solid"/>
            <a:miter lim="800000"/>
            <a:headEnd type="none" w="sm" len="sm"/>
            <a:tailEnd type="triangle" w="med" len="med"/>
          </a:ln>
        </p:spPr>
      </p:cxnSp>
      <p:pic>
        <p:nvPicPr>
          <p:cNvPr id="135" name="Google Shape;135;p4"/>
          <p:cNvPicPr preferRelativeResize="0"/>
          <p:nvPr/>
        </p:nvPicPr>
        <p:blipFill rotWithShape="1">
          <a:blip r:embed="rId3">
            <a:alphaModFix/>
          </a:blip>
          <a:srcRect/>
          <a:stretch/>
        </p:blipFill>
        <p:spPr>
          <a:xfrm>
            <a:off x="5079740" y="3219683"/>
            <a:ext cx="778278" cy="252563"/>
          </a:xfrm>
          <a:prstGeom prst="rect">
            <a:avLst/>
          </a:prstGeom>
          <a:noFill/>
          <a:ln>
            <a:noFill/>
          </a:ln>
        </p:spPr>
      </p:pic>
      <p:sp>
        <p:nvSpPr>
          <p:cNvPr id="136" name="Google Shape;136;p4"/>
          <p:cNvSpPr/>
          <p:nvPr/>
        </p:nvSpPr>
        <p:spPr>
          <a:xfrm>
            <a:off x="5237347" y="1929724"/>
            <a:ext cx="597677" cy="345799"/>
          </a:xfrm>
          <a:prstGeom prst="roundRect">
            <a:avLst>
              <a:gd name="adj" fmla="val 16667"/>
            </a:avLst>
          </a:prstGeom>
          <a:solidFill>
            <a:schemeClr val="accent5"/>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050"/>
              <a:buFont typeface="Calibri"/>
              <a:buNone/>
            </a:pPr>
            <a:r>
              <a:rPr lang="en-US" sz="900">
                <a:solidFill>
                  <a:schemeClr val="dk1"/>
                </a:solidFill>
                <a:latin typeface="Calibri"/>
                <a:ea typeface="Calibri"/>
                <a:cs typeface="Calibri"/>
                <a:sym typeface="Calibri"/>
              </a:rPr>
              <a:t>SNMP</a:t>
            </a:r>
            <a:endParaRPr sz="900">
              <a:solidFill>
                <a:schemeClr val="lt1"/>
              </a:solidFill>
              <a:latin typeface="Calibri"/>
              <a:ea typeface="Calibri"/>
              <a:cs typeface="Calibri"/>
              <a:sym typeface="Calibri"/>
            </a:endParaRPr>
          </a:p>
        </p:txBody>
      </p:sp>
      <p:sp>
        <p:nvSpPr>
          <p:cNvPr id="137" name="Google Shape;137;p4"/>
          <p:cNvSpPr/>
          <p:nvPr/>
        </p:nvSpPr>
        <p:spPr>
          <a:xfrm>
            <a:off x="5235477" y="2120136"/>
            <a:ext cx="597677" cy="345799"/>
          </a:xfrm>
          <a:prstGeom prst="roundRect">
            <a:avLst>
              <a:gd name="adj" fmla="val 16667"/>
            </a:avLst>
          </a:prstGeom>
          <a:solidFill>
            <a:schemeClr val="accent5"/>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050"/>
              <a:buFont typeface="Calibri"/>
              <a:buNone/>
            </a:pPr>
            <a:r>
              <a:rPr lang="en-US" sz="900">
                <a:solidFill>
                  <a:schemeClr val="dk1"/>
                </a:solidFill>
                <a:latin typeface="Calibri"/>
                <a:ea typeface="Calibri"/>
                <a:cs typeface="Calibri"/>
                <a:sym typeface="Calibri"/>
              </a:rPr>
              <a:t>LAG</a:t>
            </a:r>
            <a:endParaRPr sz="900">
              <a:solidFill>
                <a:schemeClr val="lt1"/>
              </a:solidFill>
              <a:latin typeface="Calibri"/>
              <a:ea typeface="Calibri"/>
              <a:cs typeface="Calibri"/>
              <a:sym typeface="Calibri"/>
            </a:endParaRPr>
          </a:p>
        </p:txBody>
      </p:sp>
      <p:sp>
        <p:nvSpPr>
          <p:cNvPr id="138" name="Google Shape;138;p4"/>
          <p:cNvSpPr/>
          <p:nvPr/>
        </p:nvSpPr>
        <p:spPr>
          <a:xfrm>
            <a:off x="5231981" y="2335382"/>
            <a:ext cx="597677" cy="345799"/>
          </a:xfrm>
          <a:prstGeom prst="roundRect">
            <a:avLst>
              <a:gd name="adj" fmla="val 16667"/>
            </a:avLst>
          </a:prstGeom>
          <a:solidFill>
            <a:schemeClr val="accent5"/>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100"/>
              <a:buFont typeface="Calibri"/>
              <a:buNone/>
            </a:pPr>
            <a:r>
              <a:rPr lang="en-US" sz="900">
                <a:solidFill>
                  <a:schemeClr val="dk1"/>
                </a:solidFill>
                <a:latin typeface="Calibri"/>
                <a:ea typeface="Calibri"/>
                <a:cs typeface="Calibri"/>
                <a:sym typeface="Calibri"/>
              </a:rPr>
              <a:t>BGP</a:t>
            </a:r>
            <a:endParaRPr sz="900">
              <a:solidFill>
                <a:schemeClr val="dk1"/>
              </a:solidFill>
              <a:latin typeface="Calibri"/>
              <a:ea typeface="Calibri"/>
              <a:cs typeface="Calibri"/>
              <a:sym typeface="Calibri"/>
            </a:endParaRPr>
          </a:p>
          <a:p>
            <a:pPr marL="0" marR="0" lvl="0" indent="0" algn="ctr" rtl="0">
              <a:spcBef>
                <a:spcPts val="0"/>
              </a:spcBef>
              <a:spcAft>
                <a:spcPts val="0"/>
              </a:spcAft>
              <a:buClr>
                <a:schemeClr val="dk1"/>
              </a:buClr>
              <a:buSzPts val="1100"/>
              <a:buFont typeface="Calibri"/>
              <a:buNone/>
            </a:pPr>
            <a:endParaRPr sz="900">
              <a:solidFill>
                <a:schemeClr val="dk1"/>
              </a:solidFill>
              <a:latin typeface="Calibri"/>
              <a:ea typeface="Calibri"/>
              <a:cs typeface="Calibri"/>
              <a:sym typeface="Calibri"/>
            </a:endParaRPr>
          </a:p>
        </p:txBody>
      </p:sp>
      <p:sp>
        <p:nvSpPr>
          <p:cNvPr id="139" name="Google Shape;139;p4"/>
          <p:cNvSpPr/>
          <p:nvPr/>
        </p:nvSpPr>
        <p:spPr>
          <a:xfrm>
            <a:off x="5237346" y="2522149"/>
            <a:ext cx="597677" cy="345799"/>
          </a:xfrm>
          <a:prstGeom prst="roundRect">
            <a:avLst>
              <a:gd name="adj" fmla="val 16667"/>
            </a:avLst>
          </a:prstGeom>
          <a:solidFill>
            <a:schemeClr val="accent5"/>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200"/>
              <a:buFont typeface="Calibri"/>
              <a:buNone/>
            </a:pPr>
            <a:r>
              <a:rPr lang="en-US" sz="900">
                <a:solidFill>
                  <a:schemeClr val="dk1"/>
                </a:solidFill>
                <a:latin typeface="Calibri"/>
                <a:ea typeface="Calibri"/>
                <a:cs typeface="Calibri"/>
                <a:sym typeface="Calibri"/>
              </a:rPr>
              <a:t>LLDP</a:t>
            </a:r>
            <a:endParaRPr sz="900">
              <a:solidFill>
                <a:schemeClr val="dk1"/>
              </a:solidFill>
              <a:latin typeface="Calibri"/>
              <a:ea typeface="Calibri"/>
              <a:cs typeface="Calibri"/>
              <a:sym typeface="Calibri"/>
            </a:endParaRPr>
          </a:p>
        </p:txBody>
      </p:sp>
      <p:sp>
        <p:nvSpPr>
          <p:cNvPr id="140" name="Google Shape;140;p4"/>
          <p:cNvSpPr/>
          <p:nvPr/>
        </p:nvSpPr>
        <p:spPr>
          <a:xfrm>
            <a:off x="5228767" y="2725656"/>
            <a:ext cx="614300" cy="325940"/>
          </a:xfrm>
          <a:prstGeom prst="roundRect">
            <a:avLst>
              <a:gd name="adj" fmla="val 16667"/>
            </a:avLst>
          </a:prstGeom>
          <a:solidFill>
            <a:schemeClr val="accent5"/>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200"/>
              <a:buFont typeface="Calibri"/>
              <a:buNone/>
            </a:pPr>
            <a:r>
              <a:rPr lang="en-US" sz="900">
                <a:solidFill>
                  <a:schemeClr val="dk1"/>
                </a:solidFill>
                <a:latin typeface="Calibri"/>
                <a:ea typeface="Calibri"/>
                <a:cs typeface="Calibri"/>
                <a:sym typeface="Calibri"/>
              </a:rPr>
              <a:t>DB</a:t>
            </a:r>
            <a:endParaRPr sz="900">
              <a:solidFill>
                <a:schemeClr val="dk1"/>
              </a:solidFill>
              <a:latin typeface="Calibri"/>
              <a:ea typeface="Calibri"/>
              <a:cs typeface="Calibri"/>
              <a:sym typeface="Calibri"/>
            </a:endParaRPr>
          </a:p>
        </p:txBody>
      </p:sp>
      <p:sp>
        <p:nvSpPr>
          <p:cNvPr id="141" name="Google Shape;141;p4"/>
          <p:cNvSpPr/>
          <p:nvPr/>
        </p:nvSpPr>
        <p:spPr>
          <a:xfrm>
            <a:off x="3086061" y="1762517"/>
            <a:ext cx="732172" cy="316753"/>
          </a:xfrm>
          <a:prstGeom prst="rect">
            <a:avLst/>
          </a:prstGeom>
          <a:solidFill>
            <a:srgbClr val="7030A0"/>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900"/>
              <a:buFont typeface="Calibri"/>
              <a:buNone/>
            </a:pPr>
            <a:r>
              <a:rPr lang="en-US" sz="900" b="1">
                <a:solidFill>
                  <a:schemeClr val="lt1"/>
                </a:solidFill>
                <a:latin typeface="Calibri"/>
                <a:ea typeface="Calibri"/>
                <a:cs typeface="Calibri"/>
                <a:sym typeface="Calibri"/>
              </a:rPr>
              <a:t>Validate and Apply</a:t>
            </a:r>
            <a:endParaRPr sz="900">
              <a:solidFill>
                <a:schemeClr val="lt1"/>
              </a:solidFill>
              <a:latin typeface="Calibri"/>
              <a:ea typeface="Calibri"/>
              <a:cs typeface="Calibri"/>
              <a:sym typeface="Calibri"/>
            </a:endParaRPr>
          </a:p>
        </p:txBody>
      </p:sp>
      <p:cxnSp>
        <p:nvCxnSpPr>
          <p:cNvPr id="142" name="Google Shape;142;p4"/>
          <p:cNvCxnSpPr>
            <a:endCxn id="141" idx="1"/>
          </p:cNvCxnSpPr>
          <p:nvPr/>
        </p:nvCxnSpPr>
        <p:spPr>
          <a:xfrm>
            <a:off x="2858361" y="1920893"/>
            <a:ext cx="227700" cy="0"/>
          </a:xfrm>
          <a:prstGeom prst="straightConnector1">
            <a:avLst/>
          </a:prstGeom>
          <a:noFill/>
          <a:ln w="38100" cap="flat" cmpd="sng">
            <a:solidFill>
              <a:schemeClr val="dk1"/>
            </a:solidFill>
            <a:prstDash val="solid"/>
            <a:miter lim="800000"/>
            <a:headEnd type="none" w="sm" len="sm"/>
            <a:tailEnd type="triangle" w="med" len="med"/>
          </a:ln>
        </p:spPr>
      </p:cxnSp>
      <p:cxnSp>
        <p:nvCxnSpPr>
          <p:cNvPr id="143" name="Google Shape;143;p4"/>
          <p:cNvCxnSpPr/>
          <p:nvPr/>
        </p:nvCxnSpPr>
        <p:spPr>
          <a:xfrm>
            <a:off x="3434997" y="2079271"/>
            <a:ext cx="0" cy="467428"/>
          </a:xfrm>
          <a:prstGeom prst="straightConnector1">
            <a:avLst/>
          </a:prstGeom>
          <a:noFill/>
          <a:ln w="38100" cap="flat" cmpd="sng">
            <a:solidFill>
              <a:schemeClr val="dk1"/>
            </a:solidFill>
            <a:prstDash val="solid"/>
            <a:miter lim="800000"/>
            <a:headEnd type="none" w="sm" len="sm"/>
            <a:tailEnd type="triangle" w="med" len="med"/>
          </a:ln>
        </p:spPr>
      </p:cxnSp>
      <p:sp>
        <p:nvSpPr>
          <p:cNvPr id="144" name="Google Shape;144;p4"/>
          <p:cNvSpPr/>
          <p:nvPr/>
        </p:nvSpPr>
        <p:spPr>
          <a:xfrm>
            <a:off x="876713" y="1062660"/>
            <a:ext cx="5374618" cy="2653021"/>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pic>
        <p:nvPicPr>
          <p:cNvPr id="145" name="Google Shape;145;p4"/>
          <p:cNvPicPr preferRelativeResize="0"/>
          <p:nvPr/>
        </p:nvPicPr>
        <p:blipFill rotWithShape="1">
          <a:blip r:embed="rId3">
            <a:alphaModFix/>
          </a:blip>
          <a:srcRect/>
          <a:stretch/>
        </p:blipFill>
        <p:spPr>
          <a:xfrm>
            <a:off x="2230047" y="3276384"/>
            <a:ext cx="778278" cy="252563"/>
          </a:xfrm>
          <a:prstGeom prst="rect">
            <a:avLst/>
          </a:prstGeom>
          <a:noFill/>
          <a:ln>
            <a:noFill/>
          </a:ln>
        </p:spPr>
      </p:pic>
      <p:sp>
        <p:nvSpPr>
          <p:cNvPr id="146" name="Google Shape;146;p4"/>
          <p:cNvSpPr txBox="1"/>
          <p:nvPr/>
        </p:nvSpPr>
        <p:spPr>
          <a:xfrm>
            <a:off x="775240" y="3980408"/>
            <a:ext cx="5555221"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HTTP Server:</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Light weight HTTP Server based on CherryPy providing authentication and supports JSON</a:t>
            </a:r>
            <a:endParaRPr/>
          </a:p>
          <a:p>
            <a:pPr marL="0" marR="0" lvl="0" indent="0" algn="l" rtl="0">
              <a:spcBef>
                <a:spcPts val="0"/>
              </a:spcBef>
              <a:spcAft>
                <a:spcPts val="0"/>
              </a:spcAft>
              <a:buNone/>
            </a:pP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b="1">
                <a:solidFill>
                  <a:schemeClr val="dk1"/>
                </a:solidFill>
                <a:latin typeface="Arial"/>
                <a:ea typeface="Arial"/>
                <a:cs typeface="Arial"/>
                <a:sym typeface="Arial"/>
              </a:rPr>
              <a:t>Request/Response Handler:</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Python based APIs to decode/encode JSON payloads.</a:t>
            </a:r>
            <a:endParaRPr/>
          </a:p>
          <a:p>
            <a:pPr marL="0" marR="0" lvl="0" indent="0" algn="l" rtl="0">
              <a:spcBef>
                <a:spcPts val="0"/>
              </a:spcBef>
              <a:spcAft>
                <a:spcPts val="0"/>
              </a:spcAft>
              <a:buNone/>
            </a:pP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b="1">
                <a:solidFill>
                  <a:schemeClr val="dk1"/>
                </a:solidFill>
                <a:latin typeface="Arial"/>
                <a:ea typeface="Arial"/>
                <a:cs typeface="Arial"/>
                <a:sym typeface="Arial"/>
              </a:rPr>
              <a:t>Validate &amp; Apply:</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Python based APIs to  validate the configuration parameters and apply using existing (and new APIs) to the various containers.</a:t>
            </a:r>
            <a:endParaRPr/>
          </a:p>
          <a:p>
            <a:pPr marL="0" marR="0" lvl="0" indent="0" algn="l" rtl="0">
              <a:spcBef>
                <a:spcPts val="0"/>
              </a:spcBef>
              <a:spcAft>
                <a:spcPts val="0"/>
              </a:spcAft>
              <a:buNone/>
            </a:pP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b="1">
                <a:solidFill>
                  <a:schemeClr val="dk1"/>
                </a:solidFill>
                <a:latin typeface="Arial"/>
                <a:ea typeface="Arial"/>
                <a:cs typeface="Arial"/>
                <a:sym typeface="Arial"/>
              </a:rPr>
              <a:t>SDK:</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Ruby, Python classes and methods to simplify REST API and integrate with existing DEVOPS.</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a:p>
        </p:txBody>
      </p:sp>
      <p:sp>
        <p:nvSpPr>
          <p:cNvPr id="147" name="Google Shape;147;p4"/>
          <p:cNvSpPr txBox="1"/>
          <p:nvPr/>
        </p:nvSpPr>
        <p:spPr>
          <a:xfrm>
            <a:off x="6679397" y="1975809"/>
            <a:ext cx="5304518" cy="4124206"/>
          </a:xfrm>
          <a:prstGeom prst="rect">
            <a:avLst/>
          </a:prstGeom>
          <a:solidFill>
            <a:srgbClr val="7030A0"/>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lt1"/>
                </a:solidFill>
                <a:latin typeface="Arial"/>
                <a:ea typeface="Arial"/>
                <a:cs typeface="Arial"/>
                <a:sym typeface="Arial"/>
              </a:rPr>
              <a:t>Community Collaboration</a:t>
            </a:r>
            <a:endParaRPr/>
          </a:p>
          <a:p>
            <a:pPr marL="0" marR="0" lvl="0" indent="0" algn="l" rtl="0">
              <a:spcBef>
                <a:spcPts val="0"/>
              </a:spcBef>
              <a:spcAft>
                <a:spcPts val="0"/>
              </a:spcAft>
              <a:buNone/>
            </a:pPr>
            <a:endParaRPr sz="1800" b="1">
              <a:solidFill>
                <a:schemeClr val="lt1"/>
              </a:solidFill>
              <a:latin typeface="Arial"/>
              <a:ea typeface="Arial"/>
              <a:cs typeface="Arial"/>
              <a:sym typeface="Arial"/>
            </a:endParaRPr>
          </a:p>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Work with community for defining, developing and standardizing models widely deployed SONiC topologies. We can follow the OpenConfig standards to start with, but can customize based on SONiC use cases.</a:t>
            </a:r>
            <a:endParaRPr/>
          </a:p>
          <a:p>
            <a:pPr marL="285750" marR="0" lvl="0" indent="-171450" algn="l" rtl="0">
              <a:spcBef>
                <a:spcPts val="0"/>
              </a:spcBef>
              <a:spcAft>
                <a:spcPts val="0"/>
              </a:spcAft>
              <a:buClr>
                <a:schemeClr val="dk1"/>
              </a:buClr>
              <a:buSzPts val="1800"/>
              <a:buFont typeface="Arial"/>
              <a:buNone/>
            </a:pPr>
            <a:endParaRPr sz="1800">
              <a:solidFill>
                <a:schemeClr val="lt1"/>
              </a:solidFill>
              <a:latin typeface="Arial"/>
              <a:ea typeface="Arial"/>
              <a:cs typeface="Arial"/>
              <a:sym typeface="Arial"/>
            </a:endParaRPr>
          </a:p>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Design and implement validations and error checking for SONiC configuration. Aviz has already implemented some validations for REST API support which can be leveraged or modified to fit into the unified proposal from community.</a:t>
            </a:r>
            <a:endParaRPr/>
          </a:p>
        </p:txBody>
      </p:sp>
      <p:sp>
        <p:nvSpPr>
          <p:cNvPr id="148" name="Google Shape;14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7/7/19</a:t>
            </a:r>
            <a:endParaRPr/>
          </a:p>
        </p:txBody>
      </p:sp>
      <p:sp>
        <p:nvSpPr>
          <p:cNvPr id="149" name="Google Shape;14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Aviz Networks	Proprietary and Confidential 2019 </a:t>
            </a:r>
            <a:endParaRPr/>
          </a:p>
          <a:p>
            <a:pPr marL="0" lvl="0" indent="0" algn="ctr" rtl="0">
              <a:spcBef>
                <a:spcPts val="0"/>
              </a:spcBef>
              <a:spcAft>
                <a:spcPts val="0"/>
              </a:spcAft>
              <a:buNone/>
            </a:pPr>
            <a:endParaRPr/>
          </a:p>
        </p:txBody>
      </p:sp>
      <p:sp>
        <p:nvSpPr>
          <p:cNvPr id="150" name="Google Shape;15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5"/>
          <p:cNvSpPr txBox="1">
            <a:spLocks noGrp="1"/>
          </p:cNvSpPr>
          <p:nvPr>
            <p:ph type="title"/>
          </p:nvPr>
        </p:nvSpPr>
        <p:spPr>
          <a:xfrm>
            <a:off x="838200" y="365126"/>
            <a:ext cx="10515600" cy="886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ts val="4400"/>
              <a:buFont typeface="Arial"/>
              <a:buNone/>
            </a:pPr>
            <a:r>
              <a:rPr lang="en-US" b="1">
                <a:solidFill>
                  <a:srgbClr val="7030A0"/>
                </a:solidFill>
                <a:latin typeface="Arial"/>
                <a:ea typeface="Arial"/>
                <a:cs typeface="Arial"/>
                <a:sym typeface="Arial"/>
              </a:rPr>
              <a:t>Approach</a:t>
            </a:r>
            <a:endParaRPr/>
          </a:p>
        </p:txBody>
      </p:sp>
      <p:sp>
        <p:nvSpPr>
          <p:cNvPr id="156" name="Google Shape;156;p5"/>
          <p:cNvSpPr txBox="1">
            <a:spLocks noGrp="1"/>
          </p:cNvSpPr>
          <p:nvPr>
            <p:ph type="body" idx="1"/>
          </p:nvPr>
        </p:nvSpPr>
        <p:spPr>
          <a:xfrm>
            <a:off x="913774" y="1448972"/>
            <a:ext cx="10363826" cy="434222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030A0"/>
              </a:buClr>
              <a:buSzPts val="2800"/>
              <a:buChar char="•"/>
            </a:pPr>
            <a:r>
              <a:rPr lang="en-US" b="1">
                <a:solidFill>
                  <a:srgbClr val="7030A0"/>
                </a:solidFill>
                <a:latin typeface="Arial"/>
                <a:ea typeface="Arial"/>
                <a:cs typeface="Arial"/>
                <a:sym typeface="Arial"/>
              </a:rPr>
              <a:t>Comprehensive API Services </a:t>
            </a:r>
            <a:endParaRPr/>
          </a:p>
          <a:p>
            <a:pPr marL="685800" lvl="1" indent="-228600" algn="l" rtl="0">
              <a:lnSpc>
                <a:spcPct val="90000"/>
              </a:lnSpc>
              <a:spcBef>
                <a:spcPts val="500"/>
              </a:spcBef>
              <a:spcAft>
                <a:spcPts val="0"/>
              </a:spcAft>
              <a:buClr>
                <a:schemeClr val="dk1"/>
              </a:buClr>
              <a:buSzPts val="2400"/>
              <a:buChar char="•"/>
            </a:pPr>
            <a:r>
              <a:rPr lang="en-US">
                <a:latin typeface="Arial"/>
                <a:ea typeface="Arial"/>
                <a:cs typeface="Arial"/>
                <a:sym typeface="Arial"/>
              </a:rPr>
              <a:t>Defined REST API based on SONiC Config_db</a:t>
            </a:r>
            <a:endParaRPr/>
          </a:p>
          <a:p>
            <a:pPr marL="685800" lvl="1" indent="-228600" algn="l" rtl="0">
              <a:lnSpc>
                <a:spcPct val="90000"/>
              </a:lnSpc>
              <a:spcBef>
                <a:spcPts val="500"/>
              </a:spcBef>
              <a:spcAft>
                <a:spcPts val="0"/>
              </a:spcAft>
              <a:buClr>
                <a:schemeClr val="dk1"/>
              </a:buClr>
              <a:buSzPts val="2400"/>
              <a:buChar char="•"/>
            </a:pPr>
            <a:r>
              <a:rPr lang="en-US">
                <a:latin typeface="Arial"/>
                <a:ea typeface="Arial"/>
                <a:cs typeface="Arial"/>
                <a:sym typeface="Arial"/>
              </a:rPr>
              <a:t>Industry standard CLI</a:t>
            </a:r>
            <a:endParaRPr/>
          </a:p>
          <a:p>
            <a:pPr marL="685800" lvl="1" indent="-228600" algn="l" rtl="0">
              <a:lnSpc>
                <a:spcPct val="90000"/>
              </a:lnSpc>
              <a:spcBef>
                <a:spcPts val="500"/>
              </a:spcBef>
              <a:spcAft>
                <a:spcPts val="0"/>
              </a:spcAft>
              <a:buClr>
                <a:schemeClr val="dk1"/>
              </a:buClr>
              <a:buSzPts val="2400"/>
              <a:buChar char="•"/>
            </a:pPr>
            <a:r>
              <a:rPr lang="en-US">
                <a:latin typeface="Arial"/>
                <a:ea typeface="Arial"/>
                <a:cs typeface="Arial"/>
                <a:sym typeface="Arial"/>
              </a:rPr>
              <a:t>Config Validations </a:t>
            </a:r>
            <a:endParaRPr b="1">
              <a:latin typeface="Arial"/>
              <a:ea typeface="Arial"/>
              <a:cs typeface="Arial"/>
              <a:sym typeface="Arial"/>
            </a:endParaRPr>
          </a:p>
          <a:p>
            <a:pPr marL="228600" lvl="0" indent="-228600" algn="l" rtl="0">
              <a:lnSpc>
                <a:spcPct val="90000"/>
              </a:lnSpc>
              <a:spcBef>
                <a:spcPts val="1000"/>
              </a:spcBef>
              <a:spcAft>
                <a:spcPts val="0"/>
              </a:spcAft>
              <a:buClr>
                <a:srgbClr val="7030A0"/>
              </a:buClr>
              <a:buSzPts val="2800"/>
              <a:buChar char="•"/>
            </a:pPr>
            <a:r>
              <a:rPr lang="en-US" b="1">
                <a:solidFill>
                  <a:srgbClr val="7030A0"/>
                </a:solidFill>
                <a:latin typeface="Arial"/>
                <a:ea typeface="Arial"/>
                <a:cs typeface="Arial"/>
                <a:sym typeface="Arial"/>
              </a:rPr>
              <a:t>REST Server, API Handlers, Backend API – Python</a:t>
            </a:r>
            <a:endParaRPr/>
          </a:p>
          <a:p>
            <a:pPr marL="228600" lvl="0" indent="-228600" algn="l" rtl="0">
              <a:lnSpc>
                <a:spcPct val="90000"/>
              </a:lnSpc>
              <a:spcBef>
                <a:spcPts val="1000"/>
              </a:spcBef>
              <a:spcAft>
                <a:spcPts val="0"/>
              </a:spcAft>
              <a:buClr>
                <a:srgbClr val="7030A0"/>
              </a:buClr>
              <a:buSzPts val="2800"/>
              <a:buChar char="•"/>
            </a:pPr>
            <a:r>
              <a:rPr lang="en-US" b="1">
                <a:solidFill>
                  <a:srgbClr val="7030A0"/>
                </a:solidFill>
                <a:latin typeface="Arial"/>
                <a:ea typeface="Arial"/>
                <a:cs typeface="Arial"/>
                <a:sym typeface="Arial"/>
              </a:rPr>
              <a:t>Serialization/Deserialization – python API</a:t>
            </a:r>
            <a:endParaRPr/>
          </a:p>
          <a:p>
            <a:pPr marL="228600" lvl="0" indent="-228600" algn="l" rtl="0">
              <a:lnSpc>
                <a:spcPct val="90000"/>
              </a:lnSpc>
              <a:spcBef>
                <a:spcPts val="1000"/>
              </a:spcBef>
              <a:spcAft>
                <a:spcPts val="0"/>
              </a:spcAft>
              <a:buClr>
                <a:srgbClr val="7030A0"/>
              </a:buClr>
              <a:buSzPts val="2800"/>
              <a:buChar char="•"/>
            </a:pPr>
            <a:r>
              <a:rPr lang="en-US" b="1">
                <a:solidFill>
                  <a:srgbClr val="7030A0"/>
                </a:solidFill>
                <a:latin typeface="Arial"/>
                <a:ea typeface="Arial"/>
                <a:cs typeface="Arial"/>
                <a:sym typeface="Arial"/>
              </a:rPr>
              <a:t>Config Validations – python API</a:t>
            </a:r>
            <a:endParaRPr/>
          </a:p>
          <a:p>
            <a:pPr marL="228600" lvl="0" indent="-228600" algn="l" rtl="0">
              <a:lnSpc>
                <a:spcPct val="90000"/>
              </a:lnSpc>
              <a:spcBef>
                <a:spcPts val="1000"/>
              </a:spcBef>
              <a:spcAft>
                <a:spcPts val="0"/>
              </a:spcAft>
              <a:buClr>
                <a:srgbClr val="7030A0"/>
              </a:buClr>
              <a:buSzPts val="2800"/>
              <a:buChar char="•"/>
            </a:pPr>
            <a:r>
              <a:rPr lang="en-US" b="1">
                <a:solidFill>
                  <a:srgbClr val="7030A0"/>
                </a:solidFill>
                <a:latin typeface="Arial"/>
                <a:ea typeface="Arial"/>
                <a:cs typeface="Arial"/>
                <a:sym typeface="Arial"/>
              </a:rPr>
              <a:t>CLI developed CliXon framework</a:t>
            </a:r>
            <a:endParaRPr/>
          </a:p>
          <a:p>
            <a:pPr marL="685800" lvl="1" indent="-76200" algn="l" rtl="0">
              <a:lnSpc>
                <a:spcPct val="90000"/>
              </a:lnSpc>
              <a:spcBef>
                <a:spcPts val="500"/>
              </a:spcBef>
              <a:spcAft>
                <a:spcPts val="0"/>
              </a:spcAft>
              <a:buClr>
                <a:schemeClr val="dk1"/>
              </a:buClr>
              <a:buSzPts val="2400"/>
              <a:buNone/>
            </a:pPr>
            <a:endParaRPr>
              <a:solidFill>
                <a:srgbClr val="7030A0"/>
              </a:solidFill>
            </a:endParaRPr>
          </a:p>
        </p:txBody>
      </p:sp>
      <p:sp>
        <p:nvSpPr>
          <p:cNvPr id="157" name="Google Shape;15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7/7/19</a:t>
            </a:r>
            <a:endParaRPr/>
          </a:p>
        </p:txBody>
      </p:sp>
      <p:sp>
        <p:nvSpPr>
          <p:cNvPr id="158" name="Google Shape;15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Aviz Networks	Proprietary and Confidential 2019 </a:t>
            </a:r>
            <a:endParaRPr/>
          </a:p>
          <a:p>
            <a:pPr marL="0" lvl="0" indent="0" algn="ctr" rtl="0">
              <a:spcBef>
                <a:spcPts val="0"/>
              </a:spcBef>
              <a:spcAft>
                <a:spcPts val="0"/>
              </a:spcAft>
              <a:buNone/>
            </a:pPr>
            <a:endParaRPr/>
          </a:p>
        </p:txBody>
      </p:sp>
      <p:sp>
        <p:nvSpPr>
          <p:cNvPr id="159" name="Google Shape;15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a:spLocks noGrp="1"/>
          </p:cNvSpPr>
          <p:nvPr>
            <p:ph type="title"/>
          </p:nvPr>
        </p:nvSpPr>
        <p:spPr>
          <a:xfrm>
            <a:off x="221144" y="210404"/>
            <a:ext cx="11073384" cy="52120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7030A0"/>
              </a:buClr>
              <a:buSzPts val="3200"/>
              <a:buFont typeface="Arial"/>
              <a:buNone/>
            </a:pPr>
            <a:r>
              <a:rPr lang="en-US" sz="3200" b="1">
                <a:solidFill>
                  <a:srgbClr val="7030A0"/>
                </a:solidFill>
                <a:latin typeface="Arial"/>
                <a:ea typeface="Arial"/>
                <a:cs typeface="Arial"/>
                <a:sym typeface="Arial"/>
              </a:rPr>
              <a:t>Features Supported via REST API - Today</a:t>
            </a:r>
            <a:endParaRPr/>
          </a:p>
        </p:txBody>
      </p:sp>
      <p:graphicFrame>
        <p:nvGraphicFramePr>
          <p:cNvPr id="165" name="Google Shape;165;p7"/>
          <p:cNvGraphicFramePr/>
          <p:nvPr/>
        </p:nvGraphicFramePr>
        <p:xfrm>
          <a:off x="466968" y="886720"/>
          <a:ext cx="6610850" cy="5059790"/>
        </p:xfrm>
        <a:graphic>
          <a:graphicData uri="http://schemas.openxmlformats.org/drawingml/2006/table">
            <a:tbl>
              <a:tblPr firstRow="1" bandRow="1">
                <a:noFill/>
                <a:tableStyleId>{0B97FEEB-36C1-4C0F-870D-27FAAAE91D4C}</a:tableStyleId>
              </a:tblPr>
              <a:tblGrid>
                <a:gridCol w="1295600">
                  <a:extLst>
                    <a:ext uri="{9D8B030D-6E8A-4147-A177-3AD203B41FA5}">
                      <a16:colId xmlns:a16="http://schemas.microsoft.com/office/drawing/2014/main" val="20000"/>
                    </a:ext>
                  </a:extLst>
                </a:gridCol>
                <a:gridCol w="3111625">
                  <a:extLst>
                    <a:ext uri="{9D8B030D-6E8A-4147-A177-3AD203B41FA5}">
                      <a16:colId xmlns:a16="http://schemas.microsoft.com/office/drawing/2014/main" val="20001"/>
                    </a:ext>
                  </a:extLst>
                </a:gridCol>
                <a:gridCol w="2203625">
                  <a:extLst>
                    <a:ext uri="{9D8B030D-6E8A-4147-A177-3AD203B41FA5}">
                      <a16:colId xmlns:a16="http://schemas.microsoft.com/office/drawing/2014/main" val="20002"/>
                    </a:ext>
                  </a:extLst>
                </a:gridCol>
              </a:tblGrid>
              <a:tr h="286975">
                <a:tc>
                  <a:txBody>
                    <a:bodyPr/>
                    <a:lstStyle/>
                    <a:p>
                      <a:pPr marL="0" marR="0" lvl="0" indent="0" algn="l" rtl="0">
                        <a:spcBef>
                          <a:spcPts val="0"/>
                        </a:spcBef>
                        <a:spcAft>
                          <a:spcPts val="0"/>
                        </a:spcAft>
                        <a:buNone/>
                      </a:pPr>
                      <a:r>
                        <a:rPr lang="en-US" sz="1400" u="none" strike="noStrike" cap="none">
                          <a:latin typeface="Arial"/>
                          <a:ea typeface="Arial"/>
                          <a:cs typeface="Arial"/>
                          <a:sym typeface="Arial"/>
                        </a:rPr>
                        <a:t>Feature</a:t>
                      </a:r>
                      <a:endParaRPr/>
                    </a:p>
                  </a:txBody>
                  <a:tcPr marL="91450" marR="91450" marT="45725" marB="45725"/>
                </a:tc>
                <a:tc>
                  <a:txBody>
                    <a:bodyPr/>
                    <a:lstStyle/>
                    <a:p>
                      <a:pPr marL="0" marR="0" lvl="0" indent="0" algn="l" rtl="0">
                        <a:spcBef>
                          <a:spcPts val="0"/>
                        </a:spcBef>
                        <a:spcAft>
                          <a:spcPts val="0"/>
                        </a:spcAft>
                        <a:buNone/>
                      </a:pPr>
                      <a:r>
                        <a:rPr lang="en-US" sz="1400">
                          <a:latin typeface="Arial"/>
                          <a:ea typeface="Arial"/>
                          <a:cs typeface="Arial"/>
                          <a:sym typeface="Arial"/>
                        </a:rPr>
                        <a:t>Functions</a:t>
                      </a:r>
                      <a:endParaRPr/>
                    </a:p>
                  </a:txBody>
                  <a:tcPr marL="91450" marR="91450" marT="45725" marB="45725"/>
                </a:tc>
                <a:tc>
                  <a:txBody>
                    <a:bodyPr/>
                    <a:lstStyle/>
                    <a:p>
                      <a:pPr marL="0" marR="0" lvl="0" indent="0" algn="l" rtl="0">
                        <a:spcBef>
                          <a:spcPts val="0"/>
                        </a:spcBef>
                        <a:spcAft>
                          <a:spcPts val="0"/>
                        </a:spcAft>
                        <a:buNone/>
                      </a:pPr>
                      <a:r>
                        <a:rPr lang="en-US" sz="1400">
                          <a:latin typeface="Arial"/>
                          <a:ea typeface="Arial"/>
                          <a:cs typeface="Arial"/>
                          <a:sym typeface="Arial"/>
                        </a:rPr>
                        <a:t>Operation</a:t>
                      </a:r>
                      <a:endParaRPr/>
                    </a:p>
                  </a:txBody>
                  <a:tcPr marL="91450" marR="91450" marT="45725" marB="45725"/>
                </a:tc>
                <a:extLst>
                  <a:ext uri="{0D108BD9-81ED-4DB2-BD59-A6C34878D82A}">
                    <a16:rowId xmlns:a16="http://schemas.microsoft.com/office/drawing/2014/main" val="10000"/>
                  </a:ext>
                </a:extLst>
              </a:tr>
              <a:tr h="258275">
                <a:tc>
                  <a:txBody>
                    <a:bodyPr/>
                    <a:lstStyle/>
                    <a:p>
                      <a:pPr marL="0" marR="0" lvl="0" indent="0" algn="l" rtl="0">
                        <a:spcBef>
                          <a:spcPts val="0"/>
                        </a:spcBef>
                        <a:spcAft>
                          <a:spcPts val="0"/>
                        </a:spcAft>
                        <a:buNone/>
                      </a:pPr>
                      <a:r>
                        <a:rPr lang="en-US" sz="1200">
                          <a:latin typeface="Arial"/>
                          <a:ea typeface="Arial"/>
                          <a:cs typeface="Arial"/>
                          <a:sym typeface="Arial"/>
                        </a:rPr>
                        <a:t>System</a:t>
                      </a:r>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Device Information</a:t>
                      </a:r>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GET, PUT</a:t>
                      </a:r>
                      <a:endParaRPr/>
                    </a:p>
                  </a:txBody>
                  <a:tcPr marL="91450" marR="91450" marT="45725" marB="45725"/>
                </a:tc>
                <a:extLst>
                  <a:ext uri="{0D108BD9-81ED-4DB2-BD59-A6C34878D82A}">
                    <a16:rowId xmlns:a16="http://schemas.microsoft.com/office/drawing/2014/main" val="10001"/>
                  </a:ext>
                </a:extLst>
              </a:tr>
              <a:tr h="258275">
                <a:tc>
                  <a:txBody>
                    <a:bodyPr/>
                    <a:lstStyle/>
                    <a:p>
                      <a:pPr marL="0" marR="0" lvl="0" indent="0" algn="l" rtl="0">
                        <a:spcBef>
                          <a:spcPts val="0"/>
                        </a:spcBef>
                        <a:spcAft>
                          <a:spcPts val="0"/>
                        </a:spcAft>
                        <a:buNone/>
                      </a:pPr>
                      <a:r>
                        <a:rPr lang="en-US" sz="1200">
                          <a:latin typeface="Arial"/>
                          <a:ea typeface="Arial"/>
                          <a:cs typeface="Arial"/>
                          <a:sym typeface="Arial"/>
                        </a:rPr>
                        <a:t>Environment</a:t>
                      </a:r>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Device Environment</a:t>
                      </a:r>
                      <a:endParaRPr sz="12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GET</a:t>
                      </a:r>
                      <a:endParaRPr/>
                    </a:p>
                  </a:txBody>
                  <a:tcPr marL="91450" marR="91450" marT="45725" marB="45725"/>
                </a:tc>
                <a:extLst>
                  <a:ext uri="{0D108BD9-81ED-4DB2-BD59-A6C34878D82A}">
                    <a16:rowId xmlns:a16="http://schemas.microsoft.com/office/drawing/2014/main" val="10002"/>
                  </a:ext>
                </a:extLst>
              </a:tr>
              <a:tr h="258275">
                <a:tc>
                  <a:txBody>
                    <a:bodyPr/>
                    <a:lstStyle/>
                    <a:p>
                      <a:pPr marL="0" marR="0" lvl="0" indent="0" algn="l" rtl="0">
                        <a:spcBef>
                          <a:spcPts val="0"/>
                        </a:spcBef>
                        <a:spcAft>
                          <a:spcPts val="0"/>
                        </a:spcAft>
                        <a:buNone/>
                      </a:pPr>
                      <a:r>
                        <a:rPr lang="en-US" sz="1200">
                          <a:latin typeface="Arial"/>
                          <a:ea typeface="Arial"/>
                          <a:cs typeface="Arial"/>
                          <a:sym typeface="Arial"/>
                        </a:rPr>
                        <a:t>Config</a:t>
                      </a:r>
                      <a:endParaRPr sz="12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Startup Config</a:t>
                      </a:r>
                      <a:endParaRPr sz="12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GET, POST</a:t>
                      </a:r>
                      <a:endParaRPr/>
                    </a:p>
                  </a:txBody>
                  <a:tcPr marL="91450" marR="91450" marT="45725" marB="45725"/>
                </a:tc>
                <a:extLst>
                  <a:ext uri="{0D108BD9-81ED-4DB2-BD59-A6C34878D82A}">
                    <a16:rowId xmlns:a16="http://schemas.microsoft.com/office/drawing/2014/main" val="10003"/>
                  </a:ext>
                </a:extLst>
              </a:tr>
              <a:tr h="774825">
                <a:tc>
                  <a:txBody>
                    <a:bodyPr/>
                    <a:lstStyle/>
                    <a:p>
                      <a:pPr marL="0" marR="0" lvl="0" indent="0" algn="l" rtl="0">
                        <a:spcBef>
                          <a:spcPts val="0"/>
                        </a:spcBef>
                        <a:spcAft>
                          <a:spcPts val="0"/>
                        </a:spcAft>
                        <a:buNone/>
                      </a:pPr>
                      <a:r>
                        <a:rPr lang="en-US" sz="1200">
                          <a:latin typeface="Arial"/>
                          <a:ea typeface="Arial"/>
                          <a:cs typeface="Arial"/>
                          <a:sym typeface="Arial"/>
                        </a:rPr>
                        <a:t>Interfaces</a:t>
                      </a:r>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Physical Interface Config</a:t>
                      </a:r>
                      <a:endParaRPr sz="1200">
                        <a:latin typeface="Arial"/>
                        <a:ea typeface="Arial"/>
                        <a:cs typeface="Arial"/>
                        <a:sym typeface="Arial"/>
                      </a:endParaRPr>
                    </a:p>
                    <a:p>
                      <a:pPr marL="0" marR="0" lvl="0" indent="0" algn="l" rtl="0">
                        <a:spcBef>
                          <a:spcPts val="0"/>
                        </a:spcBef>
                        <a:spcAft>
                          <a:spcPts val="0"/>
                        </a:spcAft>
                        <a:buNone/>
                      </a:pPr>
                      <a:r>
                        <a:rPr lang="en-US" sz="1200">
                          <a:latin typeface="Arial"/>
                          <a:ea typeface="Arial"/>
                          <a:cs typeface="Arial"/>
                          <a:sym typeface="Arial"/>
                        </a:rPr>
                        <a:t>Physical interface show</a:t>
                      </a:r>
                      <a:endParaRPr/>
                    </a:p>
                    <a:p>
                      <a:pPr marL="0" marR="0" lvl="0" indent="0" algn="l" rtl="0">
                        <a:spcBef>
                          <a:spcPts val="0"/>
                        </a:spcBef>
                        <a:spcAft>
                          <a:spcPts val="0"/>
                        </a:spcAft>
                        <a:buNone/>
                      </a:pPr>
                      <a:r>
                        <a:rPr lang="en-US" sz="1200">
                          <a:latin typeface="Arial"/>
                          <a:ea typeface="Arial"/>
                          <a:cs typeface="Arial"/>
                          <a:sym typeface="Arial"/>
                        </a:rPr>
                        <a:t>Tranceivers</a:t>
                      </a:r>
                      <a:endParaRPr sz="1200">
                        <a:latin typeface="Arial"/>
                        <a:ea typeface="Arial"/>
                        <a:cs typeface="Arial"/>
                        <a:sym typeface="Arial"/>
                      </a:endParaRPr>
                    </a:p>
                    <a:p>
                      <a:pPr marL="0" marR="0" lvl="0" indent="0" algn="l" rtl="0">
                        <a:spcBef>
                          <a:spcPts val="0"/>
                        </a:spcBef>
                        <a:spcAft>
                          <a:spcPts val="0"/>
                        </a:spcAft>
                        <a:buNone/>
                      </a:pPr>
                      <a:r>
                        <a:rPr lang="en-US" sz="1200">
                          <a:latin typeface="Arial"/>
                          <a:ea typeface="Arial"/>
                          <a:cs typeface="Arial"/>
                          <a:sym typeface="Arial"/>
                        </a:rPr>
                        <a:t>Statistics</a:t>
                      </a:r>
                      <a:endParaRPr sz="12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GET, POST</a:t>
                      </a:r>
                      <a:endParaRPr sz="1200">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r h="602650">
                <a:tc>
                  <a:txBody>
                    <a:bodyPr/>
                    <a:lstStyle/>
                    <a:p>
                      <a:pPr marL="0" marR="0" lvl="0" indent="0" algn="l" rtl="0">
                        <a:spcBef>
                          <a:spcPts val="0"/>
                        </a:spcBef>
                        <a:spcAft>
                          <a:spcPts val="0"/>
                        </a:spcAft>
                        <a:buNone/>
                      </a:pPr>
                      <a:r>
                        <a:rPr lang="en-US" sz="1200">
                          <a:latin typeface="Arial"/>
                          <a:ea typeface="Arial"/>
                          <a:cs typeface="Arial"/>
                          <a:sym typeface="Arial"/>
                        </a:rPr>
                        <a:t>Port Channel</a:t>
                      </a:r>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Configuration (Create, Delete, Member Update)</a:t>
                      </a:r>
                      <a:endParaRPr/>
                    </a:p>
                    <a:p>
                      <a:pPr marL="0" marR="0" lvl="0" indent="0" algn="l" rtl="0">
                        <a:spcBef>
                          <a:spcPts val="0"/>
                        </a:spcBef>
                        <a:spcAft>
                          <a:spcPts val="0"/>
                        </a:spcAft>
                        <a:buNone/>
                      </a:pPr>
                      <a:r>
                        <a:rPr lang="en-US" sz="1200">
                          <a:latin typeface="Arial"/>
                          <a:ea typeface="Arial"/>
                          <a:cs typeface="Arial"/>
                          <a:sym typeface="Arial"/>
                        </a:rPr>
                        <a:t>Get Information</a:t>
                      </a:r>
                      <a:endParaRPr sz="12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GET, POST, PUT, DELETE</a:t>
                      </a:r>
                      <a:endParaRPr/>
                    </a:p>
                  </a:txBody>
                  <a:tcPr marL="91450" marR="91450" marT="45725" marB="45725"/>
                </a:tc>
                <a:extLst>
                  <a:ext uri="{0D108BD9-81ED-4DB2-BD59-A6C34878D82A}">
                    <a16:rowId xmlns:a16="http://schemas.microsoft.com/office/drawing/2014/main" val="10005"/>
                  </a:ext>
                </a:extLst>
              </a:tr>
              <a:tr h="487075">
                <a:tc>
                  <a:txBody>
                    <a:bodyPr/>
                    <a:lstStyle/>
                    <a:p>
                      <a:pPr marL="0" marR="0" lvl="0" indent="0" algn="l" rtl="0">
                        <a:spcBef>
                          <a:spcPts val="0"/>
                        </a:spcBef>
                        <a:spcAft>
                          <a:spcPts val="0"/>
                        </a:spcAft>
                        <a:buNone/>
                      </a:pPr>
                      <a:r>
                        <a:rPr lang="en-US" sz="1200">
                          <a:latin typeface="Arial"/>
                          <a:ea typeface="Arial"/>
                          <a:cs typeface="Arial"/>
                          <a:sym typeface="Arial"/>
                        </a:rPr>
                        <a:t>VLAN</a:t>
                      </a:r>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Configuration (Create, Delete, Membership)</a:t>
                      </a:r>
                      <a:endParaRPr/>
                    </a:p>
                    <a:p>
                      <a:pPr marL="0" marR="0" lvl="0" indent="0" algn="l" rtl="0">
                        <a:spcBef>
                          <a:spcPts val="0"/>
                        </a:spcBef>
                        <a:spcAft>
                          <a:spcPts val="0"/>
                        </a:spcAft>
                        <a:buNone/>
                      </a:pPr>
                      <a:r>
                        <a:rPr lang="en-US" sz="1200">
                          <a:latin typeface="Arial"/>
                          <a:ea typeface="Arial"/>
                          <a:cs typeface="Arial"/>
                          <a:sym typeface="Arial"/>
                        </a:rPr>
                        <a:t>Get Information</a:t>
                      </a:r>
                      <a:endParaRPr sz="12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GET, POST, PUT, DELETE</a:t>
                      </a:r>
                      <a:endParaRPr/>
                    </a:p>
                  </a:txBody>
                  <a:tcPr marL="91450" marR="91450" marT="45725" marB="45725"/>
                </a:tc>
                <a:extLst>
                  <a:ext uri="{0D108BD9-81ED-4DB2-BD59-A6C34878D82A}">
                    <a16:rowId xmlns:a16="http://schemas.microsoft.com/office/drawing/2014/main" val="10006"/>
                  </a:ext>
                </a:extLst>
              </a:tr>
              <a:tr h="258275">
                <a:tc>
                  <a:txBody>
                    <a:bodyPr/>
                    <a:lstStyle/>
                    <a:p>
                      <a:pPr marL="0" marR="0" lvl="0" indent="0" algn="l" rtl="0">
                        <a:spcBef>
                          <a:spcPts val="0"/>
                        </a:spcBef>
                        <a:spcAft>
                          <a:spcPts val="0"/>
                        </a:spcAft>
                        <a:buNone/>
                      </a:pPr>
                      <a:r>
                        <a:rPr lang="en-US" sz="1200">
                          <a:latin typeface="Arial"/>
                          <a:ea typeface="Arial"/>
                          <a:cs typeface="Arial"/>
                          <a:sym typeface="Arial"/>
                        </a:rPr>
                        <a:t>LLDP</a:t>
                      </a:r>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Get Information</a:t>
                      </a:r>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GET</a:t>
                      </a:r>
                      <a:endParaRPr/>
                    </a:p>
                  </a:txBody>
                  <a:tcPr marL="91450" marR="91450" marT="45725" marB="45725"/>
                </a:tc>
                <a:extLst>
                  <a:ext uri="{0D108BD9-81ED-4DB2-BD59-A6C34878D82A}">
                    <a16:rowId xmlns:a16="http://schemas.microsoft.com/office/drawing/2014/main" val="10007"/>
                  </a:ext>
                </a:extLst>
              </a:tr>
              <a:tr h="602650">
                <a:tc>
                  <a:txBody>
                    <a:bodyPr/>
                    <a:lstStyle/>
                    <a:p>
                      <a:pPr marL="0" marR="0" lvl="0" indent="0" algn="l" rtl="0">
                        <a:spcBef>
                          <a:spcPts val="0"/>
                        </a:spcBef>
                        <a:spcAft>
                          <a:spcPts val="0"/>
                        </a:spcAft>
                        <a:buNone/>
                      </a:pPr>
                      <a:r>
                        <a:rPr lang="en-US" sz="1200">
                          <a:latin typeface="Arial"/>
                          <a:ea typeface="Arial"/>
                          <a:cs typeface="Arial"/>
                          <a:sym typeface="Arial"/>
                        </a:rPr>
                        <a:t>IP</a:t>
                      </a:r>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Configuration (Create, Set and Delete IP interface)</a:t>
                      </a:r>
                      <a:endParaRPr/>
                    </a:p>
                    <a:p>
                      <a:pPr marL="0" marR="0" lvl="0" indent="0" algn="l" rtl="0">
                        <a:spcBef>
                          <a:spcPts val="0"/>
                        </a:spcBef>
                        <a:spcAft>
                          <a:spcPts val="0"/>
                        </a:spcAft>
                        <a:buNone/>
                      </a:pPr>
                      <a:r>
                        <a:rPr lang="en-US" sz="1200">
                          <a:latin typeface="Arial"/>
                          <a:ea typeface="Arial"/>
                          <a:cs typeface="Arial"/>
                          <a:sym typeface="Arial"/>
                        </a:rPr>
                        <a:t>Get IP information</a:t>
                      </a:r>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GET, POST, DELETE</a:t>
                      </a:r>
                      <a:endParaRPr/>
                    </a:p>
                  </a:txBody>
                  <a:tcPr marL="91450" marR="91450" marT="45725" marB="45725"/>
                </a:tc>
                <a:extLst>
                  <a:ext uri="{0D108BD9-81ED-4DB2-BD59-A6C34878D82A}">
                    <a16:rowId xmlns:a16="http://schemas.microsoft.com/office/drawing/2014/main" val="10008"/>
                  </a:ext>
                </a:extLst>
              </a:tr>
              <a:tr h="624450">
                <a:tc>
                  <a:txBody>
                    <a:bodyPr/>
                    <a:lstStyle/>
                    <a:p>
                      <a:pPr marL="0" marR="0" lvl="0" indent="0" algn="l" rtl="0">
                        <a:spcBef>
                          <a:spcPts val="0"/>
                        </a:spcBef>
                        <a:spcAft>
                          <a:spcPts val="0"/>
                        </a:spcAft>
                        <a:buNone/>
                      </a:pPr>
                      <a:r>
                        <a:rPr lang="en-US" sz="1200">
                          <a:latin typeface="Arial"/>
                          <a:ea typeface="Arial"/>
                          <a:cs typeface="Arial"/>
                          <a:sym typeface="Arial"/>
                        </a:rPr>
                        <a:t>BGP</a:t>
                      </a:r>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Configuration (Create, Delete neighbor, Set BGP globals)</a:t>
                      </a:r>
                      <a:endParaRPr/>
                    </a:p>
                    <a:p>
                      <a:pPr marL="0" marR="0" lvl="0" indent="0" algn="l" rtl="0">
                        <a:spcBef>
                          <a:spcPts val="0"/>
                        </a:spcBef>
                        <a:spcAft>
                          <a:spcPts val="0"/>
                        </a:spcAft>
                        <a:buNone/>
                      </a:pPr>
                      <a:r>
                        <a:rPr lang="en-US" sz="1200">
                          <a:latin typeface="Arial"/>
                          <a:ea typeface="Arial"/>
                          <a:cs typeface="Arial"/>
                          <a:sym typeface="Arial"/>
                        </a:rPr>
                        <a:t>Get information (Neighbor, config, stats)</a:t>
                      </a:r>
                      <a:endParaRPr sz="12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GET, POST, DELETE</a:t>
                      </a:r>
                      <a:endParaRPr/>
                    </a:p>
                  </a:txBody>
                  <a:tcPr marL="91450" marR="91450" marT="45725" marB="45725"/>
                </a:tc>
                <a:extLst>
                  <a:ext uri="{0D108BD9-81ED-4DB2-BD59-A6C34878D82A}">
                    <a16:rowId xmlns:a16="http://schemas.microsoft.com/office/drawing/2014/main" val="10009"/>
                  </a:ext>
                </a:extLst>
              </a:tr>
              <a:tr h="258275">
                <a:tc>
                  <a:txBody>
                    <a:bodyPr/>
                    <a:lstStyle/>
                    <a:p>
                      <a:pPr marL="0" marR="0" lvl="0" indent="0" algn="l" rtl="0">
                        <a:spcBef>
                          <a:spcPts val="0"/>
                        </a:spcBef>
                        <a:spcAft>
                          <a:spcPts val="0"/>
                        </a:spcAft>
                        <a:buNone/>
                      </a:pPr>
                      <a:r>
                        <a:rPr lang="en-US" sz="1200">
                          <a:latin typeface="Arial"/>
                          <a:ea typeface="Arial"/>
                          <a:cs typeface="Arial"/>
                          <a:sym typeface="Arial"/>
                        </a:rPr>
                        <a:t>Authentication</a:t>
                      </a:r>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Basic Authentication</a:t>
                      </a:r>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NA</a:t>
                      </a:r>
                      <a:endParaRPr/>
                    </a:p>
                  </a:txBody>
                  <a:tcPr marL="91450" marR="91450" marT="45725" marB="45725"/>
                </a:tc>
                <a:extLst>
                  <a:ext uri="{0D108BD9-81ED-4DB2-BD59-A6C34878D82A}">
                    <a16:rowId xmlns:a16="http://schemas.microsoft.com/office/drawing/2014/main" val="10010"/>
                  </a:ext>
                </a:extLst>
              </a:tr>
            </a:tbl>
          </a:graphicData>
        </a:graphic>
      </p:graphicFrame>
      <p:sp>
        <p:nvSpPr>
          <p:cNvPr id="166" name="Google Shape;166;p7"/>
          <p:cNvSpPr txBox="1"/>
          <p:nvPr/>
        </p:nvSpPr>
        <p:spPr>
          <a:xfrm>
            <a:off x="466968" y="5882435"/>
            <a:ext cx="6733932" cy="1077218"/>
          </a:xfrm>
          <a:prstGeom prst="rect">
            <a:avLst/>
          </a:prstGeom>
          <a:solidFill>
            <a:schemeClr val="accent5"/>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u="sng">
                <a:solidFill>
                  <a:schemeClr val="lt1"/>
                </a:solidFill>
                <a:latin typeface="Calibri"/>
                <a:ea typeface="Calibri"/>
                <a:cs typeface="Calibri"/>
                <a:sym typeface="Calibri"/>
              </a:rPr>
              <a:t>SDK Support:</a:t>
            </a:r>
            <a:endParaRPr sz="1600" b="1" u="sng">
              <a:solidFill>
                <a:schemeClr val="lt1"/>
              </a:solidFill>
              <a:latin typeface="Arial"/>
              <a:ea typeface="Arial"/>
              <a:cs typeface="Arial"/>
              <a:sym typeface="Arial"/>
            </a:endParaRPr>
          </a:p>
          <a:p>
            <a:pPr marL="0" marR="0" lvl="0" indent="0" algn="l" rtl="0">
              <a:spcBef>
                <a:spcPts val="0"/>
              </a:spcBef>
              <a:spcAft>
                <a:spcPts val="0"/>
              </a:spcAft>
              <a:buNone/>
            </a:pPr>
            <a:r>
              <a:rPr lang="en-US" sz="1600">
                <a:solidFill>
                  <a:schemeClr val="lt1"/>
                </a:solidFill>
                <a:latin typeface="Arial"/>
                <a:ea typeface="Arial"/>
                <a:cs typeface="Arial"/>
                <a:sym typeface="Arial"/>
              </a:rPr>
              <a:t>Python and Ruby SDK available for all the REST APIs supported.</a:t>
            </a:r>
            <a:endParaRPr/>
          </a:p>
          <a:p>
            <a:pPr marL="0" marR="0" lvl="0" indent="0" algn="l" rtl="0">
              <a:spcBef>
                <a:spcPts val="0"/>
              </a:spcBef>
              <a:spcAft>
                <a:spcPts val="0"/>
              </a:spcAft>
              <a:buNone/>
            </a:pPr>
            <a:r>
              <a:rPr lang="en-US" sz="1600" b="1" u="sng">
                <a:solidFill>
                  <a:schemeClr val="lt1"/>
                </a:solidFill>
                <a:latin typeface="Arial"/>
                <a:ea typeface="Arial"/>
                <a:cs typeface="Arial"/>
                <a:sym typeface="Arial"/>
              </a:rPr>
              <a:t>DevOps Integration:</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Ansible Playbooks and Chef cookbooks available for Leaf/Spine deployments</a:t>
            </a:r>
            <a:r>
              <a:rPr lang="en-US" sz="1600">
                <a:solidFill>
                  <a:schemeClr val="lt1"/>
                </a:solidFill>
                <a:latin typeface="Calibri"/>
                <a:ea typeface="Calibri"/>
                <a:cs typeface="Calibri"/>
                <a:sym typeface="Calibri"/>
              </a:rPr>
              <a:t>.</a:t>
            </a:r>
            <a:endParaRPr/>
          </a:p>
        </p:txBody>
      </p:sp>
      <p:pic>
        <p:nvPicPr>
          <p:cNvPr id="167" name="Google Shape;167;p7"/>
          <p:cNvPicPr preferRelativeResize="0"/>
          <p:nvPr/>
        </p:nvPicPr>
        <p:blipFill rotWithShape="1">
          <a:blip r:embed="rId3">
            <a:alphaModFix/>
          </a:blip>
          <a:srcRect/>
          <a:stretch/>
        </p:blipFill>
        <p:spPr>
          <a:xfrm>
            <a:off x="7539770" y="886720"/>
            <a:ext cx="3872646" cy="1706173"/>
          </a:xfrm>
          <a:prstGeom prst="rect">
            <a:avLst/>
          </a:prstGeom>
          <a:noFill/>
          <a:ln>
            <a:noFill/>
          </a:ln>
        </p:spPr>
      </p:pic>
      <p:pic>
        <p:nvPicPr>
          <p:cNvPr id="168" name="Google Shape;168;p7"/>
          <p:cNvPicPr preferRelativeResize="0"/>
          <p:nvPr/>
        </p:nvPicPr>
        <p:blipFill rotWithShape="1">
          <a:blip r:embed="rId4">
            <a:alphaModFix/>
          </a:blip>
          <a:srcRect/>
          <a:stretch/>
        </p:blipFill>
        <p:spPr>
          <a:xfrm>
            <a:off x="7539770" y="3187944"/>
            <a:ext cx="4029826" cy="2017102"/>
          </a:xfrm>
          <a:prstGeom prst="rect">
            <a:avLst/>
          </a:prstGeom>
          <a:noFill/>
          <a:ln>
            <a:noFill/>
          </a:ln>
        </p:spPr>
      </p:pic>
      <p:sp>
        <p:nvSpPr>
          <p:cNvPr id="169" name="Google Shape;16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7/7/19</a:t>
            </a:r>
            <a:endParaRPr/>
          </a:p>
        </p:txBody>
      </p:sp>
      <p:sp>
        <p:nvSpPr>
          <p:cNvPr id="170" name="Google Shape;17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Aviz Networks	Proprietary and Confidential 2019 </a:t>
            </a:r>
            <a:endParaRPr/>
          </a:p>
          <a:p>
            <a:pPr marL="0" lvl="0" indent="0" algn="ctr" rtl="0">
              <a:spcBef>
                <a:spcPts val="0"/>
              </a:spcBef>
              <a:spcAft>
                <a:spcPts val="0"/>
              </a:spcAft>
              <a:buNone/>
            </a:pPr>
            <a:endParaRPr/>
          </a:p>
        </p:txBody>
      </p:sp>
      <p:sp>
        <p:nvSpPr>
          <p:cNvPr id="171" name="Google Shape;17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a:spLocks noGrp="1"/>
          </p:cNvSpPr>
          <p:nvPr>
            <p:ph type="title"/>
          </p:nvPr>
        </p:nvSpPr>
        <p:spPr>
          <a:xfrm>
            <a:off x="838200" y="365125"/>
            <a:ext cx="10515600" cy="1021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ts val="4400"/>
              <a:buFont typeface="Arial"/>
              <a:buNone/>
            </a:pPr>
            <a:r>
              <a:rPr lang="en-US" b="1">
                <a:solidFill>
                  <a:srgbClr val="7030A0"/>
                </a:solidFill>
                <a:latin typeface="Arial"/>
                <a:ea typeface="Arial"/>
                <a:cs typeface="Arial"/>
                <a:sym typeface="Arial"/>
              </a:rPr>
              <a:t>REST CRUD workflow</a:t>
            </a:r>
            <a:endParaRPr/>
          </a:p>
        </p:txBody>
      </p:sp>
      <p:sp>
        <p:nvSpPr>
          <p:cNvPr id="177" name="Google Shape;17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7/7/19</a:t>
            </a:r>
            <a:endParaRPr/>
          </a:p>
        </p:txBody>
      </p:sp>
      <p:sp>
        <p:nvSpPr>
          <p:cNvPr id="178" name="Google Shape;17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Aviz Networks	Proprietary and Confidential 2019 </a:t>
            </a:r>
            <a:endParaRPr/>
          </a:p>
          <a:p>
            <a:pPr marL="0" lvl="0" indent="0" algn="ctr" rtl="0">
              <a:spcBef>
                <a:spcPts val="0"/>
              </a:spcBef>
              <a:spcAft>
                <a:spcPts val="0"/>
              </a:spcAft>
              <a:buNone/>
            </a:pPr>
            <a:endParaRPr/>
          </a:p>
        </p:txBody>
      </p:sp>
      <p:sp>
        <p:nvSpPr>
          <p:cNvPr id="179" name="Google Shape;17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180" name="Google Shape;180;p8"/>
          <p:cNvPicPr preferRelativeResize="0"/>
          <p:nvPr/>
        </p:nvPicPr>
        <p:blipFill>
          <a:blip r:embed="rId3">
            <a:alphaModFix/>
          </a:blip>
          <a:stretch>
            <a:fillRect/>
          </a:stretch>
        </p:blipFill>
        <p:spPr>
          <a:xfrm>
            <a:off x="1908175" y="1539325"/>
            <a:ext cx="6570699" cy="46646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ts val="4400"/>
              <a:buFont typeface="Arial"/>
              <a:buNone/>
            </a:pPr>
            <a:r>
              <a:rPr lang="en-US" b="1">
                <a:solidFill>
                  <a:srgbClr val="7030A0"/>
                </a:solidFill>
                <a:latin typeface="Arial"/>
                <a:ea typeface="Arial"/>
                <a:cs typeface="Arial"/>
                <a:sym typeface="Arial"/>
              </a:rPr>
              <a:t>CLI using Cligen (CliXon)</a:t>
            </a:r>
            <a:endParaRPr/>
          </a:p>
        </p:txBody>
      </p:sp>
      <p:sp>
        <p:nvSpPr>
          <p:cNvPr id="186" name="Google Shape;186;p10"/>
          <p:cNvSpPr txBox="1">
            <a:spLocks noGrp="1"/>
          </p:cNvSpPr>
          <p:nvPr>
            <p:ph type="body" idx="1"/>
          </p:nvPr>
        </p:nvSpPr>
        <p:spPr>
          <a:xfrm>
            <a:off x="913774" y="1690688"/>
            <a:ext cx="10363826" cy="4100511"/>
          </a:xfrm>
          <a:prstGeom prst="rect">
            <a:avLst/>
          </a:prstGeom>
          <a:noFill/>
          <a:ln>
            <a:noFill/>
          </a:ln>
        </p:spPr>
        <p:txBody>
          <a:bodyPr spcFirstLastPara="1" wrap="square" lIns="91425" tIns="45700" rIns="91425" bIns="45700" anchor="t" anchorCtr="0">
            <a:normAutofit/>
          </a:bodyPr>
          <a:lstStyle/>
          <a:p>
            <a:pPr marL="228600" lvl="0" indent="-279400" algn="l" rtl="0">
              <a:lnSpc>
                <a:spcPct val="90000"/>
              </a:lnSpc>
              <a:spcBef>
                <a:spcPts val="1000"/>
              </a:spcBef>
              <a:spcAft>
                <a:spcPts val="0"/>
              </a:spcAft>
              <a:buClr>
                <a:srgbClr val="000000"/>
              </a:buClr>
              <a:buSzPts val="3600"/>
              <a:buChar char="•"/>
            </a:pPr>
            <a:r>
              <a:rPr lang="en-US" sz="3600">
                <a:solidFill>
                  <a:srgbClr val="000000"/>
                </a:solidFill>
                <a:latin typeface="Arial"/>
                <a:ea typeface="Arial"/>
                <a:cs typeface="Arial"/>
                <a:sym typeface="Arial"/>
              </a:rPr>
              <a:t>Vlan API Definitions (vlan_cli.cli) </a:t>
            </a:r>
            <a:endParaRPr sz="3600">
              <a:solidFill>
                <a:srgbClr val="000000"/>
              </a:solidFill>
              <a:latin typeface="Arial"/>
              <a:ea typeface="Arial"/>
              <a:cs typeface="Arial"/>
              <a:sym typeface="Arial"/>
            </a:endParaRPr>
          </a:p>
          <a:p>
            <a:pPr marL="228600" lvl="0" indent="-279400" algn="l" rtl="0">
              <a:lnSpc>
                <a:spcPct val="90000"/>
              </a:lnSpc>
              <a:spcBef>
                <a:spcPts val="1000"/>
              </a:spcBef>
              <a:spcAft>
                <a:spcPts val="0"/>
              </a:spcAft>
              <a:buClr>
                <a:srgbClr val="000000"/>
              </a:buClr>
              <a:buSzPts val="3600"/>
              <a:buFont typeface="Arial"/>
              <a:buChar char="•"/>
            </a:pPr>
            <a:r>
              <a:rPr lang="en-US" sz="3600">
                <a:solidFill>
                  <a:srgbClr val="000000"/>
                </a:solidFill>
                <a:latin typeface="Arial"/>
                <a:ea typeface="Arial"/>
                <a:cs typeface="Arial"/>
                <a:sym typeface="Arial"/>
              </a:rPr>
              <a:t>Syntax &amp; Semantic validations </a:t>
            </a:r>
            <a:endParaRPr sz="3600">
              <a:solidFill>
                <a:srgbClr val="000000"/>
              </a:solidFill>
              <a:latin typeface="Arial"/>
              <a:ea typeface="Arial"/>
              <a:cs typeface="Arial"/>
              <a:sym typeface="Arial"/>
            </a:endParaRPr>
          </a:p>
          <a:p>
            <a:pPr marL="228600" lvl="0" indent="-279400" algn="l" rtl="0">
              <a:lnSpc>
                <a:spcPct val="90000"/>
              </a:lnSpc>
              <a:spcBef>
                <a:spcPts val="1000"/>
              </a:spcBef>
              <a:spcAft>
                <a:spcPts val="0"/>
              </a:spcAft>
              <a:buClr>
                <a:srgbClr val="000000"/>
              </a:buClr>
              <a:buSzPts val="3600"/>
              <a:buChar char="•"/>
            </a:pPr>
            <a:r>
              <a:rPr lang="en-US" sz="3600">
                <a:solidFill>
                  <a:srgbClr val="000000"/>
                </a:solidFill>
                <a:latin typeface="Arial"/>
                <a:ea typeface="Arial"/>
                <a:cs typeface="Arial"/>
                <a:sym typeface="Arial"/>
              </a:rPr>
              <a:t>Config Validations.</a:t>
            </a:r>
            <a:endParaRPr sz="3600">
              <a:solidFill>
                <a:srgbClr val="000000"/>
              </a:solidFill>
              <a:latin typeface="Arial"/>
              <a:ea typeface="Arial"/>
              <a:cs typeface="Arial"/>
              <a:sym typeface="Arial"/>
            </a:endParaRPr>
          </a:p>
          <a:p>
            <a:pPr marL="228600" lvl="0" indent="-279400" algn="l" rtl="0">
              <a:lnSpc>
                <a:spcPct val="90000"/>
              </a:lnSpc>
              <a:spcBef>
                <a:spcPts val="1000"/>
              </a:spcBef>
              <a:spcAft>
                <a:spcPts val="0"/>
              </a:spcAft>
              <a:buClr>
                <a:srgbClr val="000000"/>
              </a:buClr>
              <a:buSzPts val="3600"/>
              <a:buFont typeface="Arial"/>
              <a:buChar char="•"/>
            </a:pPr>
            <a:r>
              <a:rPr lang="en-US" sz="3600">
                <a:solidFill>
                  <a:srgbClr val="000000"/>
                </a:solidFill>
                <a:latin typeface="Arial"/>
                <a:ea typeface="Arial"/>
                <a:cs typeface="Arial"/>
                <a:sym typeface="Arial"/>
              </a:rPr>
              <a:t>DB Interface - developed in C/C++</a:t>
            </a:r>
            <a:endParaRPr sz="3600">
              <a:solidFill>
                <a:srgbClr val="000000"/>
              </a:solidFill>
              <a:latin typeface="Arial"/>
              <a:ea typeface="Arial"/>
              <a:cs typeface="Arial"/>
              <a:sym typeface="Arial"/>
            </a:endParaRPr>
          </a:p>
          <a:p>
            <a:pPr marL="228600" lvl="0" indent="-279400" algn="l" rtl="0">
              <a:lnSpc>
                <a:spcPct val="90000"/>
              </a:lnSpc>
              <a:spcBef>
                <a:spcPts val="1000"/>
              </a:spcBef>
              <a:spcAft>
                <a:spcPts val="0"/>
              </a:spcAft>
              <a:buClr>
                <a:srgbClr val="000000"/>
              </a:buClr>
              <a:buSzPts val="3600"/>
              <a:buChar char="•"/>
            </a:pPr>
            <a:r>
              <a:rPr lang="en-US" sz="3600">
                <a:solidFill>
                  <a:srgbClr val="000000"/>
                </a:solidFill>
                <a:latin typeface="Arial"/>
                <a:ea typeface="Arial"/>
                <a:cs typeface="Arial"/>
                <a:sym typeface="Arial"/>
              </a:rPr>
              <a:t>CLI Backend API - developed in C/C++</a:t>
            </a:r>
            <a:endParaRPr sz="3600">
              <a:solidFill>
                <a:srgbClr val="000000"/>
              </a:solidFill>
              <a:latin typeface="Arial"/>
              <a:ea typeface="Arial"/>
              <a:cs typeface="Arial"/>
              <a:sym typeface="Arial"/>
            </a:endParaRPr>
          </a:p>
        </p:txBody>
      </p:sp>
      <p:sp>
        <p:nvSpPr>
          <p:cNvPr id="187" name="Google Shape;18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7/7/19</a:t>
            </a:r>
            <a:endParaRPr/>
          </a:p>
        </p:txBody>
      </p:sp>
      <p:sp>
        <p:nvSpPr>
          <p:cNvPr id="188" name="Google Shape;18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Aviz Networks	Proprietary and Confidential 2019 </a:t>
            </a:r>
            <a:endParaRPr/>
          </a:p>
          <a:p>
            <a:pPr marL="0" lvl="0" indent="0" algn="ctr" rtl="0">
              <a:spcBef>
                <a:spcPts val="0"/>
              </a:spcBef>
              <a:spcAft>
                <a:spcPts val="0"/>
              </a:spcAft>
              <a:buNone/>
            </a:pPr>
            <a:endParaRPr/>
          </a:p>
        </p:txBody>
      </p:sp>
      <p:sp>
        <p:nvSpPr>
          <p:cNvPr id="189" name="Google Shape;18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1"/>
          <p:cNvSpPr txBox="1">
            <a:spLocks noGrp="1"/>
          </p:cNvSpPr>
          <p:nvPr>
            <p:ph type="title"/>
          </p:nvPr>
        </p:nvSpPr>
        <p:spPr>
          <a:xfrm>
            <a:off x="838200" y="295423"/>
            <a:ext cx="10515600" cy="43609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7030A0"/>
              </a:buClr>
              <a:buSzPts val="3959"/>
              <a:buFont typeface="Arial"/>
              <a:buNone/>
            </a:pPr>
            <a:r>
              <a:rPr lang="en-US" sz="3959" b="1">
                <a:solidFill>
                  <a:srgbClr val="7030A0"/>
                </a:solidFill>
                <a:latin typeface="Arial"/>
                <a:ea typeface="Arial"/>
                <a:cs typeface="Arial"/>
                <a:sym typeface="Arial"/>
              </a:rPr>
              <a:t>CLI Framework</a:t>
            </a:r>
            <a:endParaRPr/>
          </a:p>
        </p:txBody>
      </p:sp>
      <p:sp>
        <p:nvSpPr>
          <p:cNvPr id="195" name="Google Shape;19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7/7/19</a:t>
            </a:r>
            <a:endParaRPr/>
          </a:p>
        </p:txBody>
      </p:sp>
      <p:sp>
        <p:nvSpPr>
          <p:cNvPr id="196" name="Google Shape;19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Aviz Networks	Proprietary and Confidential 2019 </a:t>
            </a:r>
            <a:endParaRPr/>
          </a:p>
        </p:txBody>
      </p:sp>
      <p:sp>
        <p:nvSpPr>
          <p:cNvPr id="197" name="Google Shape;19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98" name="Google Shape;198;p11"/>
          <p:cNvPicPr preferRelativeResize="0"/>
          <p:nvPr/>
        </p:nvPicPr>
        <p:blipFill>
          <a:blip r:embed="rId3">
            <a:alphaModFix/>
          </a:blip>
          <a:stretch>
            <a:fillRect/>
          </a:stretch>
        </p:blipFill>
        <p:spPr>
          <a:xfrm>
            <a:off x="152400" y="924675"/>
            <a:ext cx="11529324" cy="608572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852</Words>
  <Application>Microsoft Macintosh PowerPoint</Application>
  <PresentationFormat>Widescreen</PresentationFormat>
  <Paragraphs>212</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Design Proposal for SONiC Management Framework – Deep dive</vt:lpstr>
      <vt:lpstr>Vision – Simplify and Standardize SONiC management</vt:lpstr>
      <vt:lpstr>Discussion Topics</vt:lpstr>
      <vt:lpstr>SONiC REST API Architecture Proposal</vt:lpstr>
      <vt:lpstr>Approach</vt:lpstr>
      <vt:lpstr>Features Supported via REST API - Today</vt:lpstr>
      <vt:lpstr>REST CRUD workflow</vt:lpstr>
      <vt:lpstr>CLI using Cligen (CliXon)</vt:lpstr>
      <vt:lpstr>CLI Framework</vt:lpstr>
      <vt:lpstr>PowerPoint Presentation</vt:lpstr>
      <vt:lpstr>Backup Slides</vt:lpstr>
      <vt:lpstr>Cligen - Command Line Interface Generator</vt:lpstr>
      <vt:lpstr>PowerPoint Presentation</vt:lpstr>
      <vt:lpstr>REST Server</vt:lpstr>
      <vt:lpstr>SONiC CLI Architecture Proposal</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Proposal for SONiC Management Framework – Deep dive</dc:title>
  <dc:creator>Vishal Shukla</dc:creator>
  <cp:lastModifiedBy>Paluru, Madhu</cp:lastModifiedBy>
  <cp:revision>1</cp:revision>
  <dcterms:created xsi:type="dcterms:W3CDTF">2019-03-11T06:29:38Z</dcterms:created>
  <dcterms:modified xsi:type="dcterms:W3CDTF">2019-07-10T04:25:44Z</dcterms:modified>
</cp:coreProperties>
</file>