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8"/>
  </p:notesMasterIdLst>
  <p:handoutMasterIdLst>
    <p:handoutMasterId r:id="rId9"/>
  </p:handoutMasterIdLst>
  <p:sldIdLst>
    <p:sldId id="322" r:id="rId5"/>
    <p:sldId id="324" r:id="rId6"/>
    <p:sldId id="325" r:id="rId7"/>
  </p:sldIdLst>
  <p:sldSz cx="9144000" cy="5143500" type="screen16x9"/>
  <p:notesSz cx="7010400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577">
          <p15:clr>
            <a:srgbClr val="A4A3A4"/>
          </p15:clr>
        </p15:guide>
        <p15:guide id="4" orient="horz" pos="5664">
          <p15:clr>
            <a:srgbClr val="A4A3A4"/>
          </p15:clr>
        </p15:guide>
        <p15:guide id="7" pos="171">
          <p15:clr>
            <a:srgbClr val="A4A3A4"/>
          </p15:clr>
        </p15:guide>
        <p15:guide id="8" orient="horz" pos="5855">
          <p15:clr>
            <a:srgbClr val="A4A3A4"/>
          </p15:clr>
        </p15:guide>
        <p15:guide id="9" pos="44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5664">
          <p15:clr>
            <a:srgbClr val="A4A3A4"/>
          </p15:clr>
        </p15:guide>
        <p15:guide id="4" pos="4111">
          <p15:clr>
            <a:srgbClr val="A4A3A4"/>
          </p15:clr>
        </p15:guide>
        <p15:guide id="5" pos="3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/>
  <p:cmAuthor id="2" name="Matthews, Elizabeth" initials="ME" lastIdx="2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8B4B"/>
    <a:srgbClr val="7F7F7F"/>
    <a:srgbClr val="A4A4A4"/>
    <a:srgbClr val="8F8F8F"/>
    <a:srgbClr val="EE6410"/>
    <a:srgbClr val="3BC0FF"/>
    <a:srgbClr val="FEAEA2"/>
    <a:srgbClr val="FE6550"/>
    <a:srgbClr val="808080"/>
    <a:srgbClr val="6EA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5177" autoAdjust="0"/>
  </p:normalViewPr>
  <p:slideViewPr>
    <p:cSldViewPr snapToGrid="0">
      <p:cViewPr varScale="1">
        <p:scale>
          <a:sx n="108" d="100"/>
          <a:sy n="108" d="100"/>
        </p:scale>
        <p:origin x="110" y="34"/>
      </p:cViewPr>
      <p:guideLst>
        <p:guide orient="horz"/>
        <p:guide pos="5577"/>
        <p:guide orient="horz" pos="5664"/>
        <p:guide pos="171"/>
        <p:guide orient="horz" pos="5855"/>
        <p:guide pos="4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-880" y="-112"/>
      </p:cViewPr>
      <p:guideLst>
        <p:guide orient="horz" pos="2928"/>
        <p:guide pos="2208"/>
        <p:guide orient="horz" pos="5664"/>
        <p:guide pos="4111"/>
        <p:guide pos="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72104" y="898048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000000"/>
                </a:solidFill>
                <a:latin typeface="+mn-lt"/>
              </a:rPr>
              <a:t>© Copyright 2017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876" y="898048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384175"/>
            <a:ext cx="6040438" cy="33989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485775" y="4077775"/>
            <a:ext cx="6040438" cy="467067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5288" marR="0" lvl="1" indent="-1651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90563" marR="0" lvl="2" indent="-1746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Lucida Grande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30288" marR="0" lvl="3" indent="-1746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16038" marR="0" lvl="4" indent="-17462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72104" y="898048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000000"/>
                </a:solidFill>
                <a:latin typeface="+mn-lt"/>
              </a:rPr>
              <a:t>© Copyright 2017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76" y="898048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5288" marR="0" indent="-16510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Arial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90563" marR="0" indent="-174625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Lucida Grande"/>
      <a:buChar char="–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30288" marR="0" indent="-174625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Wingdings" charset="2"/>
      <a:buChar char="§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16038" marR="0" indent="-174625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Courier New"/>
      <a:buChar char="o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386197"/>
            <a:ext cx="7500937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540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2198968"/>
            <a:ext cx="750780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00150"/>
            <a:ext cx="7958137" cy="3270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685800"/>
            <a:ext cx="819150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314450"/>
            <a:ext cx="7958137" cy="315595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2" y="1200150"/>
            <a:ext cx="3931920" cy="3270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526280" y="1197872"/>
            <a:ext cx="3931920" cy="327252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00150"/>
            <a:ext cx="4291012" cy="3270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left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685800"/>
            <a:ext cx="819150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314450"/>
            <a:ext cx="4291012" cy="31559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284866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, subtitle &amp; left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4305300" cy="775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85850"/>
            <a:ext cx="430530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600200"/>
            <a:ext cx="4291012" cy="2870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881903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811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76034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2066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27556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850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ell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440519"/>
            <a:ext cx="7498080" cy="149579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defRPr lang="en-US" sz="5400" dirty="0" smtClean="0">
                <a:solidFill>
                  <a:schemeClr val="tx2"/>
                </a:solidFill>
                <a:ea typeface="Arial"/>
              </a:defRPr>
            </a:lvl1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7498080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3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73050" y="685800"/>
            <a:ext cx="8185150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285750" indent="-285750">
              <a:buFont typeface="Arial" panose="020B0604020202020204" pitchFamily="34" charset="0"/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680655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00150"/>
            <a:ext cx="7958137" cy="327024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8/1/2019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8/1/2019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  <p:sp>
        <p:nvSpPr>
          <p:cNvPr id="14" name="fl" descr="                              Dell - Internal Use - Confidential&#10;"/>
          <p:cNvSpPr txBox="1"/>
          <p:nvPr userDrawn="1"/>
        </p:nvSpPr>
        <p:spPr>
          <a:xfrm>
            <a:off x="576263" y="5007744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7F7F7F"/>
                </a:solidFill>
                <a:latin typeface="+mn-lt"/>
              </a:rPr>
              <a:t>© Copyright 2018 Dell Inc.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083E9E46-A34F-4C37-82AF-D83E21C09D1B}"/>
              </a:ext>
            </a:extLst>
          </p:cNvPr>
          <p:cNvSpPr txBox="1"/>
          <p:nvPr userDrawn="1"/>
        </p:nvSpPr>
        <p:spPr>
          <a:xfrm>
            <a:off x="0" y="49495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 err="1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63" r:id="rId3"/>
    <p:sldLayoutId id="2147484464" r:id="rId4"/>
    <p:sldLayoutId id="2147484418" r:id="rId5"/>
    <p:sldLayoutId id="2147484405" r:id="rId6"/>
    <p:sldLayoutId id="2147484250" r:id="rId7"/>
    <p:sldLayoutId id="2147484462" r:id="rId8"/>
    <p:sldLayoutId id="2147484367" r:id="rId9"/>
    <p:sldLayoutId id="2147484244" r:id="rId10"/>
    <p:sldLayoutId id="2147484245" r:id="rId11"/>
    <p:sldLayoutId id="2147484246" r:id="rId12"/>
    <p:sldLayoutId id="2147484247" r:id="rId13"/>
    <p:sldLayoutId id="2147484460" r:id="rId14"/>
    <p:sldLayoutId id="2147484249" r:id="rId15"/>
    <p:sldLayoutId id="2147484468" r:id="rId16"/>
    <p:sldLayoutId id="2147484411" r:id="rId17"/>
    <p:sldLayoutId id="2147484454" r:id="rId18"/>
    <p:sldLayoutId id="2147484451" r:id="rId19"/>
    <p:sldLayoutId id="2147484396" r:id="rId20"/>
    <p:sldLayoutId id="2147484420" r:id="rId21"/>
    <p:sldLayoutId id="2147484413" r:id="rId22"/>
    <p:sldLayoutId id="2147484465" r:id="rId23"/>
    <p:sldLayoutId id="2147484466" r:id="rId24"/>
    <p:sldLayoutId id="2147484467" r:id="rId2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F30B-BDF7-445F-A484-5AC10B14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307800"/>
            <a:ext cx="7996223" cy="332399"/>
          </a:xfrm>
        </p:spPr>
        <p:txBody>
          <a:bodyPr/>
          <a:lstStyle/>
          <a:p>
            <a:r>
              <a:rPr lang="en-US" sz="2400" dirty="0"/>
              <a:t>Transformer with CVL YANG: sonic-</a:t>
            </a:r>
            <a:r>
              <a:rPr lang="en-US" sz="2400" dirty="0" err="1"/>
              <a:t>acl.yang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08036-07C4-4D97-AF25-397854FE939E}"/>
              </a:ext>
            </a:extLst>
          </p:cNvPr>
          <p:cNvSpPr/>
          <p:nvPr/>
        </p:nvSpPr>
        <p:spPr>
          <a:xfrm>
            <a:off x="3304552" y="1247582"/>
            <a:ext cx="1729940" cy="704786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1F35C-8965-4B2C-BE3E-00204B7CF155}"/>
              </a:ext>
            </a:extLst>
          </p:cNvPr>
          <p:cNvSpPr txBox="1"/>
          <p:nvPr/>
        </p:nvSpPr>
        <p:spPr>
          <a:xfrm>
            <a:off x="3364553" y="1229122"/>
            <a:ext cx="132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bg2"/>
                </a:solidFill>
                <a:latin typeface="+mn-lt"/>
              </a:rPr>
              <a:t>Transformer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83039-4B9C-491B-8563-31D7D4A9F865}"/>
              </a:ext>
            </a:extLst>
          </p:cNvPr>
          <p:cNvSpPr/>
          <p:nvPr/>
        </p:nvSpPr>
        <p:spPr>
          <a:xfrm>
            <a:off x="3715860" y="1545889"/>
            <a:ext cx="1020315" cy="27184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>
                <a:lumMod val="50000"/>
                <a:lumOff val="50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b="1" dirty="0">
                <a:latin typeface="+mn-lt"/>
              </a:rPr>
              <a:t>Default</a:t>
            </a:r>
            <a:r>
              <a:rPr lang="en-US" sz="800" dirty="0">
                <a:latin typeface="+mn-lt"/>
              </a:rPr>
              <a:t> </a:t>
            </a:r>
            <a:r>
              <a:rPr lang="en-US" sz="800" dirty="0" err="1">
                <a:latin typeface="+mn-lt"/>
              </a:rPr>
              <a:t>Xfmr</a:t>
            </a:r>
            <a:r>
              <a:rPr lang="en-US" sz="800" dirty="0">
                <a:latin typeface="+mn-lt"/>
              </a:rPr>
              <a:t> method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8B40D-1D96-4338-A234-822B0DE5E6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52706" y="1599975"/>
            <a:ext cx="65184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 w="sm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757AEC-1B76-466E-991F-B95BEA63191B}"/>
              </a:ext>
            </a:extLst>
          </p:cNvPr>
          <p:cNvSpPr/>
          <p:nvPr/>
        </p:nvSpPr>
        <p:spPr>
          <a:xfrm>
            <a:off x="334090" y="963365"/>
            <a:ext cx="231155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"ACL_TABLE": {</a:t>
            </a:r>
          </a:p>
          <a:p>
            <a:r>
              <a:rPr lang="en-US" sz="900" dirty="0"/>
              <a:t>        “</a:t>
            </a:r>
            <a:r>
              <a:rPr lang="en-US" sz="900" dirty="0" err="1"/>
              <a:t>aclname</a:t>
            </a:r>
            <a:r>
              <a:rPr lang="en-US" sz="900" dirty="0"/>
              <a:t>”: "TestACL11“,</a:t>
            </a:r>
          </a:p>
          <a:p>
            <a:r>
              <a:rPr lang="en-US" sz="900" dirty="0"/>
              <a:t>        "type": "L3",</a:t>
            </a:r>
          </a:p>
          <a:p>
            <a:r>
              <a:rPr lang="en-US" sz="900" dirty="0"/>
              <a:t>        “ports": "Ethernet0"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},</a:t>
            </a:r>
          </a:p>
          <a:p>
            <a:r>
              <a:rPr lang="en-US" sz="900" dirty="0"/>
              <a:t>"ACL_RULE": {</a:t>
            </a:r>
          </a:p>
          <a:p>
            <a:r>
              <a:rPr lang="en-US" sz="900" dirty="0"/>
              <a:t>        “</a:t>
            </a:r>
            <a:r>
              <a:rPr lang="en-US" sz="900" dirty="0" err="1"/>
              <a:t>aclname</a:t>
            </a:r>
            <a:r>
              <a:rPr lang="en-US" sz="900" dirty="0"/>
              <a:t>”: "</a:t>
            </a:r>
            <a:r>
              <a:rPr lang="en-US" sz="900" b="1" dirty="0"/>
              <a:t>TestACL11</a:t>
            </a:r>
            <a:r>
              <a:rPr lang="en-US" sz="900" dirty="0"/>
              <a:t>“</a:t>
            </a:r>
            <a:br>
              <a:rPr lang="en-US" sz="900" dirty="0"/>
            </a:br>
            <a:r>
              <a:rPr lang="en-US" sz="900" dirty="0"/>
              <a:t>        “</a:t>
            </a:r>
            <a:r>
              <a:rPr lang="en-US" sz="900" dirty="0" err="1"/>
              <a:t>rulename</a:t>
            </a:r>
            <a:r>
              <a:rPr lang="en-US" sz="900" dirty="0"/>
              <a:t>”: “</a:t>
            </a:r>
            <a:r>
              <a:rPr lang="en-US" sz="900" b="1" dirty="0"/>
              <a:t>Rule1</a:t>
            </a:r>
            <a:r>
              <a:rPr lang="en-US" sz="900" dirty="0"/>
              <a:t>”</a:t>
            </a:r>
          </a:p>
          <a:p>
            <a:r>
              <a:rPr lang="en-US" sz="900" dirty="0"/>
              <a:t>        "PRIORITY": "55",        </a:t>
            </a:r>
          </a:p>
          <a:p>
            <a:r>
              <a:rPr lang="en-US" sz="900" dirty="0"/>
              <a:t>        "PACKET_ACTION": "DROP",</a:t>
            </a:r>
          </a:p>
          <a:p>
            <a:r>
              <a:rPr lang="en-US" sz="900" dirty="0"/>
              <a:t>        "L4_SRC_PORT": "0"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121E4-DD8C-459F-A154-F80DA56FF2B1}"/>
              </a:ext>
            </a:extLst>
          </p:cNvPr>
          <p:cNvSpPr/>
          <p:nvPr/>
        </p:nvSpPr>
        <p:spPr>
          <a:xfrm>
            <a:off x="3167730" y="2250675"/>
            <a:ext cx="2003583" cy="26314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+mn-lt"/>
              </a:rPr>
              <a:t>container sonic-</a:t>
            </a:r>
            <a:r>
              <a:rPr lang="en-US" sz="900" dirty="0" err="1">
                <a:latin typeface="+mn-lt"/>
              </a:rPr>
              <a:t>acl</a:t>
            </a:r>
            <a:r>
              <a:rPr lang="en-US" sz="900" dirty="0">
                <a:latin typeface="+mn-lt"/>
              </a:rPr>
              <a:t> {</a:t>
            </a:r>
          </a:p>
          <a:p>
            <a:r>
              <a:rPr lang="en-US" sz="900" dirty="0">
                <a:latin typeface="+mn-lt"/>
              </a:rPr>
              <a:t>   list ACL_TABLE {</a:t>
            </a:r>
          </a:p>
          <a:p>
            <a:r>
              <a:rPr lang="en-US" sz="900" dirty="0">
                <a:latin typeface="+mn-lt"/>
              </a:rPr>
              <a:t>      key "</a:t>
            </a:r>
            <a:r>
              <a:rPr lang="en-US" sz="900" dirty="0" err="1">
                <a:latin typeface="+mn-lt"/>
              </a:rPr>
              <a:t>aclname</a:t>
            </a:r>
            <a:r>
              <a:rPr lang="en-US" sz="900" dirty="0">
                <a:latin typeface="+mn-lt"/>
              </a:rPr>
              <a:t>";</a:t>
            </a:r>
          </a:p>
          <a:p>
            <a:r>
              <a:rPr lang="en-US" sz="900" dirty="0">
                <a:latin typeface="+mn-lt"/>
              </a:rPr>
              <a:t>      leaf </a:t>
            </a:r>
            <a:r>
              <a:rPr lang="en-US" sz="900" dirty="0" err="1">
                <a:latin typeface="+mn-lt"/>
              </a:rPr>
              <a:t>aclname</a:t>
            </a:r>
            <a:r>
              <a:rPr lang="en-US" sz="900" dirty="0">
                <a:latin typeface="+mn-lt"/>
              </a:rPr>
              <a:t> {..}</a:t>
            </a:r>
          </a:p>
          <a:p>
            <a:r>
              <a:rPr lang="en-US" sz="900" dirty="0">
                <a:latin typeface="+mn-lt"/>
              </a:rPr>
              <a:t> . . .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leaf type {..}</a:t>
            </a:r>
          </a:p>
          <a:p>
            <a:r>
              <a:rPr lang="en-US" sz="900" dirty="0">
                <a:latin typeface="+mn-lt"/>
              </a:rPr>
              <a:t>      leaf-list ports {}</a:t>
            </a:r>
          </a:p>
          <a:p>
            <a:r>
              <a:rPr lang="en-US" sz="900" dirty="0">
                <a:latin typeface="+mn-lt"/>
              </a:rPr>
              <a:t>    }</a:t>
            </a:r>
          </a:p>
          <a:p>
            <a:r>
              <a:rPr lang="en-US" sz="900" dirty="0">
                <a:latin typeface="+mn-lt"/>
              </a:rPr>
              <a:t> list ACL_RULE {</a:t>
            </a:r>
          </a:p>
          <a:p>
            <a:r>
              <a:rPr lang="en-US" sz="900" dirty="0">
                <a:latin typeface="+mn-lt"/>
              </a:rPr>
              <a:t>      key "</a:t>
            </a:r>
            <a:r>
              <a:rPr lang="en-US" sz="900" dirty="0" err="1">
                <a:latin typeface="+mn-lt"/>
              </a:rPr>
              <a:t>aclname</a:t>
            </a:r>
            <a:r>
              <a:rPr lang="en-US" sz="900" dirty="0">
                <a:latin typeface="+mn-lt"/>
              </a:rPr>
              <a:t> </a:t>
            </a:r>
            <a:r>
              <a:rPr lang="en-US" sz="900" dirty="0" err="1">
                <a:latin typeface="+mn-lt"/>
              </a:rPr>
              <a:t>rulename</a:t>
            </a:r>
            <a:r>
              <a:rPr lang="en-US" sz="900" dirty="0">
                <a:latin typeface="+mn-lt"/>
              </a:rPr>
              <a:t> ";</a:t>
            </a:r>
          </a:p>
          <a:p>
            <a:r>
              <a:rPr lang="en-US" sz="900" dirty="0">
                <a:latin typeface="+mn-lt"/>
              </a:rPr>
              <a:t>      leaf </a:t>
            </a:r>
            <a:r>
              <a:rPr lang="en-US" sz="900" dirty="0" err="1">
                <a:latin typeface="+mn-lt"/>
              </a:rPr>
              <a:t>aclname</a:t>
            </a:r>
            <a:r>
              <a:rPr lang="en-US" sz="900" dirty="0">
                <a:latin typeface="+mn-lt"/>
              </a:rPr>
              <a:t> {..}</a:t>
            </a:r>
          </a:p>
          <a:p>
            <a:r>
              <a:rPr lang="en-US" sz="900" dirty="0">
                <a:latin typeface="+mn-lt"/>
              </a:rPr>
              <a:t>      leaf </a:t>
            </a:r>
            <a:r>
              <a:rPr lang="en-US" sz="900" dirty="0" err="1">
                <a:latin typeface="+mn-lt"/>
              </a:rPr>
              <a:t>rulename</a:t>
            </a:r>
            <a:r>
              <a:rPr lang="en-US" sz="900" dirty="0">
                <a:latin typeface="+mn-lt"/>
              </a:rPr>
              <a:t>{..}</a:t>
            </a:r>
          </a:p>
          <a:p>
            <a:r>
              <a:rPr lang="en-US" sz="900" dirty="0">
                <a:latin typeface="+mn-lt"/>
              </a:rPr>
              <a:t>      leaf PRIORITY {..}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leaf PACKET_ACTION {..}</a:t>
            </a:r>
          </a:p>
          <a:p>
            <a:r>
              <a:rPr lang="en-US" altLang="en-US" sz="900" dirty="0">
                <a:solidFill>
                  <a:srgbClr val="000000"/>
                </a:solidFill>
                <a:latin typeface="+mn-lt"/>
              </a:rPr>
              <a:t>      choice </a:t>
            </a:r>
            <a:r>
              <a:rPr lang="en-US" altLang="en-US" sz="900" dirty="0" err="1">
                <a:solidFill>
                  <a:srgbClr val="000000"/>
                </a:solidFill>
                <a:latin typeface="+mn-lt"/>
              </a:rPr>
              <a:t>src_port</a:t>
            </a:r>
            <a:r>
              <a:rPr lang="en-US" altLang="en-US" sz="900" dirty="0">
                <a:solidFill>
                  <a:srgbClr val="000000"/>
                </a:solidFill>
                <a:latin typeface="+mn-lt"/>
              </a:rPr>
              <a:t> { </a:t>
            </a:r>
            <a:br>
              <a:rPr lang="en-US" altLang="en-US" sz="900" dirty="0">
                <a:solidFill>
                  <a:srgbClr val="000000"/>
                </a:solidFill>
                <a:latin typeface="+mn-lt"/>
              </a:rPr>
            </a:br>
            <a:r>
              <a:rPr lang="en-US" altLang="en-US" sz="900" dirty="0">
                <a:solidFill>
                  <a:srgbClr val="000000"/>
                </a:solidFill>
                <a:latin typeface="+mn-lt"/>
              </a:rPr>
              <a:t>         case l4_src_port { </a:t>
            </a:r>
            <a:br>
              <a:rPr lang="en-US" altLang="en-US" sz="900" dirty="0">
                <a:solidFill>
                  <a:srgbClr val="000000"/>
                </a:solidFill>
                <a:latin typeface="+mn-lt"/>
              </a:rPr>
            </a:br>
            <a:r>
              <a:rPr lang="en-US" altLang="en-US" sz="900" dirty="0">
                <a:solidFill>
                  <a:srgbClr val="000000"/>
                </a:solidFill>
                <a:latin typeface="+mn-lt"/>
              </a:rPr>
              <a:t>             leaf L4_SRC_PORT { .. } }. . .</a:t>
            </a:r>
            <a:r>
              <a:rPr lang="en-US" altLang="en-US" sz="900" dirty="0">
                <a:latin typeface="+mn-lt"/>
              </a:rPr>
              <a:t>  .</a:t>
            </a:r>
          </a:p>
          <a:p>
            <a:r>
              <a:rPr lang="en-US" altLang="en-US" sz="300" dirty="0">
                <a:latin typeface="+mn-lt"/>
              </a:rPr>
              <a:t> </a:t>
            </a:r>
            <a:endParaRPr lang="en-US" altLang="en-US" sz="1800" dirty="0"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753029-C13C-41AB-86CB-8AE92DFFF7E6}"/>
              </a:ext>
            </a:extLst>
          </p:cNvPr>
          <p:cNvSpPr/>
          <p:nvPr/>
        </p:nvSpPr>
        <p:spPr>
          <a:xfrm>
            <a:off x="5693399" y="963365"/>
            <a:ext cx="2701780" cy="2169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/>
              <a:t>{</a:t>
            </a:r>
          </a:p>
          <a:p>
            <a:r>
              <a:rPr lang="en-US" sz="900" dirty="0"/>
              <a:t>"ACL_TABLE": {</a:t>
            </a:r>
          </a:p>
          <a:p>
            <a:r>
              <a:rPr lang="en-US" sz="900" dirty="0"/>
              <a:t>        "TestACL11": {</a:t>
            </a:r>
          </a:p>
          <a:p>
            <a:r>
              <a:rPr lang="en-US" sz="900" dirty="0"/>
              <a:t>                "type": "L3",</a:t>
            </a:r>
          </a:p>
          <a:p>
            <a:r>
              <a:rPr lang="en-US" sz="900" dirty="0"/>
              <a:t>                "ports": "Ethernet0"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},</a:t>
            </a:r>
          </a:p>
          <a:p>
            <a:r>
              <a:rPr lang="en-US" sz="900" dirty="0"/>
              <a:t>"ACL_RULE": {</a:t>
            </a:r>
          </a:p>
          <a:p>
            <a:r>
              <a:rPr lang="en-US" sz="900" dirty="0"/>
              <a:t>        "</a:t>
            </a:r>
            <a:r>
              <a:rPr lang="en-US" sz="900" b="1" dirty="0">
                <a:solidFill>
                  <a:srgbClr val="FF0000"/>
                </a:solidFill>
              </a:rPr>
              <a:t>TestACL11|Rule1</a:t>
            </a:r>
            <a:r>
              <a:rPr lang="en-US" sz="900" dirty="0"/>
              <a:t>": {</a:t>
            </a:r>
          </a:p>
          <a:p>
            <a:r>
              <a:rPr lang="en-US" sz="900" dirty="0"/>
              <a:t>            "PRIORITY": "55",</a:t>
            </a:r>
          </a:p>
          <a:p>
            <a:r>
              <a:rPr lang="en-US" sz="900" dirty="0"/>
              <a:t>            "PACKET_ACTION": "DROP",</a:t>
            </a:r>
          </a:p>
          <a:p>
            <a:r>
              <a:rPr lang="en-US" sz="900" dirty="0"/>
              <a:t>            "L4_SRC_PORT": "0"</a:t>
            </a:r>
          </a:p>
          <a:p>
            <a:r>
              <a:rPr lang="en-US" sz="900" dirty="0"/>
              <a:t>        },</a:t>
            </a:r>
          </a:p>
          <a:p>
            <a:r>
              <a:rPr lang="en-US" sz="900" dirty="0"/>
              <a:t>    }</a:t>
            </a:r>
          </a:p>
          <a:p>
            <a:r>
              <a:rPr lang="en-US" sz="900" dirty="0"/>
              <a:t>}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78C231-C6B8-47D0-BF38-3572E24DBECD}"/>
              </a:ext>
            </a:extLst>
          </p:cNvPr>
          <p:cNvCxnSpPr>
            <a:cxnSpLocks/>
          </p:cNvCxnSpPr>
          <p:nvPr/>
        </p:nvCxnSpPr>
        <p:spPr>
          <a:xfrm>
            <a:off x="5034492" y="1615343"/>
            <a:ext cx="65184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 w="sm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A5ED6C-82B4-48F9-A4C8-04863586180D}"/>
              </a:ext>
            </a:extLst>
          </p:cNvPr>
          <p:cNvSpPr txBox="1"/>
          <p:nvPr/>
        </p:nvSpPr>
        <p:spPr>
          <a:xfrm>
            <a:off x="277147" y="697669"/>
            <a:ext cx="1449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00" dirty="0">
                <a:solidFill>
                  <a:schemeClr val="bg2"/>
                </a:solidFill>
                <a:latin typeface="+mn-lt"/>
              </a:rPr>
              <a:t>Input - </a:t>
            </a:r>
            <a:r>
              <a:rPr lang="en-US" sz="1000" dirty="0" err="1">
                <a:solidFill>
                  <a:schemeClr val="bg2"/>
                </a:solidFill>
                <a:latin typeface="+mn-lt"/>
              </a:rPr>
              <a:t>ygot</a:t>
            </a:r>
            <a:r>
              <a:rPr lang="en-US" sz="1000" dirty="0">
                <a:solidFill>
                  <a:schemeClr val="bg2"/>
                </a:solidFill>
                <a:latin typeface="+mn-lt"/>
              </a:rPr>
              <a:t> struct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87875F-07DB-471C-8490-BE706E921CBC}"/>
              </a:ext>
            </a:extLst>
          </p:cNvPr>
          <p:cNvSpPr/>
          <p:nvPr/>
        </p:nvSpPr>
        <p:spPr>
          <a:xfrm>
            <a:off x="5693399" y="688439"/>
            <a:ext cx="2326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000" dirty="0">
                <a:solidFill>
                  <a:srgbClr val="D73A49"/>
                </a:solidFill>
                <a:latin typeface="SFMono-Regular"/>
              </a:rPr>
              <a:t>Output - map</a:t>
            </a:r>
            <a:r>
              <a:rPr lang="nb-NO" sz="1000" dirty="0">
                <a:solidFill>
                  <a:srgbClr val="24292E"/>
                </a:solidFill>
                <a:latin typeface="SFMono-Regular"/>
              </a:rPr>
              <a:t>[</a:t>
            </a:r>
            <a:r>
              <a:rPr lang="nb-NO" sz="1000" dirty="0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nb-NO" sz="1000" dirty="0">
                <a:solidFill>
                  <a:srgbClr val="24292E"/>
                </a:solidFill>
                <a:latin typeface="SFMono-Regular"/>
              </a:rPr>
              <a:t>]</a:t>
            </a:r>
            <a:r>
              <a:rPr lang="nb-NO" sz="1000" dirty="0">
                <a:solidFill>
                  <a:srgbClr val="D73A49"/>
                </a:solidFill>
                <a:latin typeface="SFMono-Regular"/>
              </a:rPr>
              <a:t>map</a:t>
            </a:r>
            <a:r>
              <a:rPr lang="nb-NO" sz="1000" dirty="0">
                <a:solidFill>
                  <a:srgbClr val="24292E"/>
                </a:solidFill>
                <a:latin typeface="SFMono-Regular"/>
              </a:rPr>
              <a:t>[</a:t>
            </a:r>
            <a:r>
              <a:rPr lang="nb-NO" sz="1000" dirty="0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nb-NO" sz="1000" dirty="0">
                <a:solidFill>
                  <a:srgbClr val="24292E"/>
                </a:solidFill>
                <a:latin typeface="SFMono-Regular"/>
              </a:rPr>
              <a:t>]db.Value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583438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F30B-BDF7-445F-A484-5AC10B14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7" y="21454"/>
            <a:ext cx="7996223" cy="332399"/>
          </a:xfrm>
        </p:spPr>
        <p:txBody>
          <a:bodyPr/>
          <a:lstStyle/>
          <a:p>
            <a:r>
              <a:rPr lang="en-US" sz="2400" dirty="0"/>
              <a:t>Transformer with </a:t>
            </a:r>
            <a:r>
              <a:rPr lang="en-US" sz="2400" dirty="0" err="1"/>
              <a:t>OpenConfig</a:t>
            </a:r>
            <a:r>
              <a:rPr lang="en-US" sz="2400" dirty="0"/>
              <a:t>-ACL YANG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8B40D-1D96-4338-A234-822B0DE5E6B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77626" y="1269568"/>
            <a:ext cx="300269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 w="sm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121E4-DD8C-459F-A154-F80DA56FF2B1}"/>
              </a:ext>
            </a:extLst>
          </p:cNvPr>
          <p:cNvSpPr/>
          <p:nvPr/>
        </p:nvSpPr>
        <p:spPr>
          <a:xfrm>
            <a:off x="2902073" y="2486649"/>
            <a:ext cx="3063925" cy="2354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+mn-lt"/>
              </a:rPr>
              <a:t>container </a:t>
            </a:r>
            <a:r>
              <a:rPr lang="en-US" sz="900" dirty="0" err="1">
                <a:latin typeface="+mn-lt"/>
              </a:rPr>
              <a:t>acl</a:t>
            </a:r>
            <a:r>
              <a:rPr lang="en-US" sz="900" dirty="0">
                <a:latin typeface="+mn-lt"/>
              </a:rPr>
              <a:t>-sets {</a:t>
            </a:r>
          </a:p>
          <a:p>
            <a:r>
              <a:rPr lang="en-US" sz="900" dirty="0">
                <a:latin typeface="+mn-lt"/>
              </a:rPr>
              <a:t>   list </a:t>
            </a:r>
            <a:r>
              <a:rPr lang="en-US" sz="900" dirty="0" err="1">
                <a:latin typeface="+mn-lt"/>
              </a:rPr>
              <a:t>acl</a:t>
            </a:r>
            <a:r>
              <a:rPr lang="en-US" sz="900" dirty="0">
                <a:latin typeface="+mn-lt"/>
              </a:rPr>
              <a:t>-set {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</a:t>
            </a:r>
            <a:r>
              <a:rPr lang="en-US" sz="900" b="1" dirty="0" err="1">
                <a:latin typeface="+mn-lt"/>
              </a:rPr>
              <a:t>sonic-ext:table-name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>
                <a:solidFill>
                  <a:schemeClr val="accent4"/>
                </a:solidFill>
                <a:latin typeface="+mn-lt"/>
              </a:rPr>
              <a:t>ACL_TABLE</a:t>
            </a:r>
            <a:r>
              <a:rPr lang="en-US" sz="900" b="1" dirty="0">
                <a:latin typeface="+mn-lt"/>
              </a:rPr>
              <a:t>”;</a:t>
            </a:r>
          </a:p>
          <a:p>
            <a:r>
              <a:rPr lang="en-US" sz="900" dirty="0">
                <a:latin typeface="+mn-lt"/>
              </a:rPr>
              <a:t>      key "name type";</a:t>
            </a:r>
          </a:p>
          <a:p>
            <a:r>
              <a:rPr lang="en-US" sz="900" dirty="0">
                <a:latin typeface="+mn-lt"/>
              </a:rPr>
              <a:t>. . .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container </a:t>
            </a:r>
            <a:r>
              <a:rPr lang="en-US" sz="900" dirty="0" err="1">
                <a:latin typeface="+mn-lt"/>
              </a:rPr>
              <a:t>acl</a:t>
            </a:r>
            <a:r>
              <a:rPr lang="en-US" sz="900" dirty="0">
                <a:latin typeface="+mn-lt"/>
              </a:rPr>
              <a:t>-entries {</a:t>
            </a:r>
          </a:p>
          <a:p>
            <a:r>
              <a:rPr lang="en-US" sz="900" dirty="0">
                <a:latin typeface="+mn-lt"/>
              </a:rPr>
              <a:t>          list </a:t>
            </a:r>
            <a:r>
              <a:rPr lang="en-US" sz="900" dirty="0" err="1">
                <a:latin typeface="+mn-lt"/>
              </a:rPr>
              <a:t>acl</a:t>
            </a:r>
            <a:r>
              <a:rPr lang="en-US" sz="900" dirty="0">
                <a:latin typeface="+mn-lt"/>
              </a:rPr>
              <a:t>-entry {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       </a:t>
            </a:r>
            <a:r>
              <a:rPr lang="en-US" sz="900" b="1" dirty="0" err="1"/>
              <a:t>sonic-ext:table-name</a:t>
            </a:r>
            <a:r>
              <a:rPr lang="en-US" sz="900" b="1" dirty="0"/>
              <a:t> “</a:t>
            </a:r>
            <a:r>
              <a:rPr lang="en-US" sz="900" b="1" dirty="0">
                <a:solidFill>
                  <a:schemeClr val="accent4"/>
                </a:solidFill>
              </a:rPr>
              <a:t>ACL_RULE</a:t>
            </a:r>
            <a:r>
              <a:rPr lang="en-US" sz="900" b="1" dirty="0"/>
              <a:t>”;</a:t>
            </a:r>
          </a:p>
          <a:p>
            <a:r>
              <a:rPr lang="en-US" sz="900" b="1" dirty="0"/>
              <a:t>             </a:t>
            </a:r>
            <a:r>
              <a:rPr lang="en-US" sz="900" b="1" dirty="0" err="1"/>
              <a:t>sonic-ext:key-xfmr</a:t>
            </a:r>
            <a:r>
              <a:rPr lang="en-US" sz="900" b="1" dirty="0"/>
              <a:t> “</a:t>
            </a:r>
            <a:r>
              <a:rPr lang="en-US" sz="900" b="1" dirty="0" err="1">
                <a:solidFill>
                  <a:srgbClr val="FF0000"/>
                </a:solidFill>
              </a:rPr>
              <a:t>make_acl_rule_key</a:t>
            </a:r>
            <a:r>
              <a:rPr lang="en-US" sz="900" b="1" dirty="0"/>
              <a:t>”</a:t>
            </a:r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             key "sequence-id";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       leaf source-address {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           </a:t>
            </a:r>
            <a:r>
              <a:rPr lang="en-US" sz="900" b="1" dirty="0" err="1"/>
              <a:t>sonic-ext:field-name</a:t>
            </a:r>
            <a:r>
              <a:rPr lang="en-US" sz="900" b="1" dirty="0"/>
              <a:t> “</a:t>
            </a:r>
            <a:r>
              <a:rPr lang="en-US" sz="900" b="1" dirty="0">
                <a:solidFill>
                  <a:schemeClr val="accent4"/>
                </a:solidFill>
              </a:rPr>
              <a:t>SRC_IP</a:t>
            </a:r>
            <a:r>
              <a:rPr lang="en-US" sz="900" b="1" dirty="0"/>
              <a:t>”; </a:t>
            </a:r>
            <a:r>
              <a:rPr lang="en-US" sz="900" dirty="0"/>
              <a:t>}</a:t>
            </a:r>
          </a:p>
          <a:p>
            <a:r>
              <a:rPr lang="en-US" sz="900" dirty="0"/>
              <a:t>             leaf forwarding-action  {</a:t>
            </a:r>
            <a:br>
              <a:rPr lang="en-US" sz="900" dirty="0"/>
            </a:br>
            <a:r>
              <a:rPr lang="en-US" sz="900" dirty="0"/>
              <a:t>                 </a:t>
            </a:r>
            <a:r>
              <a:rPr lang="en-US" sz="900" b="1" dirty="0" err="1"/>
              <a:t>sonic-ext:field-xfmr</a:t>
            </a:r>
            <a:r>
              <a:rPr lang="en-US" sz="900" b="1" dirty="0"/>
              <a:t> “</a:t>
            </a:r>
            <a:r>
              <a:rPr lang="en-US" sz="900" b="1" dirty="0" err="1">
                <a:solidFill>
                  <a:schemeClr val="accent4"/>
                </a:solidFill>
              </a:rPr>
              <a:t>set_packet_action</a:t>
            </a:r>
            <a:r>
              <a:rPr lang="en-US" sz="900" b="1" dirty="0"/>
              <a:t>”; </a:t>
            </a:r>
            <a:r>
              <a:rPr lang="en-US" sz="900" dirty="0"/>
              <a:t>}</a:t>
            </a:r>
            <a:br>
              <a:rPr lang="en-US" sz="900" dirty="0">
                <a:latin typeface="+mn-lt"/>
              </a:rPr>
            </a:br>
            <a:r>
              <a:rPr lang="en-US" sz="900" dirty="0">
                <a:latin typeface="+mn-lt"/>
              </a:rPr>
              <a:t>      . . .</a:t>
            </a:r>
            <a:br>
              <a:rPr lang="en-US" sz="900" dirty="0">
                <a:latin typeface="+mn-lt"/>
              </a:rPr>
            </a:br>
            <a:endParaRPr lang="en-US" sz="900" dirty="0">
              <a:latin typeface="+mn-lt"/>
            </a:endParaRPr>
          </a:p>
          <a:p>
            <a:r>
              <a:rPr lang="en-US" altLang="en-US" sz="300" dirty="0">
                <a:latin typeface="+mn-lt"/>
              </a:rPr>
              <a:t> 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E47A2-3460-4B72-996D-DFEBDE24EE63}"/>
              </a:ext>
            </a:extLst>
          </p:cNvPr>
          <p:cNvSpPr/>
          <p:nvPr/>
        </p:nvSpPr>
        <p:spPr>
          <a:xfrm>
            <a:off x="3077895" y="696213"/>
            <a:ext cx="2764383" cy="114671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C388-C62B-4E55-A949-9F0E167B852B}"/>
              </a:ext>
            </a:extLst>
          </p:cNvPr>
          <p:cNvSpPr txBox="1"/>
          <p:nvPr/>
        </p:nvSpPr>
        <p:spPr>
          <a:xfrm>
            <a:off x="3016871" y="708792"/>
            <a:ext cx="132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bg2"/>
                </a:solidFill>
                <a:latin typeface="+mn-lt"/>
              </a:rPr>
              <a:t>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58477-8811-4009-83AC-699CC4EA5979}"/>
              </a:ext>
            </a:extLst>
          </p:cNvPr>
          <p:cNvSpPr/>
          <p:nvPr/>
        </p:nvSpPr>
        <p:spPr>
          <a:xfrm>
            <a:off x="4220843" y="835219"/>
            <a:ext cx="1020315" cy="27184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>
                <a:lumMod val="50000"/>
                <a:lumOff val="50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latin typeface="+mn-lt"/>
              </a:rPr>
              <a:t>Default </a:t>
            </a:r>
            <a:r>
              <a:rPr lang="en-US" sz="800" dirty="0" err="1">
                <a:latin typeface="+mn-lt"/>
              </a:rPr>
              <a:t>Xfmr</a:t>
            </a:r>
            <a:r>
              <a:rPr lang="en-US" sz="800" dirty="0">
                <a:latin typeface="+mn-lt"/>
              </a:rPr>
              <a:t>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BF5E5B-1A97-4639-B5F1-EF45FC13360C}"/>
              </a:ext>
            </a:extLst>
          </p:cNvPr>
          <p:cNvSpPr/>
          <p:nvPr/>
        </p:nvSpPr>
        <p:spPr>
          <a:xfrm>
            <a:off x="4399061" y="1138509"/>
            <a:ext cx="1248623" cy="27184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>
                <a:lumMod val="65000"/>
                <a:lumOff val="35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 err="1">
                <a:latin typeface="+mn-lt"/>
              </a:rPr>
              <a:t>Xfmr</a:t>
            </a:r>
            <a:r>
              <a:rPr lang="en-US" sz="800" dirty="0">
                <a:latin typeface="+mn-lt"/>
              </a:rPr>
              <a:t> method: </a:t>
            </a:r>
            <a:br>
              <a:rPr lang="en-US" sz="800" dirty="0">
                <a:latin typeface="+mn-lt"/>
              </a:rPr>
            </a:br>
            <a:r>
              <a:rPr lang="en-US" sz="800" dirty="0" err="1">
                <a:solidFill>
                  <a:srgbClr val="FF0000"/>
                </a:solidFill>
                <a:latin typeface="+mn-lt"/>
              </a:rPr>
              <a:t>make_acl_rule_key</a:t>
            </a:r>
            <a:endParaRPr lang="en-US" sz="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1D7D2D-FAEA-4908-A03A-88793626A0AF}"/>
              </a:ext>
            </a:extLst>
          </p:cNvPr>
          <p:cNvSpPr/>
          <p:nvPr/>
        </p:nvSpPr>
        <p:spPr>
          <a:xfrm>
            <a:off x="3088658" y="1169974"/>
            <a:ext cx="1248623" cy="271849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Transformer Spec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73517-737B-43F0-8D64-50C8D4DEEEAC}"/>
              </a:ext>
            </a:extLst>
          </p:cNvPr>
          <p:cNvSpPr/>
          <p:nvPr/>
        </p:nvSpPr>
        <p:spPr>
          <a:xfrm>
            <a:off x="150353" y="588754"/>
            <a:ext cx="2664006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"</a:t>
            </a:r>
            <a:r>
              <a:rPr lang="en-US" sz="800" dirty="0" err="1"/>
              <a:t>acl</a:t>
            </a:r>
            <a:r>
              <a:rPr lang="en-US" sz="800" dirty="0"/>
              <a:t>-sets": {</a:t>
            </a:r>
          </a:p>
          <a:p>
            <a:r>
              <a:rPr lang="en-US" sz="800" dirty="0"/>
              <a:t>        "</a:t>
            </a:r>
            <a:r>
              <a:rPr lang="en-US" sz="800" dirty="0" err="1"/>
              <a:t>acl</a:t>
            </a:r>
            <a:r>
              <a:rPr lang="en-US" sz="800" dirty="0"/>
              <a:t>-set": [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"name": "MyACL1",</a:t>
            </a:r>
          </a:p>
          <a:p>
            <a:r>
              <a:rPr lang="en-US" sz="800" dirty="0"/>
              <a:t>                "type": "ACL_IPV4",</a:t>
            </a:r>
          </a:p>
          <a:p>
            <a:r>
              <a:rPr lang="en-US" sz="800" dirty="0"/>
              <a:t>                "config": {</a:t>
            </a:r>
          </a:p>
          <a:p>
            <a:r>
              <a:rPr lang="en-US" sz="800" dirty="0"/>
              <a:t> . ..</a:t>
            </a:r>
          </a:p>
          <a:p>
            <a:r>
              <a:rPr lang="en-US" sz="800" dirty="0"/>
              <a:t>                    "description": "Description for MyACL1"</a:t>
            </a:r>
          </a:p>
          <a:p>
            <a:r>
              <a:rPr lang="en-US" sz="800" dirty="0"/>
              <a:t>                },</a:t>
            </a:r>
          </a:p>
          <a:p>
            <a:r>
              <a:rPr lang="en-US" sz="800" dirty="0"/>
              <a:t>                "</a:t>
            </a:r>
            <a:r>
              <a:rPr lang="en-US" sz="800" dirty="0" err="1"/>
              <a:t>acl</a:t>
            </a:r>
            <a:r>
              <a:rPr lang="en-US" sz="800" dirty="0"/>
              <a:t>-entries": {</a:t>
            </a:r>
          </a:p>
          <a:p>
            <a:r>
              <a:rPr lang="en-US" sz="800" dirty="0"/>
              <a:t>                    "</a:t>
            </a:r>
            <a:r>
              <a:rPr lang="en-US" sz="800" dirty="0" err="1"/>
              <a:t>acl</a:t>
            </a:r>
            <a:r>
              <a:rPr lang="en-US" sz="800" dirty="0"/>
              <a:t>-entry": [</a:t>
            </a:r>
          </a:p>
          <a:p>
            <a:r>
              <a:rPr lang="en-US" sz="800" dirty="0"/>
              <a:t>                        {</a:t>
            </a:r>
          </a:p>
          <a:p>
            <a:r>
              <a:rPr lang="en-US" sz="800" dirty="0"/>
              <a:t>                            "sequence-id": 1,</a:t>
            </a:r>
          </a:p>
          <a:p>
            <a:r>
              <a:rPr lang="en-US" sz="800" dirty="0"/>
              <a:t>                            . . .</a:t>
            </a:r>
          </a:p>
          <a:p>
            <a:r>
              <a:rPr lang="en-US" sz="800" dirty="0"/>
              <a:t>                            "ipv4": {</a:t>
            </a:r>
          </a:p>
          <a:p>
            <a:r>
              <a:rPr lang="en-US" sz="800" dirty="0"/>
              <a:t>                                "config": {</a:t>
            </a:r>
          </a:p>
          <a:p>
            <a:r>
              <a:rPr lang="en-US" sz="800" dirty="0"/>
              <a:t>                                    "source-address": "11.1.1.1/32",</a:t>
            </a:r>
          </a:p>
          <a:p>
            <a:r>
              <a:rPr lang="en-US" sz="800" dirty="0"/>
              <a:t>                                    "destination-address": "21.1.1.1/32",</a:t>
            </a:r>
          </a:p>
          <a:p>
            <a:r>
              <a:rPr lang="en-US" sz="800" dirty="0"/>
              <a:t>                                    "</a:t>
            </a:r>
            <a:r>
              <a:rPr lang="en-US" sz="800" dirty="0" err="1"/>
              <a:t>dscp</a:t>
            </a:r>
            <a:r>
              <a:rPr lang="en-US" sz="800" dirty="0"/>
              <a:t>": 1,</a:t>
            </a:r>
          </a:p>
          <a:p>
            <a:r>
              <a:rPr lang="en-US" sz="800" dirty="0"/>
              <a:t>                                    "protocol": "IP_TCP"</a:t>
            </a:r>
          </a:p>
          <a:p>
            <a:r>
              <a:rPr lang="en-US" sz="800" dirty="0"/>
              <a:t>                                }</a:t>
            </a:r>
          </a:p>
          <a:p>
            <a:r>
              <a:rPr lang="en-US" sz="800" dirty="0"/>
              <a:t>                            },</a:t>
            </a:r>
          </a:p>
          <a:p>
            <a:r>
              <a:rPr lang="en-US" sz="800" dirty="0"/>
              <a:t>                            "transport": {</a:t>
            </a:r>
          </a:p>
          <a:p>
            <a:r>
              <a:rPr lang="en-US" sz="800" dirty="0"/>
              <a:t>                                "config": {</a:t>
            </a:r>
          </a:p>
          <a:p>
            <a:r>
              <a:rPr lang="en-US" sz="800" dirty="0"/>
              <a:t>                                    "source-port": 101,</a:t>
            </a:r>
          </a:p>
          <a:p>
            <a:r>
              <a:rPr lang="en-US" sz="800" dirty="0"/>
              <a:t>                                    "destination-port": 201</a:t>
            </a:r>
          </a:p>
          <a:p>
            <a:r>
              <a:rPr lang="en-US" sz="800" dirty="0"/>
              <a:t>                                }</a:t>
            </a:r>
          </a:p>
          <a:p>
            <a:r>
              <a:rPr lang="en-US" sz="800" dirty="0"/>
              <a:t>                            },</a:t>
            </a:r>
          </a:p>
          <a:p>
            <a:r>
              <a:rPr lang="en-US" sz="800" dirty="0"/>
              <a:t>                            "actions": {</a:t>
            </a:r>
          </a:p>
          <a:p>
            <a:r>
              <a:rPr lang="en-US" sz="800" dirty="0"/>
              <a:t>                                "config": {</a:t>
            </a:r>
          </a:p>
          <a:p>
            <a:r>
              <a:rPr lang="en-US" sz="800" dirty="0"/>
              <a:t>                                    "forwarding-action": "ACCEPT"</a:t>
            </a:r>
          </a:p>
          <a:p>
            <a:r>
              <a:rPr lang="en-US" sz="800" dirty="0"/>
              <a:t>                                }</a:t>
            </a:r>
          </a:p>
          <a:p>
            <a:r>
              <a:rPr lang="en-US" sz="800" dirty="0"/>
              <a:t>                            }</a:t>
            </a:r>
          </a:p>
          <a:p>
            <a:r>
              <a:rPr lang="en-US" sz="800" dirty="0"/>
              <a:t>                        },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96BC8-6BF5-4CE2-B8F3-AB9F001E1676}"/>
              </a:ext>
            </a:extLst>
          </p:cNvPr>
          <p:cNvSpPr/>
          <p:nvPr/>
        </p:nvSpPr>
        <p:spPr>
          <a:xfrm>
            <a:off x="6144550" y="640199"/>
            <a:ext cx="2849097" cy="30008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/>
              <a:t>{  </a:t>
            </a:r>
          </a:p>
          <a:p>
            <a:r>
              <a:rPr lang="en-US" sz="900" dirty="0"/>
              <a:t>     "</a:t>
            </a:r>
            <a:r>
              <a:rPr lang="en-US" sz="900" b="1" dirty="0">
                <a:solidFill>
                  <a:schemeClr val="accent4"/>
                </a:solidFill>
              </a:rPr>
              <a:t>ACL_TABLE</a:t>
            </a:r>
            <a:r>
              <a:rPr lang="en-US" sz="900" dirty="0"/>
              <a:t>": {</a:t>
            </a:r>
          </a:p>
          <a:p>
            <a:r>
              <a:rPr lang="en-US" sz="900" dirty="0"/>
              <a:t>        "MyACL1_ACL_IPV4": {</a:t>
            </a:r>
          </a:p>
          <a:p>
            <a:r>
              <a:rPr lang="en-US" sz="900" dirty="0"/>
              <a:t>            "type": "L3", </a:t>
            </a:r>
          </a:p>
          <a:p>
            <a:r>
              <a:rPr lang="en-US" sz="900" dirty="0"/>
              <a:t>            "</a:t>
            </a:r>
            <a:r>
              <a:rPr lang="en-US" sz="900" dirty="0" err="1"/>
              <a:t>policy_desc</a:t>
            </a:r>
            <a:r>
              <a:rPr lang="en-US" sz="900" dirty="0"/>
              <a:t>": "Description for MyACL1",</a:t>
            </a:r>
          </a:p>
          <a:p>
            <a:r>
              <a:rPr lang="en-US" sz="900" dirty="0"/>
              <a:t>            "stage": "INGRESS", </a:t>
            </a:r>
          </a:p>
          <a:p>
            <a:r>
              <a:rPr lang="en-US" sz="900" dirty="0"/>
              <a:t>            "ports@": "Ethernet0" </a:t>
            </a:r>
          </a:p>
          <a:p>
            <a:r>
              <a:rPr lang="en-US" sz="900" dirty="0"/>
              <a:t>        }, </a:t>
            </a:r>
          </a:p>
          <a:p>
            <a:r>
              <a:rPr lang="en-US" sz="900" dirty="0"/>
              <a:t>     },</a:t>
            </a:r>
          </a:p>
          <a:p>
            <a:r>
              <a:rPr lang="en-US" sz="900" dirty="0"/>
              <a:t>     "</a:t>
            </a:r>
            <a:r>
              <a:rPr lang="en-US" sz="900" b="1" dirty="0">
                <a:solidFill>
                  <a:schemeClr val="accent4"/>
                </a:solidFill>
              </a:rPr>
              <a:t>ACL_RULE</a:t>
            </a:r>
            <a:r>
              <a:rPr lang="en-US" sz="900" dirty="0"/>
              <a:t>": {</a:t>
            </a:r>
          </a:p>
          <a:p>
            <a:r>
              <a:rPr lang="en-US" sz="900" dirty="0"/>
              <a:t>        "</a:t>
            </a:r>
            <a:r>
              <a:rPr lang="en-US" sz="900" b="1" dirty="0">
                <a:solidFill>
                  <a:srgbClr val="FF0000"/>
                </a:solidFill>
              </a:rPr>
              <a:t>MyACL1_ACL_IPV4|RULE_1</a:t>
            </a:r>
            <a:r>
              <a:rPr lang="en-US" sz="900" dirty="0"/>
              <a:t>": {</a:t>
            </a:r>
          </a:p>
          <a:p>
            <a:r>
              <a:rPr lang="en-US" sz="900" dirty="0"/>
              <a:t>            "PRIORITY": "65534", </a:t>
            </a:r>
          </a:p>
          <a:p>
            <a:r>
              <a:rPr lang="en-US" sz="900" dirty="0"/>
              <a:t>            "IP_PROTOCOL": "6", </a:t>
            </a:r>
          </a:p>
          <a:p>
            <a:r>
              <a:rPr lang="en-US" sz="900" dirty="0"/>
              <a:t>            "DSCP": "1", </a:t>
            </a:r>
          </a:p>
          <a:p>
            <a:r>
              <a:rPr lang="en-US" sz="900" dirty="0"/>
              <a:t>            "</a:t>
            </a:r>
            <a:r>
              <a:rPr lang="en-US" sz="900" b="1" dirty="0">
                <a:solidFill>
                  <a:schemeClr val="accent4"/>
                </a:solidFill>
              </a:rPr>
              <a:t>SRC_IP</a:t>
            </a:r>
            <a:r>
              <a:rPr lang="en-US" sz="900" dirty="0">
                <a:solidFill>
                  <a:schemeClr val="accent4"/>
                </a:solidFill>
              </a:rPr>
              <a:t>": "11.1.1.1/32", </a:t>
            </a:r>
          </a:p>
          <a:p>
            <a:r>
              <a:rPr lang="en-US" sz="900" dirty="0"/>
              <a:t>            "DST_IP": "21.1.1.1/32", </a:t>
            </a:r>
          </a:p>
          <a:p>
            <a:r>
              <a:rPr lang="en-US" sz="900" dirty="0"/>
              <a:t>            "L4_SRC_PORT": "101", </a:t>
            </a:r>
          </a:p>
          <a:p>
            <a:r>
              <a:rPr lang="en-US" sz="900" dirty="0"/>
              <a:t>            "L4_DST_PORT": "201", </a:t>
            </a:r>
          </a:p>
          <a:p>
            <a:r>
              <a:rPr lang="en-US" sz="900" dirty="0"/>
              <a:t>             </a:t>
            </a:r>
            <a:r>
              <a:rPr lang="en-US" sz="900" b="1" dirty="0">
                <a:solidFill>
                  <a:schemeClr val="accent4"/>
                </a:solidFill>
              </a:rPr>
              <a:t>"PACKET_ACTION": "FORWARD</a:t>
            </a:r>
            <a:r>
              <a:rPr lang="en-US" sz="900" dirty="0"/>
              <a:t>" </a:t>
            </a:r>
          </a:p>
          <a:p>
            <a:r>
              <a:rPr lang="en-US" sz="900" dirty="0"/>
              <a:t>     }		</a:t>
            </a:r>
            <a:br>
              <a:rPr lang="en-US" sz="900" dirty="0"/>
            </a:br>
            <a:r>
              <a:rPr lang="en-US" sz="900" dirty="0"/>
              <a:t>},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F1B44B-CE57-41AA-B5F1-96FD74AD10CA}"/>
              </a:ext>
            </a:extLst>
          </p:cNvPr>
          <p:cNvSpPr/>
          <p:nvPr/>
        </p:nvSpPr>
        <p:spPr>
          <a:xfrm>
            <a:off x="4559735" y="1462623"/>
            <a:ext cx="1207432" cy="27184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>
                <a:lumMod val="65000"/>
                <a:lumOff val="35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 err="1">
                <a:latin typeface="+mn-lt"/>
              </a:rPr>
              <a:t>Xfmr</a:t>
            </a:r>
            <a:r>
              <a:rPr lang="en-US" sz="800" dirty="0">
                <a:latin typeface="+mn-lt"/>
              </a:rPr>
              <a:t> method: </a:t>
            </a:r>
            <a:br>
              <a:rPr lang="en-US" sz="800" dirty="0">
                <a:latin typeface="+mn-lt"/>
              </a:rPr>
            </a:br>
            <a:r>
              <a:rPr lang="en-US" sz="800" dirty="0" err="1">
                <a:solidFill>
                  <a:srgbClr val="FF0000"/>
                </a:solidFill>
                <a:latin typeface="+mn-lt"/>
              </a:rPr>
              <a:t>set_packet_action</a:t>
            </a:r>
            <a:endParaRPr lang="en-US" sz="8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CAA49EC-3EAF-49FD-938B-903EB9EC8FA2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3527878" y="1580491"/>
            <a:ext cx="1042392" cy="76992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32295-B61E-461D-BE4E-1AF29DCC842C}"/>
              </a:ext>
            </a:extLst>
          </p:cNvPr>
          <p:cNvCxnSpPr>
            <a:cxnSpLocks/>
          </p:cNvCxnSpPr>
          <p:nvPr/>
        </p:nvCxnSpPr>
        <p:spPr>
          <a:xfrm>
            <a:off x="5842278" y="1227790"/>
            <a:ext cx="300269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 w="sm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395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31D2-373F-4997-8E6C-8DF421FB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extensions for Transformer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C0A40F-8B04-48AE-B7FD-6F1009ED388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67174037"/>
              </p:ext>
            </p:extLst>
          </p:nvPr>
        </p:nvGraphicFramePr>
        <p:xfrm>
          <a:off x="360111" y="903288"/>
          <a:ext cx="8427308" cy="394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761">
                  <a:extLst>
                    <a:ext uri="{9D8B030D-6E8A-4147-A177-3AD203B41FA5}">
                      <a16:colId xmlns:a16="http://schemas.microsoft.com/office/drawing/2014/main" val="1783588301"/>
                    </a:ext>
                  </a:extLst>
                </a:gridCol>
                <a:gridCol w="4236547">
                  <a:extLst>
                    <a:ext uri="{9D8B030D-6E8A-4147-A177-3AD203B41FA5}">
                      <a16:colId xmlns:a16="http://schemas.microsoft.com/office/drawing/2014/main" val="349038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04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sonic-ext:table-name</a:t>
                      </a:r>
                      <a:r>
                        <a:rPr lang="en-US" dirty="0"/>
                        <a:t> [string]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a YANG list to TABLE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sonic-ext:field-name</a:t>
                      </a:r>
                      <a:r>
                        <a:rPr lang="en-US" dirty="0"/>
                        <a:t> [string]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Map a YANG leafy to FIELD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4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sonic-ext:key-xfmr</a:t>
                      </a:r>
                      <a:r>
                        <a:rPr lang="en-US" dirty="0"/>
                        <a:t> [function]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Overloading default method for key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sonic-ext:field-xfmr</a:t>
                      </a:r>
                      <a:r>
                        <a:rPr lang="en-US" dirty="0"/>
                        <a:t> [function]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Overloading default method for field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4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sonic-ext:subtree-xfmr</a:t>
                      </a:r>
                      <a:r>
                        <a:rPr lang="en-US" dirty="0"/>
                        <a:t> [function]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Overloading default method for the current </a:t>
                      </a:r>
                      <a:r>
                        <a:rPr lang="en-US" dirty="0" err="1"/>
                        <a:t>subtee</a:t>
                      </a:r>
                      <a:r>
                        <a:rPr lang="en-US" dirty="0"/>
                        <a:t>, including all </a:t>
                      </a:r>
                      <a:r>
                        <a:rPr lang="en-US" dirty="0" err="1"/>
                        <a:t>decendant</a:t>
                      </a:r>
                      <a:r>
                        <a:rPr lang="en-US" dirty="0"/>
                        <a:t>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sonic-ext:post-xfmr</a:t>
                      </a:r>
                      <a:r>
                        <a:rPr lang="en-US" dirty="0"/>
                        <a:t> [function]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Overloading default method </a:t>
                      </a:r>
                      <a:r>
                        <a:rPr lang="en-US" dirty="0"/>
                        <a:t>for post-translation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8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861623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CC8833F-B1D8-48B2-AA07-E1E0B4571D72}" vid="{267D5D90-47BF-4DA4-9B1B-5927DA8743C4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DellEMC_external_template_2018</Template>
  <TotalTime>2049</TotalTime>
  <Words>587</Words>
  <Application>Microsoft Office PowerPoint</Application>
  <PresentationFormat>On-screen Show (16:9)</PresentationFormat>
  <Paragraphs>134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Lucida Grande</vt:lpstr>
      <vt:lpstr>Museo For Dell 300</vt:lpstr>
      <vt:lpstr>Museo Sans For Dell</vt:lpstr>
      <vt:lpstr>SFMono-Regular</vt:lpstr>
      <vt:lpstr>Arial</vt:lpstr>
      <vt:lpstr>Arial Black</vt:lpstr>
      <vt:lpstr>Calibri</vt:lpstr>
      <vt:lpstr>Courier New</vt:lpstr>
      <vt:lpstr>Wingdings</vt:lpstr>
      <vt:lpstr>DellEMC_external_template</vt:lpstr>
      <vt:lpstr>Transformer with CVL YANG: sonic-acl.yang</vt:lpstr>
      <vt:lpstr>Transformer with OpenConfig-ACL YANG</vt:lpstr>
      <vt:lpstr>YANG extensions for Transformer</vt:lpstr>
    </vt:vector>
  </TitlesOfParts>
  <Manager/>
  <Company>Dell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Networking Ansible Use case</dc:title>
  <dc:subject/>
  <dc:creator>Ganesa, Senthil Kumar</dc:creator>
  <cp:keywords/>
  <dc:description/>
  <cp:lastModifiedBy>Kim, Kwan</cp:lastModifiedBy>
  <cp:revision>125</cp:revision>
  <cp:lastPrinted>2014-02-14T16:26:12Z</cp:lastPrinted>
  <dcterms:created xsi:type="dcterms:W3CDTF">2018-06-28T06:17:36Z</dcterms:created>
  <dcterms:modified xsi:type="dcterms:W3CDTF">2019-08-01T14:44:55Z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>Angele_Davidson</vt:lpwstr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MSIP_Label_7de70ee2-0cb4-4d60-aee5-75ef2c4c8a90_Enabled">
    <vt:lpwstr>True</vt:lpwstr>
  </property>
  <property fmtid="{D5CDD505-2E9C-101B-9397-08002B2CF9AE}" pid="12" name="MSIP_Label_7de70ee2-0cb4-4d60-aee5-75ef2c4c8a90_SiteId">
    <vt:lpwstr>945c199a-83a2-4e80-9f8c-5a91be5752dd</vt:lpwstr>
  </property>
  <property fmtid="{D5CDD505-2E9C-101B-9397-08002B2CF9AE}" pid="13" name="MSIP_Label_7de70ee2-0cb4-4d60-aee5-75ef2c4c8a90_Owner">
    <vt:lpwstr>Kwangsuk_Kim@DELL.com</vt:lpwstr>
  </property>
  <property fmtid="{D5CDD505-2E9C-101B-9397-08002B2CF9AE}" pid="14" name="MSIP_Label_7de70ee2-0cb4-4d60-aee5-75ef2c4c8a90_SetDate">
    <vt:lpwstr>2019-07-29T20:50:04.0630422Z</vt:lpwstr>
  </property>
  <property fmtid="{D5CDD505-2E9C-101B-9397-08002B2CF9AE}" pid="15" name="MSIP_Label_7de70ee2-0cb4-4d60-aee5-75ef2c4c8a90_Name">
    <vt:lpwstr>Internal Use</vt:lpwstr>
  </property>
  <property fmtid="{D5CDD505-2E9C-101B-9397-08002B2CF9AE}" pid="16" name="MSIP_Label_7de70ee2-0cb4-4d60-aee5-75ef2c4c8a90_Application">
    <vt:lpwstr>Microsoft Azure Information Protection</vt:lpwstr>
  </property>
  <property fmtid="{D5CDD505-2E9C-101B-9397-08002B2CF9AE}" pid="17" name="MSIP_Label_7de70ee2-0cb4-4d60-aee5-75ef2c4c8a90_Extended_MSFT_Method">
    <vt:lpwstr>Manual</vt:lpwstr>
  </property>
  <property fmtid="{D5CDD505-2E9C-101B-9397-08002B2CF9AE}" pid="18" name="MSIP_Label_da6fab74-d5af-4af7-a9a4-78d84655a626_Enabled">
    <vt:lpwstr>True</vt:lpwstr>
  </property>
  <property fmtid="{D5CDD505-2E9C-101B-9397-08002B2CF9AE}" pid="19" name="MSIP_Label_da6fab74-d5af-4af7-a9a4-78d84655a626_SiteId">
    <vt:lpwstr>945c199a-83a2-4e80-9f8c-5a91be5752dd</vt:lpwstr>
  </property>
  <property fmtid="{D5CDD505-2E9C-101B-9397-08002B2CF9AE}" pid="20" name="MSIP_Label_da6fab74-d5af-4af7-a9a4-78d84655a626_Owner">
    <vt:lpwstr>Kwangsuk_Kim@DELL.com</vt:lpwstr>
  </property>
  <property fmtid="{D5CDD505-2E9C-101B-9397-08002B2CF9AE}" pid="21" name="MSIP_Label_da6fab74-d5af-4af7-a9a4-78d84655a626_SetDate">
    <vt:lpwstr>2019-07-29T20:50:04.0630422Z</vt:lpwstr>
  </property>
  <property fmtid="{D5CDD505-2E9C-101B-9397-08002B2CF9AE}" pid="22" name="MSIP_Label_da6fab74-d5af-4af7-a9a4-78d84655a626_Name">
    <vt:lpwstr>Visual Marking</vt:lpwstr>
  </property>
  <property fmtid="{D5CDD505-2E9C-101B-9397-08002B2CF9AE}" pid="23" name="MSIP_Label_da6fab74-d5af-4af7-a9a4-78d84655a626_Application">
    <vt:lpwstr>Microsoft Azure Information Protection</vt:lpwstr>
  </property>
  <property fmtid="{D5CDD505-2E9C-101B-9397-08002B2CF9AE}" pid="24" name="MSIP_Label_da6fab74-d5af-4af7-a9a4-78d84655a626_Parent">
    <vt:lpwstr>7de70ee2-0cb4-4d60-aee5-75ef2c4c8a90</vt:lpwstr>
  </property>
  <property fmtid="{D5CDD505-2E9C-101B-9397-08002B2CF9AE}" pid="25" name="MSIP_Label_da6fab74-d5af-4af7-a9a4-78d84655a626_Extended_MSFT_Method">
    <vt:lpwstr>Manual</vt:lpwstr>
  </property>
  <property fmtid="{D5CDD505-2E9C-101B-9397-08002B2CF9AE}" pid="26" name="aiplabel">
    <vt:lpwstr>Internal Use Visual Marking</vt:lpwstr>
  </property>
</Properties>
</file>