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18"/>
  </p:notesMasterIdLst>
  <p:handoutMasterIdLst>
    <p:handoutMasterId r:id="rId19"/>
  </p:handoutMasterIdLst>
  <p:sldIdLst>
    <p:sldId id="256" r:id="rId5"/>
    <p:sldId id="319" r:id="rId6"/>
    <p:sldId id="337" r:id="rId7"/>
    <p:sldId id="339" r:id="rId8"/>
    <p:sldId id="320" r:id="rId9"/>
    <p:sldId id="331" r:id="rId10"/>
    <p:sldId id="323" r:id="rId11"/>
    <p:sldId id="335" r:id="rId12"/>
    <p:sldId id="340" r:id="rId13"/>
    <p:sldId id="336" r:id="rId14"/>
    <p:sldId id="329" r:id="rId15"/>
    <p:sldId id="330" r:id="rId16"/>
    <p:sldId id="333" r:id="rId17"/>
  </p:sldIdLst>
  <p:sldSz cx="9144000" cy="5143500" type="screen16x9"/>
  <p:notesSz cx="7010400" cy="92964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577">
          <p15:clr>
            <a:srgbClr val="A4A3A4"/>
          </p15:clr>
        </p15:guide>
        <p15:guide id="4" orient="horz" pos="5664">
          <p15:clr>
            <a:srgbClr val="A4A3A4"/>
          </p15:clr>
        </p15:guide>
        <p15:guide id="7" pos="171">
          <p15:clr>
            <a:srgbClr val="A4A3A4"/>
          </p15:clr>
        </p15:guide>
        <p15:guide id="8" orient="horz" pos="5855">
          <p15:clr>
            <a:srgbClr val="A4A3A4"/>
          </p15:clr>
        </p15:guide>
        <p15:guide id="9" pos="44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5664">
          <p15:clr>
            <a:srgbClr val="A4A3A4"/>
          </p15:clr>
        </p15:guide>
        <p15:guide id="4" pos="4111">
          <p15:clr>
            <a:srgbClr val="A4A3A4"/>
          </p15:clr>
        </p15:guide>
        <p15:guide id="5" pos="30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son, Angele" initials="DA" lastIdx="2" clrIdx="0"/>
  <p:cmAuthor id="2" name="Matthews, Elizabeth" initials="ME" lastIdx="29" clrIdx="1"/>
  <p:cmAuthor id="3" name="Sakthivel, Marimuthu" initials="SM" lastIdx="0" clrIdx="2">
    <p:extLst>
      <p:ext uri="{19B8F6BF-5375-455C-9EA6-DF929625EA0E}">
        <p15:presenceInfo xmlns:p15="http://schemas.microsoft.com/office/powerpoint/2012/main" userId="S-1-5-21-1802859667-647903414-1863928812-19189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D4"/>
    <a:srgbClr val="6DCEFF"/>
    <a:srgbClr val="999999"/>
    <a:srgbClr val="798B4B"/>
    <a:srgbClr val="7F7F7F"/>
    <a:srgbClr val="A4A4A4"/>
    <a:srgbClr val="8F8F8F"/>
    <a:srgbClr val="EE6410"/>
    <a:srgbClr val="3BC0FF"/>
    <a:srgbClr val="FEA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8" autoAdjust="0"/>
    <p:restoredTop sz="95177" autoAdjust="0"/>
  </p:normalViewPr>
  <p:slideViewPr>
    <p:cSldViewPr snapToGrid="0">
      <p:cViewPr varScale="1">
        <p:scale>
          <a:sx n="139" d="100"/>
          <a:sy n="139" d="100"/>
        </p:scale>
        <p:origin x="972" y="114"/>
      </p:cViewPr>
      <p:guideLst>
        <p:guide orient="horz"/>
        <p:guide pos="5577"/>
        <p:guide orient="horz" pos="5664"/>
        <p:guide pos="171"/>
        <p:guide orient="horz" pos="5855"/>
        <p:guide pos="44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-880" y="-112"/>
      </p:cViewPr>
      <p:guideLst>
        <p:guide orient="horz" pos="2928"/>
        <p:guide pos="2208"/>
        <p:guide orient="horz" pos="5664"/>
        <p:guide pos="4111"/>
        <p:guide pos="3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" descr="                              Dell - Internal Use - Confidential&#10;"/>
          <p:cNvSpPr txBox="1"/>
          <p:nvPr/>
        </p:nvSpPr>
        <p:spPr>
          <a:xfrm>
            <a:off x="772104" y="8980488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>
                <a:solidFill>
                  <a:srgbClr val="000000"/>
                </a:solidFill>
                <a:latin typeface="+mn-lt"/>
              </a:rPr>
              <a:t>© Copyright 2017 Dell Inc.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876" y="8980488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85775" y="384175"/>
            <a:ext cx="6040438" cy="33989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485775" y="4077775"/>
            <a:ext cx="6040438" cy="467067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95288" marR="0" lvl="1" indent="-1651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690563" marR="0" lvl="2" indent="-17462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Lucida Grande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030288" marR="0" lvl="3" indent="-17462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316038" marR="0" lvl="4" indent="-17462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72104" y="8980488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>
                <a:solidFill>
                  <a:srgbClr val="000000"/>
                </a:solidFill>
                <a:latin typeface="+mn-lt"/>
              </a:rPr>
              <a:t>© Copyright 2017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876" y="8980488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95288" marR="0" indent="-16510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Arial"/>
      <a:buChar char="•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90563" marR="0" indent="-174625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Lucida Grande"/>
      <a:buChar char="–"/>
      <a:tabLst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030288" marR="0" indent="-174625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Wingdings" charset="2"/>
      <a:buChar char="§"/>
      <a:tabLst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316038" marR="0" indent="-174625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Courier New"/>
      <a:buChar char="o"/>
      <a:tabLst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386197"/>
            <a:ext cx="7500937" cy="1495794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540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2198968"/>
            <a:ext cx="7507800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228600" indent="-228600">
              <a:buNone/>
              <a:defRPr 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216433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247650"/>
            <a:ext cx="8191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00150"/>
            <a:ext cx="7958137" cy="3270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247650"/>
            <a:ext cx="8191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685800"/>
            <a:ext cx="8191500" cy="21544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314450"/>
            <a:ext cx="7958137" cy="315595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247650"/>
            <a:ext cx="8191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2" y="1200150"/>
            <a:ext cx="3931920" cy="3270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526280" y="1197872"/>
            <a:ext cx="3931920" cy="327252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247650"/>
            <a:ext cx="8191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00150"/>
            <a:ext cx="4291012" cy="3270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left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247650"/>
            <a:ext cx="8191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685800"/>
            <a:ext cx="8191500" cy="21544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314450"/>
            <a:ext cx="4291012" cy="31559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62848660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, subtitle &amp; left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247650"/>
            <a:ext cx="4305300" cy="7755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85850"/>
            <a:ext cx="4305300" cy="21544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600200"/>
            <a:ext cx="4291012" cy="2870200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881903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3840745338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393118657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75122273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440519"/>
            <a:ext cx="7498080" cy="1495794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>
              <a:defRPr lang="en-US" sz="5400" dirty="0" smtClean="0">
                <a:solidFill>
                  <a:schemeClr val="tx2"/>
                </a:solidFill>
                <a:ea typeface="Arial"/>
              </a:defRPr>
            </a:lvl1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7498080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637455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217922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1017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1332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8111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76034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20661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440519"/>
            <a:ext cx="7498080" cy="1495794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>
              <a:defRPr lang="en-US" sz="5400" dirty="0" smtClean="0">
                <a:solidFill>
                  <a:schemeClr val="tx2"/>
                </a:solidFill>
                <a:ea typeface="Arial"/>
              </a:defRPr>
            </a:lvl1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7498080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5275569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440519"/>
            <a:ext cx="7498080" cy="1495794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>
              <a:defRPr lang="en-US" sz="5400" dirty="0" smtClean="0">
                <a:solidFill>
                  <a:schemeClr val="tx2"/>
                </a:solidFill>
                <a:ea typeface="Arial"/>
              </a:defRPr>
            </a:lvl1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7498080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8502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440519"/>
            <a:ext cx="7498080" cy="1495794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>
              <a:defRPr lang="en-US" sz="5400" dirty="0" smtClean="0">
                <a:solidFill>
                  <a:schemeClr val="tx2"/>
                </a:solidFill>
                <a:ea typeface="Arial"/>
              </a:defRPr>
            </a:lvl1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7498080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22185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Dell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440519"/>
            <a:ext cx="7498080" cy="1495794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>
              <a:defRPr lang="en-US" sz="5400" dirty="0" smtClean="0">
                <a:solidFill>
                  <a:schemeClr val="tx2"/>
                </a:solidFill>
                <a:ea typeface="Arial"/>
              </a:defRPr>
            </a:lvl1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7498080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247650"/>
            <a:ext cx="8191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247650"/>
            <a:ext cx="8191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3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73050" y="685800"/>
            <a:ext cx="8185150" cy="21544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285750" indent="-285750">
              <a:buFont typeface="Arial" panose="020B0604020202020204" pitchFamily="34" charset="0"/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6806557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247650"/>
            <a:ext cx="8191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00150"/>
            <a:ext cx="7958137" cy="327024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75678912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7/16/2019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7/16/2019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  <p:sp>
        <p:nvSpPr>
          <p:cNvPr id="14" name="fl" descr="                              Dell - Internal Use - Confidential&#10;"/>
          <p:cNvSpPr txBox="1"/>
          <p:nvPr userDrawn="1"/>
        </p:nvSpPr>
        <p:spPr>
          <a:xfrm>
            <a:off x="576263" y="5007744"/>
            <a:ext cx="902491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>
                <a:solidFill>
                  <a:srgbClr val="7F7F7F"/>
                </a:solidFill>
                <a:latin typeface="+mn-lt"/>
              </a:rPr>
              <a:t>© Copyright 2018 Dell Inc.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76035" y="5006975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3" r:id="rId1"/>
    <p:sldLayoutId id="2147484428" r:id="rId2"/>
    <p:sldLayoutId id="2147484463" r:id="rId3"/>
    <p:sldLayoutId id="2147484464" r:id="rId4"/>
    <p:sldLayoutId id="2147484418" r:id="rId5"/>
    <p:sldLayoutId id="2147484405" r:id="rId6"/>
    <p:sldLayoutId id="2147484250" r:id="rId7"/>
    <p:sldLayoutId id="2147484462" r:id="rId8"/>
    <p:sldLayoutId id="2147484367" r:id="rId9"/>
    <p:sldLayoutId id="2147484244" r:id="rId10"/>
    <p:sldLayoutId id="2147484245" r:id="rId11"/>
    <p:sldLayoutId id="2147484246" r:id="rId12"/>
    <p:sldLayoutId id="2147484247" r:id="rId13"/>
    <p:sldLayoutId id="2147484460" r:id="rId14"/>
    <p:sldLayoutId id="2147484249" r:id="rId15"/>
    <p:sldLayoutId id="2147484468" r:id="rId16"/>
    <p:sldLayoutId id="2147484411" r:id="rId17"/>
    <p:sldLayoutId id="2147484454" r:id="rId18"/>
    <p:sldLayoutId id="2147484451" r:id="rId19"/>
    <p:sldLayoutId id="2147484396" r:id="rId20"/>
    <p:sldLayoutId id="2147484420" r:id="rId21"/>
    <p:sldLayoutId id="2147484413" r:id="rId22"/>
    <p:sldLayoutId id="2147484465" r:id="rId23"/>
    <p:sldLayoutId id="2147484466" r:id="rId24"/>
    <p:sldLayoutId id="2147484467" r:id="rId25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3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ject-arlo/sonic-mgmt-framework/commit/7bf80422eecbd012e48b5286019d813e76ad5a3d#diff-96fd08d6059562c8b508db1d1002a5f7L1065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862" y="746197"/>
            <a:ext cx="7500937" cy="1495794"/>
          </a:xfrm>
        </p:spPr>
        <p:txBody>
          <a:bodyPr/>
          <a:lstStyle/>
          <a:p>
            <a:r>
              <a:rPr lang="en-US" dirty="0"/>
              <a:t>YANG-2-Redis Transformer</a:t>
            </a:r>
          </a:p>
        </p:txBody>
      </p:sp>
    </p:spTree>
    <p:extLst>
      <p:ext uri="{BB962C8B-B14F-4D97-AF65-F5344CB8AC3E}">
        <p14:creationId xmlns:p14="http://schemas.microsoft.com/office/powerpoint/2010/main" val="229621107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862" y="1494094"/>
            <a:ext cx="7500937" cy="747897"/>
          </a:xfrm>
        </p:spPr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287840293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1A758D48-8CA1-45BF-9BD3-4784120053A9}"/>
              </a:ext>
            </a:extLst>
          </p:cNvPr>
          <p:cNvSpPr/>
          <p:nvPr/>
        </p:nvSpPr>
        <p:spPr>
          <a:xfrm>
            <a:off x="4840447" y="460342"/>
            <a:ext cx="3762930" cy="2895985"/>
          </a:xfrm>
          <a:prstGeom prst="roundRect">
            <a:avLst/>
          </a:prstGeom>
          <a:solidFill>
            <a:schemeClr val="tx2"/>
          </a:solidFill>
          <a:ln w="12700" cmpd="sng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4984B8B-228A-47C1-BDA4-F1A6DC1782B6}"/>
              </a:ext>
            </a:extLst>
          </p:cNvPr>
          <p:cNvSpPr txBox="1">
            <a:spLocks/>
          </p:cNvSpPr>
          <p:nvPr/>
        </p:nvSpPr>
        <p:spPr>
          <a:xfrm>
            <a:off x="3380899" y="93701"/>
            <a:ext cx="3000772" cy="36664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none" baseline="0">
                <a:solidFill>
                  <a:schemeClr val="bg1"/>
                </a:solidFill>
                <a:latin typeface="+mj-lt"/>
                <a:ea typeface="Museo Sans For Dell" panose="02000000000000000000" pitchFamily="2" charset="0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sz="1600" b="1" i="1" u="sng" kern="0" dirty="0"/>
              <a:t>Transformer spec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77AF32B0-0CF0-428A-A45E-871076348268}"/>
              </a:ext>
            </a:extLst>
          </p:cNvPr>
          <p:cNvSpPr/>
          <p:nvPr/>
        </p:nvSpPr>
        <p:spPr>
          <a:xfrm>
            <a:off x="364841" y="622767"/>
            <a:ext cx="3762930" cy="2615276"/>
          </a:xfrm>
          <a:prstGeom prst="roundRect">
            <a:avLst/>
          </a:prstGeom>
          <a:solidFill>
            <a:schemeClr val="tx2"/>
          </a:solidFill>
          <a:ln w="12700" cmpd="sng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999D666F-8928-4873-84ED-B52296647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753" y="599479"/>
            <a:ext cx="383202" cy="306755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A28EDDCE-3D4A-4A72-9B0E-B2BF596C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910" y="1084545"/>
            <a:ext cx="383202" cy="306755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1FC967E3-68E3-42F7-9140-B88FA52CD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22" y="1403470"/>
            <a:ext cx="383202" cy="306755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748DD37B-F940-43AC-A66F-47905A63F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330" y="2683934"/>
            <a:ext cx="383202" cy="306755"/>
          </a:xfrm>
          <a:prstGeom prst="rect">
            <a:avLst/>
          </a:prstGeom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5DF2C9C-9038-4121-9804-4C685F9C3984}"/>
              </a:ext>
            </a:extLst>
          </p:cNvPr>
          <p:cNvCxnSpPr>
            <a:cxnSpLocks/>
            <a:stCxn id="137" idx="2"/>
          </p:cNvCxnSpPr>
          <p:nvPr/>
        </p:nvCxnSpPr>
        <p:spPr>
          <a:xfrm rot="16200000" flipH="1">
            <a:off x="5491689" y="942899"/>
            <a:ext cx="206148" cy="132818"/>
          </a:xfrm>
          <a:prstGeom prst="bentConnector2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2298E1E-A1A1-4365-BDCB-8D090CD3DA0B}"/>
              </a:ext>
            </a:extLst>
          </p:cNvPr>
          <p:cNvCxnSpPr>
            <a:stCxn id="138" idx="2"/>
            <a:endCxn id="139" idx="1"/>
          </p:cNvCxnSpPr>
          <p:nvPr/>
        </p:nvCxnSpPr>
        <p:spPr>
          <a:xfrm rot="16200000" flipH="1">
            <a:off x="5909892" y="1307918"/>
            <a:ext cx="165548" cy="332311"/>
          </a:xfrm>
          <a:prstGeom prst="bentConnector2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DE14AE40-ABFF-44FC-BB4B-9B411E503C2F}"/>
              </a:ext>
            </a:extLst>
          </p:cNvPr>
          <p:cNvCxnSpPr>
            <a:stCxn id="138" idx="2"/>
            <a:endCxn id="140" idx="1"/>
          </p:cNvCxnSpPr>
          <p:nvPr/>
        </p:nvCxnSpPr>
        <p:spPr>
          <a:xfrm rot="16200000" flipH="1">
            <a:off x="5319914" y="1897896"/>
            <a:ext cx="1446012" cy="432819"/>
          </a:xfrm>
          <a:prstGeom prst="bentConnector2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01185656-A4CC-4AB2-BEA3-3083A511469E}"/>
              </a:ext>
            </a:extLst>
          </p:cNvPr>
          <p:cNvSpPr txBox="1"/>
          <p:nvPr/>
        </p:nvSpPr>
        <p:spPr>
          <a:xfrm>
            <a:off x="6215746" y="1644114"/>
            <a:ext cx="2961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00" b="1" dirty="0">
                <a:solidFill>
                  <a:schemeClr val="bg2"/>
                </a:solidFill>
                <a:latin typeface="+mn-lt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00" b="1" dirty="0">
                <a:solidFill>
                  <a:schemeClr val="bg2"/>
                </a:solidFill>
                <a:latin typeface="+mn-lt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00" b="1" dirty="0">
                <a:solidFill>
                  <a:schemeClr val="bg2"/>
                </a:solidFill>
                <a:latin typeface="+mn-lt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00" b="1" dirty="0">
                <a:solidFill>
                  <a:schemeClr val="bg2"/>
                </a:solidFill>
                <a:latin typeface="+mn-lt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00" b="1" dirty="0">
                <a:solidFill>
                  <a:schemeClr val="bg2"/>
                </a:solidFill>
                <a:latin typeface="+mn-lt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00" b="1" dirty="0">
                <a:solidFill>
                  <a:schemeClr val="bg2"/>
                </a:solidFill>
                <a:latin typeface="+mn-lt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0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A329F69-CED6-4642-A51E-74A0BB47A8A8}"/>
              </a:ext>
            </a:extLst>
          </p:cNvPr>
          <p:cNvSpPr txBox="1"/>
          <p:nvPr/>
        </p:nvSpPr>
        <p:spPr>
          <a:xfrm>
            <a:off x="5693693" y="756990"/>
            <a:ext cx="11593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>
                <a:solidFill>
                  <a:schemeClr val="bg2"/>
                </a:solidFill>
                <a:latin typeface="+mn-lt"/>
              </a:rPr>
              <a:t>transformer-lib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DE14DE8-ABA1-4398-8153-350B81FDD3AC}"/>
              </a:ext>
            </a:extLst>
          </p:cNvPr>
          <p:cNvSpPr txBox="1"/>
          <p:nvPr/>
        </p:nvSpPr>
        <p:spPr>
          <a:xfrm>
            <a:off x="5968713" y="1109289"/>
            <a:ext cx="1347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 err="1">
                <a:solidFill>
                  <a:schemeClr val="bg2"/>
                </a:solidFill>
                <a:latin typeface="+mn-lt"/>
              </a:rPr>
              <a:t>openconfig</a:t>
            </a:r>
            <a:r>
              <a:rPr lang="en-US" sz="1050" dirty="0">
                <a:solidFill>
                  <a:schemeClr val="bg2"/>
                </a:solidFill>
                <a:latin typeface="+mn-lt"/>
              </a:rPr>
              <a:t>-specs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0968F5B-0368-475D-840E-FD932A986E03}"/>
              </a:ext>
            </a:extLst>
          </p:cNvPr>
          <p:cNvSpPr txBox="1"/>
          <p:nvPr/>
        </p:nvSpPr>
        <p:spPr>
          <a:xfrm>
            <a:off x="6489000" y="1428693"/>
            <a:ext cx="1347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 err="1">
                <a:solidFill>
                  <a:schemeClr val="bg2"/>
                </a:solidFill>
                <a:latin typeface="+mn-lt"/>
              </a:rPr>
              <a:t>openconfig-acl</a:t>
            </a:r>
            <a:endParaRPr lang="en-US" sz="105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375AEF1-FA1B-43A3-8761-C3586A15C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906" y="1697016"/>
            <a:ext cx="191602" cy="264593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D7A9BF65-CC69-43EC-BF74-B3FD83DDB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231" y="1979663"/>
            <a:ext cx="191602" cy="264593"/>
          </a:xfrm>
          <a:prstGeom prst="rect">
            <a:avLst/>
          </a:prstGeom>
        </p:spPr>
      </p:pic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F61E03D1-5125-4A03-8BBB-D1C5AD642107}"/>
              </a:ext>
            </a:extLst>
          </p:cNvPr>
          <p:cNvCxnSpPr>
            <a:cxnSpLocks/>
          </p:cNvCxnSpPr>
          <p:nvPr/>
        </p:nvCxnSpPr>
        <p:spPr>
          <a:xfrm>
            <a:off x="6441237" y="1814191"/>
            <a:ext cx="440638" cy="272207"/>
          </a:xfrm>
          <a:prstGeom prst="bentConnector3">
            <a:avLst>
              <a:gd name="adj1" fmla="val 1826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32CE204F-4FAA-423E-AF80-12CF1F67EB28}"/>
              </a:ext>
            </a:extLst>
          </p:cNvPr>
          <p:cNvCxnSpPr>
            <a:cxnSpLocks/>
          </p:cNvCxnSpPr>
          <p:nvPr/>
        </p:nvCxnSpPr>
        <p:spPr>
          <a:xfrm>
            <a:off x="6454752" y="1698731"/>
            <a:ext cx="393639" cy="124906"/>
          </a:xfrm>
          <a:prstGeom prst="bentConnector3">
            <a:avLst>
              <a:gd name="adj1" fmla="val -1437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E93D900C-DB36-472A-90BF-649AC090ED27}"/>
              </a:ext>
            </a:extLst>
          </p:cNvPr>
          <p:cNvSpPr txBox="1"/>
          <p:nvPr/>
        </p:nvSpPr>
        <p:spPr>
          <a:xfrm>
            <a:off x="7004492" y="1690057"/>
            <a:ext cx="1347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900" dirty="0" err="1">
                <a:solidFill>
                  <a:schemeClr val="bg2"/>
                </a:solidFill>
                <a:latin typeface="+mn-lt"/>
              </a:rPr>
              <a:t>acl_spec.json</a:t>
            </a:r>
            <a:endParaRPr lang="en-US" sz="9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A782941-4E29-4FD7-B68F-A14EBDE0306F}"/>
              </a:ext>
            </a:extLst>
          </p:cNvPr>
          <p:cNvSpPr txBox="1"/>
          <p:nvPr/>
        </p:nvSpPr>
        <p:spPr>
          <a:xfrm>
            <a:off x="7035294" y="1953719"/>
            <a:ext cx="1347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900" dirty="0" err="1">
                <a:solidFill>
                  <a:schemeClr val="bg2"/>
                </a:solidFill>
                <a:latin typeface="+mn-lt"/>
              </a:rPr>
              <a:t>xfmr</a:t>
            </a:r>
            <a:endParaRPr lang="en-US" sz="9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A0506BD-9518-4F1F-8BD0-3BDD2A03CD36}"/>
              </a:ext>
            </a:extLst>
          </p:cNvPr>
          <p:cNvSpPr txBox="1"/>
          <p:nvPr/>
        </p:nvSpPr>
        <p:spPr>
          <a:xfrm>
            <a:off x="6568775" y="2734069"/>
            <a:ext cx="1347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 err="1">
                <a:solidFill>
                  <a:schemeClr val="bg2"/>
                </a:solidFill>
                <a:latin typeface="+mn-lt"/>
              </a:rPr>
              <a:t>openconfig</a:t>
            </a:r>
            <a:r>
              <a:rPr lang="en-US" sz="1050" dirty="0">
                <a:solidFill>
                  <a:schemeClr val="bg2"/>
                </a:solidFill>
                <a:latin typeface="+mn-lt"/>
              </a:rPr>
              <a:t>-system</a:t>
            </a:r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CEA7D90E-9C73-4DD9-9B0F-8C5C3291D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247" y="2973450"/>
            <a:ext cx="191602" cy="264593"/>
          </a:xfrm>
          <a:prstGeom prst="rect">
            <a:avLst/>
          </a:prstGeom>
        </p:spPr>
      </p:pic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A431E7D7-0C30-4422-9A46-21C2FD279FEE}"/>
              </a:ext>
            </a:extLst>
          </p:cNvPr>
          <p:cNvCxnSpPr>
            <a:cxnSpLocks/>
          </p:cNvCxnSpPr>
          <p:nvPr/>
        </p:nvCxnSpPr>
        <p:spPr>
          <a:xfrm>
            <a:off x="6525093" y="2975165"/>
            <a:ext cx="393639" cy="124906"/>
          </a:xfrm>
          <a:prstGeom prst="bentConnector3">
            <a:avLst>
              <a:gd name="adj1" fmla="val -1437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A4CC30F-16EC-4778-A78B-AE04365EA3CE}"/>
              </a:ext>
            </a:extLst>
          </p:cNvPr>
          <p:cNvSpPr txBox="1"/>
          <p:nvPr/>
        </p:nvSpPr>
        <p:spPr>
          <a:xfrm>
            <a:off x="7074833" y="2966491"/>
            <a:ext cx="1347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900" dirty="0" err="1">
                <a:solidFill>
                  <a:schemeClr val="bg2"/>
                </a:solidFill>
                <a:latin typeface="+mn-lt"/>
              </a:rPr>
              <a:t>system_spec.json</a:t>
            </a:r>
            <a:endParaRPr lang="en-US" sz="9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3B1462B6-797B-4E0A-A747-CBAB4F532C2F}"/>
              </a:ext>
            </a:extLst>
          </p:cNvPr>
          <p:cNvSpPr/>
          <p:nvPr/>
        </p:nvSpPr>
        <p:spPr>
          <a:xfrm>
            <a:off x="1463346" y="1843880"/>
            <a:ext cx="1043329" cy="679342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2"/>
                </a:solidFill>
                <a:latin typeface="+mn-lt"/>
              </a:rPr>
              <a:t>Yang to Spec generator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CFB97D52-15F1-48CB-9E32-8C9E37481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725" y="774569"/>
            <a:ext cx="566373" cy="513823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7677A624-B153-4FD2-B518-3D23BA412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74" y="1873917"/>
            <a:ext cx="436786" cy="60318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332DCA6-9974-4D80-A9CE-5EFF53A31FF5}"/>
              </a:ext>
            </a:extLst>
          </p:cNvPr>
          <p:cNvCxnSpPr>
            <a:cxnSpLocks/>
            <a:stCxn id="221" idx="3"/>
            <a:endCxn id="184" idx="1"/>
          </p:cNvCxnSpPr>
          <p:nvPr/>
        </p:nvCxnSpPr>
        <p:spPr>
          <a:xfrm>
            <a:off x="1103360" y="2175507"/>
            <a:ext cx="359986" cy="804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70FF283-9F6E-4F0F-85E4-B8BF40765FBE}"/>
              </a:ext>
            </a:extLst>
          </p:cNvPr>
          <p:cNvSpPr txBox="1"/>
          <p:nvPr/>
        </p:nvSpPr>
        <p:spPr>
          <a:xfrm>
            <a:off x="263573" y="2484103"/>
            <a:ext cx="9672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 err="1">
                <a:solidFill>
                  <a:schemeClr val="bg2"/>
                </a:solidFill>
                <a:latin typeface="+mn-lt"/>
              </a:rPr>
              <a:t>Openconfig</a:t>
            </a:r>
            <a:r>
              <a:rPr lang="en-US" sz="1050" dirty="0">
                <a:solidFill>
                  <a:schemeClr val="bg2"/>
                </a:solidFill>
                <a:latin typeface="+mn-lt"/>
              </a:rPr>
              <a:t> Yang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4AF893-3039-47C0-B4B3-88CCD64CD1E7}"/>
              </a:ext>
            </a:extLst>
          </p:cNvPr>
          <p:cNvSpPr txBox="1"/>
          <p:nvPr/>
        </p:nvSpPr>
        <p:spPr>
          <a:xfrm>
            <a:off x="2780127" y="2425634"/>
            <a:ext cx="9672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>
                <a:solidFill>
                  <a:schemeClr val="bg2"/>
                </a:solidFill>
                <a:latin typeface="+mn-lt"/>
              </a:rPr>
              <a:t>Transformer Spec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137AF3D8-B59B-48CE-996C-619EED70660E}"/>
              </a:ext>
            </a:extLst>
          </p:cNvPr>
          <p:cNvCxnSpPr>
            <a:cxnSpLocks/>
            <a:stCxn id="184" idx="3"/>
          </p:cNvCxnSpPr>
          <p:nvPr/>
        </p:nvCxnSpPr>
        <p:spPr>
          <a:xfrm flipV="1">
            <a:off x="2506675" y="2175507"/>
            <a:ext cx="371380" cy="804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D1EB2D91-EAB4-4979-9B1E-EA64A97F14A3}"/>
              </a:ext>
            </a:extLst>
          </p:cNvPr>
          <p:cNvCxnSpPr>
            <a:cxnSpLocks/>
            <a:stCxn id="189" idx="2"/>
          </p:cNvCxnSpPr>
          <p:nvPr/>
        </p:nvCxnSpPr>
        <p:spPr>
          <a:xfrm>
            <a:off x="3241912" y="1288392"/>
            <a:ext cx="0" cy="59253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E09F6AC1-D85F-4FC2-9CAA-B36A678F02B0}"/>
              </a:ext>
            </a:extLst>
          </p:cNvPr>
          <p:cNvSpPr txBox="1"/>
          <p:nvPr/>
        </p:nvSpPr>
        <p:spPr>
          <a:xfrm>
            <a:off x="3139764" y="1337415"/>
            <a:ext cx="10433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 err="1">
                <a:solidFill>
                  <a:schemeClr val="bg2"/>
                </a:solidFill>
                <a:latin typeface="+mn-lt"/>
              </a:rPr>
              <a:t>Redis</a:t>
            </a:r>
            <a:r>
              <a:rPr lang="en-US" sz="1050" dirty="0">
                <a:solidFill>
                  <a:schemeClr val="bg2"/>
                </a:solidFill>
                <a:latin typeface="+mn-lt"/>
              </a:rPr>
              <a:t> DB map info</a:t>
            </a: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4614AF0E-B6F4-4385-BE12-2AF2906A5D51}"/>
              </a:ext>
            </a:extLst>
          </p:cNvPr>
          <p:cNvSpPr/>
          <p:nvPr/>
        </p:nvSpPr>
        <p:spPr>
          <a:xfrm>
            <a:off x="2905690" y="1888466"/>
            <a:ext cx="998009" cy="512195"/>
          </a:xfrm>
          <a:prstGeom prst="flowChartMultidocumen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17B1FA-1713-416E-8F74-531DF1628269}"/>
              </a:ext>
            </a:extLst>
          </p:cNvPr>
          <p:cNvSpPr/>
          <p:nvPr/>
        </p:nvSpPr>
        <p:spPr>
          <a:xfrm>
            <a:off x="300349" y="3508129"/>
            <a:ext cx="4964489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chemeClr val="bg1"/>
              </a:buClr>
            </a:pPr>
            <a:r>
              <a:rPr lang="en-US" sz="1200" b="1" i="1" u="sng" kern="0" dirty="0">
                <a:solidFill>
                  <a:schemeClr val="bg1"/>
                </a:solidFill>
              </a:rPr>
              <a:t>spec creation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2"/>
                </a:solidFill>
              </a:rPr>
              <a:t>Generate transformer-spec from </a:t>
            </a:r>
            <a:r>
              <a:rPr lang="en-US" sz="1200" dirty="0" err="1">
                <a:solidFill>
                  <a:schemeClr val="bg2"/>
                </a:solidFill>
              </a:rPr>
              <a:t>openconfig</a:t>
            </a:r>
            <a:r>
              <a:rPr lang="en-US" sz="1200" dirty="0">
                <a:solidFill>
                  <a:schemeClr val="bg2"/>
                </a:solidFill>
              </a:rPr>
              <a:t> yang.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2"/>
                </a:solidFill>
              </a:rPr>
              <a:t>Input </a:t>
            </a:r>
            <a:r>
              <a:rPr lang="en-US" sz="1200" dirty="0" err="1">
                <a:solidFill>
                  <a:schemeClr val="bg2"/>
                </a:solidFill>
              </a:rPr>
              <a:t>redis-db</a:t>
            </a:r>
            <a:r>
              <a:rPr lang="en-US" sz="1200" dirty="0">
                <a:solidFill>
                  <a:schemeClr val="bg2"/>
                </a:solidFill>
              </a:rPr>
              <a:t> mapping details in the transformer-spec.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2"/>
                </a:solidFill>
              </a:rPr>
              <a:t>Create a directory for </a:t>
            </a:r>
            <a:r>
              <a:rPr lang="en-US" sz="1200" dirty="0" err="1">
                <a:solidFill>
                  <a:schemeClr val="bg2"/>
                </a:solidFill>
              </a:rPr>
              <a:t>openconfig</a:t>
            </a:r>
            <a:r>
              <a:rPr lang="en-US" sz="1200" dirty="0">
                <a:solidFill>
                  <a:schemeClr val="bg2"/>
                </a:solidFill>
              </a:rPr>
              <a:t> yang module in transformer-lib </a:t>
            </a:r>
            <a:r>
              <a:rPr lang="en-US" sz="1200" dirty="0" err="1">
                <a:solidFill>
                  <a:schemeClr val="bg2"/>
                </a:solidFill>
              </a:rPr>
              <a:t>dir</a:t>
            </a:r>
            <a:r>
              <a:rPr lang="en-US" sz="1200" dirty="0">
                <a:solidFill>
                  <a:schemeClr val="bg2"/>
                </a:solidFill>
              </a:rPr>
              <a:t> and place the transformer-spec &amp; user defined handlers in it.</a:t>
            </a:r>
          </a:p>
        </p:txBody>
      </p:sp>
    </p:spTree>
    <p:extLst>
      <p:ext uri="{BB962C8B-B14F-4D97-AF65-F5344CB8AC3E}">
        <p14:creationId xmlns:p14="http://schemas.microsoft.com/office/powerpoint/2010/main" val="2789423535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AE45CB-687E-47F1-AFA0-F1121BD0779A}"/>
              </a:ext>
            </a:extLst>
          </p:cNvPr>
          <p:cNvSpPr/>
          <p:nvPr/>
        </p:nvSpPr>
        <p:spPr>
          <a:xfrm>
            <a:off x="4893851" y="955201"/>
            <a:ext cx="829492" cy="225334"/>
          </a:xfrm>
          <a:prstGeom prst="roundRect">
            <a:avLst/>
          </a:prstGeom>
          <a:solidFill>
            <a:schemeClr val="accent4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+mn-lt"/>
              </a:rPr>
              <a:t>APP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186B099-1A4C-484B-949B-F92DE6CE96AD}"/>
              </a:ext>
            </a:extLst>
          </p:cNvPr>
          <p:cNvSpPr/>
          <p:nvPr/>
        </p:nvSpPr>
        <p:spPr>
          <a:xfrm>
            <a:off x="6303550" y="955201"/>
            <a:ext cx="1036321" cy="225334"/>
          </a:xfrm>
          <a:prstGeom prst="roundRect">
            <a:avLst/>
          </a:prstGeom>
          <a:solidFill>
            <a:schemeClr val="accent4"/>
          </a:solidFill>
          <a:ln w="12700" cmpd="sng">
            <a:noFill/>
          </a:ln>
          <a:effectLst/>
        </p:spPr>
        <p:txBody>
          <a:bodyPr rot="0" spcFirstLastPara="0" vertOverflow="overflow" horzOverflow="overflow" vert="horz" wrap="square" lIns="18288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+mn-lt"/>
              </a:rPr>
              <a:t>Transformer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212DBA-C771-41A7-957B-320C06563046}"/>
              </a:ext>
            </a:extLst>
          </p:cNvPr>
          <p:cNvCxnSpPr>
            <a:stCxn id="2" idx="2"/>
          </p:cNvCxnSpPr>
          <p:nvPr/>
        </p:nvCxnSpPr>
        <p:spPr>
          <a:xfrm>
            <a:off x="5308597" y="1180535"/>
            <a:ext cx="39188" cy="3197134"/>
          </a:xfrm>
          <a:prstGeom prst="line">
            <a:avLst/>
          </a:prstGeom>
          <a:ln w="6350" cmpd="sng">
            <a:solidFill>
              <a:srgbClr val="000000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15515D-4B0D-4020-AC87-E1A4710FDE9E}"/>
              </a:ext>
            </a:extLst>
          </p:cNvPr>
          <p:cNvCxnSpPr/>
          <p:nvPr/>
        </p:nvCxnSpPr>
        <p:spPr>
          <a:xfrm>
            <a:off x="6821710" y="1180535"/>
            <a:ext cx="39188" cy="3197134"/>
          </a:xfrm>
          <a:prstGeom prst="line">
            <a:avLst/>
          </a:prstGeom>
          <a:ln w="6350" cmpd="sng">
            <a:solidFill>
              <a:srgbClr val="000000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517554F-55A2-48CF-AD97-24BF1118B475}"/>
              </a:ext>
            </a:extLst>
          </p:cNvPr>
          <p:cNvSpPr/>
          <p:nvPr/>
        </p:nvSpPr>
        <p:spPr>
          <a:xfrm>
            <a:off x="6801030" y="1347084"/>
            <a:ext cx="45719" cy="398417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C2BDB-B69C-4AF8-9460-4741CD486986}"/>
              </a:ext>
            </a:extLst>
          </p:cNvPr>
          <p:cNvSpPr txBox="1"/>
          <p:nvPr/>
        </p:nvSpPr>
        <p:spPr>
          <a:xfrm>
            <a:off x="6841304" y="1244604"/>
            <a:ext cx="1796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900" b="1" dirty="0">
                <a:solidFill>
                  <a:schemeClr val="bg2"/>
                </a:solidFill>
                <a:latin typeface="+mn-lt"/>
              </a:rPr>
              <a:t>Init</a:t>
            </a:r>
            <a:r>
              <a:rPr lang="en-US" sz="900" dirty="0">
                <a:solidFill>
                  <a:schemeClr val="bg2"/>
                </a:solidFill>
                <a:latin typeface="+mn-lt"/>
              </a:rPr>
              <a:t> (Yang to DB spec module): Load transformer-specs of all </a:t>
            </a:r>
            <a:r>
              <a:rPr lang="en-US" sz="900" dirty="0" err="1">
                <a:solidFill>
                  <a:schemeClr val="bg2"/>
                </a:solidFill>
                <a:latin typeface="+mn-lt"/>
              </a:rPr>
              <a:t>openconfig</a:t>
            </a:r>
            <a:r>
              <a:rPr lang="en-US" sz="900" dirty="0">
                <a:solidFill>
                  <a:schemeClr val="bg2"/>
                </a:solidFill>
                <a:latin typeface="+mn-lt"/>
              </a:rPr>
              <a:t> yang models and create lookup table with yang to </a:t>
            </a:r>
            <a:r>
              <a:rPr lang="en-US" sz="900" dirty="0" err="1">
                <a:solidFill>
                  <a:schemeClr val="bg2"/>
                </a:solidFill>
                <a:latin typeface="+mn-lt"/>
              </a:rPr>
              <a:t>redis-db</a:t>
            </a:r>
            <a:r>
              <a:rPr lang="en-US" sz="900" dirty="0">
                <a:solidFill>
                  <a:schemeClr val="bg2"/>
                </a:solidFill>
                <a:latin typeface="+mn-lt"/>
              </a:rPr>
              <a:t> mapping.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9AFF5D-3D57-4404-9288-B51C5E3CE9FE}"/>
              </a:ext>
            </a:extLst>
          </p:cNvPr>
          <p:cNvCxnSpPr/>
          <p:nvPr/>
        </p:nvCxnSpPr>
        <p:spPr>
          <a:xfrm>
            <a:off x="4670697" y="2299046"/>
            <a:ext cx="617220" cy="0"/>
          </a:xfrm>
          <a:prstGeom prst="straightConnector1">
            <a:avLst/>
          </a:prstGeom>
          <a:ln w="635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FFB505-4494-4CC6-9B46-8AAF9E8D57FA}"/>
              </a:ext>
            </a:extLst>
          </p:cNvPr>
          <p:cNvSpPr txBox="1"/>
          <p:nvPr/>
        </p:nvSpPr>
        <p:spPr>
          <a:xfrm>
            <a:off x="4441549" y="2018524"/>
            <a:ext cx="904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00" dirty="0">
                <a:solidFill>
                  <a:schemeClr val="bg2"/>
                </a:solidFill>
                <a:latin typeface="+mn-lt"/>
              </a:rPr>
              <a:t>NBI 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DC24D-1678-4A3D-A716-DD0A35C8A98B}"/>
              </a:ext>
            </a:extLst>
          </p:cNvPr>
          <p:cNvSpPr/>
          <p:nvPr/>
        </p:nvSpPr>
        <p:spPr>
          <a:xfrm>
            <a:off x="5284651" y="2237543"/>
            <a:ext cx="45719" cy="964474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9C5862-79C9-4942-89BD-C769697952DD}"/>
              </a:ext>
            </a:extLst>
          </p:cNvPr>
          <p:cNvSpPr txBox="1"/>
          <p:nvPr/>
        </p:nvSpPr>
        <p:spPr>
          <a:xfrm>
            <a:off x="5492024" y="2126134"/>
            <a:ext cx="1654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00" dirty="0">
                <a:solidFill>
                  <a:schemeClr val="bg2"/>
                </a:solidFill>
                <a:latin typeface="+mn-lt"/>
              </a:rPr>
              <a:t>Yang data (</a:t>
            </a:r>
            <a:r>
              <a:rPr lang="en-US" sz="1000" dirty="0" err="1">
                <a:solidFill>
                  <a:schemeClr val="bg2"/>
                </a:solidFill>
                <a:latin typeface="+mn-lt"/>
              </a:rPr>
              <a:t>json</a:t>
            </a:r>
            <a:r>
              <a:rPr lang="en-US" sz="1000" dirty="0">
                <a:solidFill>
                  <a:schemeClr val="bg2"/>
                </a:solidFill>
                <a:latin typeface="+mn-lt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600BCC-C3CE-4846-845E-76A54C9547E5}"/>
              </a:ext>
            </a:extLst>
          </p:cNvPr>
          <p:cNvSpPr/>
          <p:nvPr/>
        </p:nvSpPr>
        <p:spPr>
          <a:xfrm>
            <a:off x="6797765" y="2274210"/>
            <a:ext cx="45719" cy="855635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79A236-A02E-4714-B38A-53B83842F874}"/>
              </a:ext>
            </a:extLst>
          </p:cNvPr>
          <p:cNvSpPr txBox="1"/>
          <p:nvPr/>
        </p:nvSpPr>
        <p:spPr>
          <a:xfrm>
            <a:off x="6860897" y="2206516"/>
            <a:ext cx="2152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900" b="1" dirty="0">
                <a:solidFill>
                  <a:schemeClr val="bg2"/>
                </a:solidFill>
                <a:latin typeface="+mn-lt"/>
              </a:rPr>
              <a:t>Data </a:t>
            </a:r>
            <a:r>
              <a:rPr lang="en-US" sz="900" b="1" dirty="0" err="1">
                <a:solidFill>
                  <a:schemeClr val="bg2"/>
                </a:solidFill>
                <a:latin typeface="+mn-lt"/>
              </a:rPr>
              <a:t>converstion</a:t>
            </a:r>
            <a:r>
              <a:rPr lang="en-US" sz="900" b="1" dirty="0">
                <a:solidFill>
                  <a:schemeClr val="bg2"/>
                </a:solidFill>
                <a:latin typeface="+mn-lt"/>
              </a:rPr>
              <a:t>: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2"/>
                </a:solidFill>
                <a:latin typeface="+mn-lt"/>
              </a:rPr>
              <a:t>Interface to app: receives yang data from apps.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2"/>
                </a:solidFill>
                <a:latin typeface="+mn-lt"/>
              </a:rPr>
              <a:t>Yang to DB converter: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900" dirty="0">
                <a:solidFill>
                  <a:schemeClr val="bg2"/>
                </a:solidFill>
                <a:latin typeface="+mn-lt"/>
              </a:rPr>
              <a:t>      * Table lookup to get </a:t>
            </a:r>
            <a:r>
              <a:rPr lang="en-US" sz="900" dirty="0" err="1">
                <a:solidFill>
                  <a:schemeClr val="bg2"/>
                </a:solidFill>
                <a:latin typeface="+mn-lt"/>
              </a:rPr>
              <a:t>redis</a:t>
            </a:r>
            <a:r>
              <a:rPr lang="en-US" sz="9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900" dirty="0" err="1">
                <a:solidFill>
                  <a:schemeClr val="bg2"/>
                </a:solidFill>
                <a:latin typeface="+mn-lt"/>
              </a:rPr>
              <a:t>db</a:t>
            </a:r>
            <a:r>
              <a:rPr lang="en-US" sz="900" dirty="0">
                <a:solidFill>
                  <a:schemeClr val="bg2"/>
                </a:solidFill>
                <a:latin typeface="+mn-lt"/>
              </a:rPr>
              <a:t> info.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900" dirty="0">
                <a:solidFill>
                  <a:schemeClr val="bg2"/>
                </a:solidFill>
                <a:latin typeface="+mn-lt"/>
              </a:rPr>
              <a:t>      * Interact with app-specific </a:t>
            </a:r>
            <a:r>
              <a:rPr lang="en-US" sz="900" dirty="0" err="1">
                <a:solidFill>
                  <a:schemeClr val="bg2"/>
                </a:solidFill>
                <a:latin typeface="+mn-lt"/>
              </a:rPr>
              <a:t>db</a:t>
            </a:r>
            <a:r>
              <a:rPr lang="en-US" sz="900" dirty="0">
                <a:solidFill>
                  <a:schemeClr val="bg2"/>
                </a:solidFill>
                <a:latin typeface="+mn-lt"/>
              </a:rPr>
              <a:t> data modifiers(transformers) if needed.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900" dirty="0">
                <a:solidFill>
                  <a:schemeClr val="bg2"/>
                </a:solidFill>
              </a:rPr>
              <a:t>       * Convert yang to </a:t>
            </a:r>
            <a:r>
              <a:rPr lang="en-US" sz="900" dirty="0" err="1">
                <a:solidFill>
                  <a:schemeClr val="bg2"/>
                </a:solidFill>
              </a:rPr>
              <a:t>redis-db</a:t>
            </a:r>
            <a:r>
              <a:rPr lang="en-US" sz="900" dirty="0">
                <a:solidFill>
                  <a:schemeClr val="bg2"/>
                </a:solidFill>
              </a:rPr>
              <a:t> data.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A97675-C305-4525-99FD-B49B514B6E47}"/>
              </a:ext>
            </a:extLst>
          </p:cNvPr>
          <p:cNvCxnSpPr>
            <a:cxnSpLocks/>
          </p:cNvCxnSpPr>
          <p:nvPr/>
        </p:nvCxnSpPr>
        <p:spPr>
          <a:xfrm flipV="1">
            <a:off x="5327105" y="2405725"/>
            <a:ext cx="1453245" cy="1006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2DF38D-C46C-4058-BBC9-54F5FF1918E2}"/>
              </a:ext>
            </a:extLst>
          </p:cNvPr>
          <p:cNvCxnSpPr>
            <a:cxnSpLocks/>
          </p:cNvCxnSpPr>
          <p:nvPr/>
        </p:nvCxnSpPr>
        <p:spPr>
          <a:xfrm flipH="1">
            <a:off x="5327105" y="3017504"/>
            <a:ext cx="1433109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6414FD-5D50-4963-9AF2-0CBDBC57856A}"/>
              </a:ext>
            </a:extLst>
          </p:cNvPr>
          <p:cNvSpPr txBox="1"/>
          <p:nvPr/>
        </p:nvSpPr>
        <p:spPr>
          <a:xfrm>
            <a:off x="5494200" y="3051806"/>
            <a:ext cx="1654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00" dirty="0">
                <a:solidFill>
                  <a:schemeClr val="bg2"/>
                </a:solidFill>
                <a:latin typeface="+mn-lt"/>
              </a:rPr>
              <a:t>DB data (</a:t>
            </a:r>
            <a:r>
              <a:rPr lang="en-US" sz="1000" dirty="0" err="1">
                <a:solidFill>
                  <a:schemeClr val="bg2"/>
                </a:solidFill>
                <a:latin typeface="+mn-lt"/>
              </a:rPr>
              <a:t>json</a:t>
            </a:r>
            <a:r>
              <a:rPr lang="en-US" sz="1000" dirty="0">
                <a:solidFill>
                  <a:schemeClr val="bg2"/>
                </a:solidFill>
                <a:latin typeface="+mn-lt"/>
              </a:rPr>
              <a:t>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6C602E5-A9EA-40A5-995D-C32760DC91F0}"/>
              </a:ext>
            </a:extLst>
          </p:cNvPr>
          <p:cNvSpPr/>
          <p:nvPr/>
        </p:nvSpPr>
        <p:spPr>
          <a:xfrm>
            <a:off x="1049634" y="1129173"/>
            <a:ext cx="3324204" cy="27992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30E44D-CFBC-406A-9E70-D98FB701529C}"/>
              </a:ext>
            </a:extLst>
          </p:cNvPr>
          <p:cNvSpPr/>
          <p:nvPr/>
        </p:nvSpPr>
        <p:spPr>
          <a:xfrm>
            <a:off x="1227744" y="2812776"/>
            <a:ext cx="1234277" cy="426999"/>
          </a:xfrm>
          <a:prstGeom prst="roundRect">
            <a:avLst/>
          </a:prstGeom>
          <a:solidFill>
            <a:schemeClr val="tx2"/>
          </a:solidFill>
          <a:ln w="12700" cmpd="sng">
            <a:solidFill>
              <a:schemeClr val="bg2"/>
            </a:solidFill>
          </a:ln>
          <a:effectLst/>
        </p:spPr>
        <p:txBody>
          <a:bodyPr rot="0" spcFirstLastPara="0" vertOverflow="overflow" horzOverflow="overflow" vert="horz" wrap="square" lIns="18288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2"/>
                </a:solidFill>
                <a:latin typeface="+mn-lt"/>
              </a:rPr>
              <a:t>Interface to app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458A4AC-D2F5-42D3-AB1C-ED42440B3308}"/>
              </a:ext>
            </a:extLst>
          </p:cNvPr>
          <p:cNvSpPr/>
          <p:nvPr/>
        </p:nvSpPr>
        <p:spPr>
          <a:xfrm>
            <a:off x="1266642" y="2081937"/>
            <a:ext cx="1156482" cy="446866"/>
          </a:xfrm>
          <a:prstGeom prst="roundRect">
            <a:avLst/>
          </a:prstGeom>
          <a:solidFill>
            <a:schemeClr val="tx2"/>
          </a:solidFill>
          <a:ln w="12700" cmpd="sng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2"/>
                </a:solidFill>
                <a:latin typeface="+mn-lt"/>
              </a:rPr>
              <a:t>Yang to DB converter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375B34F-1CE7-4DDD-BEC1-38F5D368BAA4}"/>
              </a:ext>
            </a:extLst>
          </p:cNvPr>
          <p:cNvSpPr/>
          <p:nvPr/>
        </p:nvSpPr>
        <p:spPr>
          <a:xfrm>
            <a:off x="2931709" y="1280176"/>
            <a:ext cx="1284327" cy="512786"/>
          </a:xfrm>
          <a:prstGeom prst="roundRect">
            <a:avLst/>
          </a:prstGeom>
          <a:solidFill>
            <a:schemeClr val="accent3"/>
          </a:solidFill>
          <a:ln w="12700" cmpd="sng">
            <a:solidFill>
              <a:schemeClr val="bg2"/>
            </a:solidFill>
          </a:ln>
          <a:effectLst/>
        </p:spPr>
        <p:txBody>
          <a:bodyPr rot="0" spcFirstLastPara="0" vertOverflow="overflow" horzOverflow="overflow" vert="horz" wrap="square" lIns="18288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2"/>
                </a:solidFill>
                <a:latin typeface="+mn-lt"/>
              </a:rPr>
              <a:t>App specific DB data modifiers(</a:t>
            </a:r>
            <a:r>
              <a:rPr lang="en-US" sz="1050" dirty="0" err="1">
                <a:solidFill>
                  <a:schemeClr val="bg2"/>
                </a:solidFill>
                <a:latin typeface="+mn-lt"/>
              </a:rPr>
              <a:t>xfmr</a:t>
            </a:r>
            <a:r>
              <a:rPr lang="en-US" sz="1050" dirty="0">
                <a:solidFill>
                  <a:schemeClr val="bg2"/>
                </a:solidFill>
                <a:latin typeface="+mn-lt"/>
              </a:rPr>
              <a:t>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E0FAF1B-FDC3-48F2-A1D0-B2BC488504DA}"/>
              </a:ext>
            </a:extLst>
          </p:cNvPr>
          <p:cNvSpPr/>
          <p:nvPr/>
        </p:nvSpPr>
        <p:spPr>
          <a:xfrm>
            <a:off x="2931710" y="2096534"/>
            <a:ext cx="1190208" cy="417672"/>
          </a:xfrm>
          <a:prstGeom prst="roundRect">
            <a:avLst/>
          </a:prstGeom>
          <a:solidFill>
            <a:schemeClr val="tx2"/>
          </a:solidFill>
          <a:ln w="12700" cmpd="sng">
            <a:solidFill>
              <a:schemeClr val="bg2"/>
            </a:solidFill>
          </a:ln>
          <a:effectLst/>
        </p:spPr>
        <p:txBody>
          <a:bodyPr rot="0" spcFirstLastPara="0" vertOverflow="overflow" horzOverflow="overflow" vert="horz" wrap="square" lIns="18288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2"/>
                </a:solidFill>
                <a:latin typeface="+mn-lt"/>
              </a:rPr>
              <a:t>Yang to DB Spec Module</a:t>
            </a:r>
          </a:p>
        </p:txBody>
      </p:sp>
      <p:sp>
        <p:nvSpPr>
          <p:cNvPr id="32" name="Flowchart: Multidocument 31">
            <a:extLst>
              <a:ext uri="{FF2B5EF4-FFF2-40B4-BE49-F238E27FC236}">
                <a16:creationId xmlns:a16="http://schemas.microsoft.com/office/drawing/2014/main" id="{30FCDC73-5173-452F-87D9-BCF3B0D7C75C}"/>
              </a:ext>
            </a:extLst>
          </p:cNvPr>
          <p:cNvSpPr/>
          <p:nvPr/>
        </p:nvSpPr>
        <p:spPr>
          <a:xfrm>
            <a:off x="2711736" y="2887033"/>
            <a:ext cx="1440182" cy="512757"/>
          </a:xfrm>
          <a:prstGeom prst="flowChartMultidocumen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Transformer</a:t>
            </a:r>
          </a:p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Spec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53C3732-7DD7-4582-852F-50B9D5F26849}"/>
              </a:ext>
            </a:extLst>
          </p:cNvPr>
          <p:cNvSpPr/>
          <p:nvPr/>
        </p:nvSpPr>
        <p:spPr>
          <a:xfrm>
            <a:off x="61389" y="2860466"/>
            <a:ext cx="820432" cy="331617"/>
          </a:xfrm>
          <a:prstGeom prst="roundRect">
            <a:avLst/>
          </a:prstGeom>
          <a:solidFill>
            <a:schemeClr val="accent3"/>
          </a:solidFill>
          <a:ln w="12700" cmpd="sng">
            <a:solidFill>
              <a:schemeClr val="bg2"/>
            </a:solidFill>
          </a:ln>
          <a:effectLst/>
        </p:spPr>
        <p:txBody>
          <a:bodyPr rot="0" spcFirstLastPara="0" vertOverflow="overflow" horzOverflow="overflow" vert="horz" wrap="square" lIns="18288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2"/>
                </a:solidFill>
                <a:latin typeface="+mn-lt"/>
              </a:rPr>
              <a:t>App 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208120C-78A8-4130-9883-BEA31DE93927}"/>
              </a:ext>
            </a:extLst>
          </p:cNvPr>
          <p:cNvSpPr/>
          <p:nvPr/>
        </p:nvSpPr>
        <p:spPr>
          <a:xfrm>
            <a:off x="15110" y="3087205"/>
            <a:ext cx="856472" cy="262892"/>
          </a:xfrm>
          <a:prstGeom prst="roundRect">
            <a:avLst/>
          </a:prstGeom>
          <a:solidFill>
            <a:schemeClr val="accent3"/>
          </a:solidFill>
          <a:ln w="12700" cmpd="sng">
            <a:solidFill>
              <a:schemeClr val="bg2"/>
            </a:solidFill>
          </a:ln>
          <a:effectLst/>
        </p:spPr>
        <p:txBody>
          <a:bodyPr rot="0" spcFirstLastPara="0" vertOverflow="overflow" horzOverflow="overflow" vert="horz" wrap="square" lIns="18288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2"/>
                </a:solidFill>
                <a:latin typeface="+mn-lt"/>
              </a:rPr>
              <a:t>App 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1657F0-15C7-4653-BE39-0160F6F01146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>
            <a:off x="881821" y="3026275"/>
            <a:ext cx="345923" cy="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7716B4-92C6-4193-BC67-53213A0016FA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>
            <a:off x="881821" y="3026275"/>
            <a:ext cx="345923" cy="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48237E-31C4-4CF6-8A64-1545D92139A2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H="1" flipV="1">
            <a:off x="3526814" y="2514206"/>
            <a:ext cx="4092" cy="37282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DE9E0237-D356-47C2-8FE5-0D6FFBCE50AD}"/>
              </a:ext>
            </a:extLst>
          </p:cNvPr>
          <p:cNvSpPr txBox="1">
            <a:spLocks/>
          </p:cNvSpPr>
          <p:nvPr/>
        </p:nvSpPr>
        <p:spPr>
          <a:xfrm>
            <a:off x="1930457" y="3576883"/>
            <a:ext cx="2002506" cy="36664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none" baseline="0">
                <a:solidFill>
                  <a:schemeClr val="bg1"/>
                </a:solidFill>
                <a:latin typeface="+mj-lt"/>
                <a:ea typeface="Museo Sans For Dell" panose="02000000000000000000" pitchFamily="2" charset="0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sz="1800" b="1" i="1" kern="0" dirty="0">
                <a:solidFill>
                  <a:schemeClr val="accent2"/>
                </a:solidFill>
              </a:rPr>
              <a:t>Transformer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EA5FF6-3134-4C58-9F12-B97E2233ED8A}"/>
              </a:ext>
            </a:extLst>
          </p:cNvPr>
          <p:cNvCxnSpPr>
            <a:stCxn id="29" idx="2"/>
            <a:endCxn id="28" idx="0"/>
          </p:cNvCxnSpPr>
          <p:nvPr/>
        </p:nvCxnSpPr>
        <p:spPr>
          <a:xfrm>
            <a:off x="1844883" y="2528803"/>
            <a:ext cx="0" cy="28397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0DF244-7BBD-4C2C-BCF2-65CAF929A0F4}"/>
              </a:ext>
            </a:extLst>
          </p:cNvPr>
          <p:cNvCxnSpPr>
            <a:stCxn id="31" idx="1"/>
            <a:endCxn id="29" idx="3"/>
          </p:cNvCxnSpPr>
          <p:nvPr/>
        </p:nvCxnSpPr>
        <p:spPr>
          <a:xfrm flipH="1">
            <a:off x="2423124" y="2305370"/>
            <a:ext cx="508586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FC12DE6-D0AE-43A6-BD80-1CF149A8E1E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844882" y="1536569"/>
            <a:ext cx="1086827" cy="545368"/>
          </a:xfrm>
          <a:prstGeom prst="bentConnector3">
            <a:avLst>
              <a:gd name="adj1" fmla="val 64"/>
            </a:avLst>
          </a:prstGeom>
          <a:ln w="127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18162A06-3AA0-479A-8ACA-DA4D4A743D64}"/>
              </a:ext>
            </a:extLst>
          </p:cNvPr>
          <p:cNvSpPr txBox="1">
            <a:spLocks/>
          </p:cNvSpPr>
          <p:nvPr/>
        </p:nvSpPr>
        <p:spPr>
          <a:xfrm>
            <a:off x="2677417" y="184998"/>
            <a:ext cx="3505529" cy="3369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eaLnBrk="1" hangingPunct="1">
              <a:lnSpc>
                <a:spcPct val="90000"/>
              </a:lnSpc>
              <a:defRPr b="1" i="1" u="sng" kern="0" cap="none" baseline="0">
                <a:solidFill>
                  <a:schemeClr val="bg1"/>
                </a:solidFill>
                <a:latin typeface="+mj-lt"/>
                <a:ea typeface="Museo Sans For Dell" panose="02000000000000000000" pitchFamily="2" charset="0"/>
                <a:cs typeface="+mj-cs"/>
              </a:defRPr>
            </a:lvl1pPr>
            <a:lvl2pPr eaLnBrk="1" hangingPunct="1">
              <a:lnSpc>
                <a:spcPct val="80000"/>
              </a:lnSpc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eaLnBrk="1" hangingPunct="1">
              <a:lnSpc>
                <a:spcPct val="80000"/>
              </a:lnSpc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eaLnBrk="1" hangingPunct="1">
              <a:lnSpc>
                <a:spcPct val="80000"/>
              </a:lnSpc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eaLnBrk="1" hangingPunct="1">
              <a:lnSpc>
                <a:spcPct val="80000"/>
              </a:lnSpc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dirty="0"/>
              <a:t>Transformer in-detail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7AD9C6-1BE2-4FFE-B3E1-D228FF13BB13}"/>
              </a:ext>
            </a:extLst>
          </p:cNvPr>
          <p:cNvSpPr/>
          <p:nvPr/>
        </p:nvSpPr>
        <p:spPr>
          <a:xfrm>
            <a:off x="416637" y="4097612"/>
            <a:ext cx="277071" cy="165004"/>
          </a:xfrm>
          <a:prstGeom prst="roundRect">
            <a:avLst/>
          </a:prstGeom>
          <a:solidFill>
            <a:schemeClr val="accent3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B6428-FEF4-4477-A48D-4D1EE21DB2F2}"/>
              </a:ext>
            </a:extLst>
          </p:cNvPr>
          <p:cNvSpPr txBox="1"/>
          <p:nvPr/>
        </p:nvSpPr>
        <p:spPr>
          <a:xfrm>
            <a:off x="664004" y="4054835"/>
            <a:ext cx="2002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100" dirty="0">
                <a:solidFill>
                  <a:schemeClr val="bg2"/>
                </a:solidFill>
                <a:latin typeface="+mn-lt"/>
              </a:rPr>
              <a:t>App developer input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B53CB5-83A2-4AAC-944C-52F6A18B9942}"/>
              </a:ext>
            </a:extLst>
          </p:cNvPr>
          <p:cNvSpPr/>
          <p:nvPr/>
        </p:nvSpPr>
        <p:spPr>
          <a:xfrm>
            <a:off x="416637" y="4316445"/>
            <a:ext cx="277071" cy="165004"/>
          </a:xfrm>
          <a:prstGeom prst="roundRect">
            <a:avLst/>
          </a:prstGeom>
          <a:solidFill>
            <a:schemeClr val="tx2"/>
          </a:solidFill>
          <a:ln w="12700" cmpd="sng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DD12B1-73C3-466F-BE99-6EB8267EEDD1}"/>
              </a:ext>
            </a:extLst>
          </p:cNvPr>
          <p:cNvSpPr txBox="1"/>
          <p:nvPr/>
        </p:nvSpPr>
        <p:spPr>
          <a:xfrm>
            <a:off x="693708" y="4284211"/>
            <a:ext cx="2002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100" dirty="0">
                <a:solidFill>
                  <a:schemeClr val="bg2"/>
                </a:solidFill>
                <a:latin typeface="+mn-lt"/>
              </a:rPr>
              <a:t>Transformer infra</a:t>
            </a:r>
          </a:p>
        </p:txBody>
      </p:sp>
    </p:spTree>
    <p:extLst>
      <p:ext uri="{BB962C8B-B14F-4D97-AF65-F5344CB8AC3E}">
        <p14:creationId xmlns:p14="http://schemas.microsoft.com/office/powerpoint/2010/main" val="63715482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3161D8-1F1C-4865-9B4C-21C8FD78B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45281"/>
              </p:ext>
            </p:extLst>
          </p:nvPr>
        </p:nvGraphicFramePr>
        <p:xfrm>
          <a:off x="210837" y="445932"/>
          <a:ext cx="8390023" cy="425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325">
                  <a:extLst>
                    <a:ext uri="{9D8B030D-6E8A-4147-A177-3AD203B41FA5}">
                      <a16:colId xmlns:a16="http://schemas.microsoft.com/office/drawing/2014/main" val="2273045906"/>
                    </a:ext>
                  </a:extLst>
                </a:gridCol>
                <a:gridCol w="3526971">
                  <a:extLst>
                    <a:ext uri="{9D8B030D-6E8A-4147-A177-3AD203B41FA5}">
                      <a16:colId xmlns:a16="http://schemas.microsoft.com/office/drawing/2014/main" val="2714115488"/>
                    </a:ext>
                  </a:extLst>
                </a:gridCol>
                <a:gridCol w="3705727">
                  <a:extLst>
                    <a:ext uri="{9D8B030D-6E8A-4147-A177-3AD203B41FA5}">
                      <a16:colId xmlns:a16="http://schemas.microsoft.com/office/drawing/2014/main" val="46412393"/>
                    </a:ext>
                  </a:extLst>
                </a:gridCol>
              </a:tblGrid>
              <a:tr h="1243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Yang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If the REDIS DB field mapping criteria is 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Then developer input to transformer-spec is 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017850"/>
                  </a:ext>
                </a:extLst>
              </a:tr>
              <a:tr h="2895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root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table name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4741"/>
                  </a:ext>
                </a:extLst>
              </a:tr>
              <a:tr h="289524">
                <a:tc row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leaf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same as yang leaf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None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70300"/>
                  </a:ext>
                </a:extLst>
              </a:tr>
              <a:tr h="289524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different from yang leaf name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field name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958756"/>
                  </a:ext>
                </a:extLst>
              </a:tr>
              <a:tr h="289524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requires user defined handling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transformer function name in spec and corresponding function handler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80522"/>
                  </a:ext>
                </a:extLst>
              </a:tr>
              <a:tr h="289524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same table as parent object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None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100835"/>
                  </a:ext>
                </a:extLst>
              </a:tr>
              <a:tr h="289524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different table than the parent object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table name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808776"/>
                  </a:ext>
                </a:extLst>
              </a:tr>
              <a:tr h="2895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key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one yang leaf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None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08200"/>
                  </a:ext>
                </a:extLst>
              </a:tr>
              <a:tr h="28952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multiple yang leaves with default delimiters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None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83998"/>
                  </a:ext>
                </a:extLst>
              </a:tr>
              <a:tr h="28952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one or more yang leaves requiring user defined handling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transformer function name in spec and corresponding function handler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89325"/>
                  </a:ext>
                </a:extLst>
              </a:tr>
              <a:tr h="2895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object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(container/list)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same member fields as yang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None</a:t>
                      </a:r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36856"/>
                  </a:ext>
                </a:extLst>
              </a:tr>
              <a:tr h="28952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requires user defined handling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transformer function name in spec and corresponding function handler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20365"/>
                  </a:ext>
                </a:extLst>
              </a:tr>
              <a:tr h="28952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different table than the parent object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table name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654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532341-963A-4F4C-8F35-8BB45AEE37FE}"/>
              </a:ext>
            </a:extLst>
          </p:cNvPr>
          <p:cNvSpPr txBox="1"/>
          <p:nvPr/>
        </p:nvSpPr>
        <p:spPr>
          <a:xfrm>
            <a:off x="2695074" y="75627"/>
            <a:ext cx="4833257" cy="3077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eaLnBrk="1" hangingPunct="1">
              <a:lnSpc>
                <a:spcPct val="90000"/>
              </a:lnSpc>
              <a:defRPr b="1" i="1" u="sng" kern="0" cap="none" baseline="0">
                <a:solidFill>
                  <a:schemeClr val="bg1"/>
                </a:solidFill>
                <a:latin typeface="+mj-lt"/>
                <a:ea typeface="Museo Sans For Dell" panose="02000000000000000000" pitchFamily="2" charset="0"/>
                <a:cs typeface="+mj-cs"/>
              </a:defRPr>
            </a:lvl1pPr>
            <a:lvl2pPr eaLnBrk="1" hangingPunct="1">
              <a:lnSpc>
                <a:spcPct val="80000"/>
              </a:lnSpc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eaLnBrk="1" hangingPunct="1">
              <a:lnSpc>
                <a:spcPct val="80000"/>
              </a:lnSpc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eaLnBrk="1" hangingPunct="1">
              <a:lnSpc>
                <a:spcPct val="80000"/>
              </a:lnSpc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eaLnBrk="1" hangingPunct="1">
              <a:lnSpc>
                <a:spcPct val="80000"/>
              </a:lnSpc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sz="1400" dirty="0"/>
              <a:t>Transformer Spec: Developer quick reference </a:t>
            </a:r>
          </a:p>
        </p:txBody>
      </p:sp>
    </p:spTree>
    <p:extLst>
      <p:ext uri="{BB962C8B-B14F-4D97-AF65-F5344CB8AC3E}">
        <p14:creationId xmlns:p14="http://schemas.microsoft.com/office/powerpoint/2010/main" val="3329818151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D39D-E3B3-449A-BEF3-9FFF973D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5CA1-77DF-4072-8ECE-8D4CD7E3F3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6700" y="865019"/>
            <a:ext cx="7958137" cy="378948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Problem</a:t>
            </a:r>
          </a:p>
          <a:p>
            <a:pPr marL="627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Every APP module must implement methods to convert YANG to REDIS schema and vice versa</a:t>
            </a:r>
          </a:p>
          <a:p>
            <a:pPr>
              <a:lnSpc>
                <a:spcPct val="150000"/>
              </a:lnSpc>
            </a:pPr>
            <a:endParaRPr lang="en-US" sz="1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Proposal</a:t>
            </a:r>
            <a:r>
              <a:rPr lang="en-US" dirty="0"/>
              <a:t> </a:t>
            </a:r>
          </a:p>
          <a:p>
            <a:pPr marL="627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Introduce generic transformer library to convert YANG to REDIS schema and vice versa using developer defined Transformer specification</a:t>
            </a:r>
          </a:p>
          <a:p>
            <a:pPr marL="627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Skeleton transformer specification is auto-generated from YANG</a:t>
            </a:r>
          </a:p>
          <a:p>
            <a:pPr marL="627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Generic APP module for standard cases – including data conversion, validation (via CVL), locking, and DB operations</a:t>
            </a:r>
          </a:p>
          <a:p>
            <a:pPr marL="627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Extensions support to handle special cases or conversions</a:t>
            </a:r>
          </a:p>
          <a:p>
            <a:pPr marL="627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Notifications support for </a:t>
            </a:r>
            <a:r>
              <a:rPr lang="en-US" dirty="0" err="1"/>
              <a:t>gNMI</a:t>
            </a:r>
            <a:r>
              <a:rPr lang="en-US" dirty="0"/>
              <a:t>, REST, and CLI</a:t>
            </a:r>
          </a:p>
          <a:p>
            <a:pPr marL="627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Plug-in concept – existing APP modules can be updated to use plugin or continue with current approach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10310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D39D-E3B3-449A-BEF3-9FFF973D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Proof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5CA1-77DF-4072-8ECE-8D4CD7E3F3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6700" y="865019"/>
            <a:ext cx="7958137" cy="3665729"/>
          </a:xfrm>
        </p:spPr>
        <p:txBody>
          <a:bodyPr/>
          <a:lstStyle/>
          <a:p>
            <a:pPr marL="627062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Showcase transformer spec, special transformer function portion of the transformer library.</a:t>
            </a:r>
          </a:p>
          <a:p>
            <a:pPr marL="627062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Supports only ACL Table and rules create request.</a:t>
            </a:r>
          </a:p>
          <a:p>
            <a:pPr marL="627062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Reuses the YGOT structure update and DB access layer calls from existing app module.</a:t>
            </a:r>
          </a:p>
          <a:p>
            <a:pPr marL="627062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Show case code reduction on the translation function, by using the transformer spec.</a:t>
            </a:r>
          </a:p>
        </p:txBody>
      </p:sp>
    </p:spTree>
    <p:extLst>
      <p:ext uri="{BB962C8B-B14F-4D97-AF65-F5344CB8AC3E}">
        <p14:creationId xmlns:p14="http://schemas.microsoft.com/office/powerpoint/2010/main" val="3661620427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BB0E4883-BF9E-41C6-8A1D-EA0AEBC3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43" y="654238"/>
            <a:ext cx="8239913" cy="4096280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39F356A0-E35C-4356-8936-36E63ABCB249}"/>
              </a:ext>
            </a:extLst>
          </p:cNvPr>
          <p:cNvSpPr txBox="1">
            <a:spLocks/>
          </p:cNvSpPr>
          <p:nvPr/>
        </p:nvSpPr>
        <p:spPr>
          <a:xfrm>
            <a:off x="266700" y="247650"/>
            <a:ext cx="8191500" cy="33239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none" baseline="0">
                <a:solidFill>
                  <a:schemeClr val="bg1"/>
                </a:solidFill>
                <a:latin typeface="+mj-lt"/>
                <a:ea typeface="Museo Sans For Dell" panose="02000000000000000000" pitchFamily="2" charset="0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400" kern="0"/>
              <a:t>Design: TransLib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380440154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2EDD-4251-42AC-89A3-7B42336E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Transformer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9A31F-72EB-4542-B48E-E71F996803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6700" y="769474"/>
            <a:ext cx="7958137" cy="3604551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The transformer library provides standard infrastructure for transformation, validation and configuration.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The transformer spec can be used to programmatically define the rules on how to translate between heterogeneous data models in simple JSON.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Transformation Specification</a:t>
            </a:r>
            <a:br>
              <a:rPr lang="en-US" sz="1200" dirty="0"/>
            </a:br>
            <a:r>
              <a:rPr lang="en-US" sz="1200" dirty="0"/>
              <a:t>Defines translation between YANG path based dataset to REDIS schema and vice versa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Transformer class: 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Built-in default transformer methods can support simple translation.  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/>
              <a:t>Transformer methods can be overloaded by developer to perform complex translation. 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Notification spec (for unsolicited message): </a:t>
            </a:r>
            <a:br>
              <a:rPr lang="en-US" sz="1200" dirty="0"/>
            </a:br>
            <a:r>
              <a:rPr lang="en-US" sz="1200" dirty="0"/>
              <a:t>to define the observed tables/fields, test and notify the events to subscribed clients like REST server.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Notifier class: default notifier, subscribe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</a:rPr>
              <a:t>Transformer spec can be extended by introducing a new JSON notation(e.g. to support </a:t>
            </a:r>
            <a:r>
              <a:rPr lang="en-US" sz="1200" dirty="0" err="1">
                <a:solidFill>
                  <a:schemeClr val="bg2"/>
                </a:solidFill>
              </a:rPr>
              <a:t>db</a:t>
            </a:r>
            <a:r>
              <a:rPr lang="en-US" sz="1200" dirty="0">
                <a:solidFill>
                  <a:schemeClr val="bg2"/>
                </a:solidFill>
              </a:rPr>
              <a:t>/table </a:t>
            </a:r>
            <a:r>
              <a:rPr lang="en-US" sz="1200" dirty="0" err="1">
                <a:solidFill>
                  <a:schemeClr val="bg2"/>
                </a:solidFill>
              </a:rPr>
              <a:t>watchkeys</a:t>
            </a:r>
            <a:r>
              <a:rPr lang="en-US" sz="1200" dirty="0">
                <a:solidFill>
                  <a:schemeClr val="bg2"/>
                </a:solidFill>
              </a:rPr>
              <a:t>, non-</a:t>
            </a:r>
            <a:r>
              <a:rPr lang="en-US" sz="1200" dirty="0" err="1">
                <a:solidFill>
                  <a:schemeClr val="bg2"/>
                </a:solidFill>
              </a:rPr>
              <a:t>db</a:t>
            </a:r>
            <a:r>
              <a:rPr lang="en-US" sz="1200" dirty="0">
                <a:solidFill>
                  <a:schemeClr val="bg2"/>
                </a:solidFill>
              </a:rPr>
              <a:t> data provider </a:t>
            </a:r>
            <a:r>
              <a:rPr lang="en-US" sz="1200" dirty="0" err="1">
                <a:solidFill>
                  <a:schemeClr val="bg2"/>
                </a:solidFill>
              </a:rPr>
              <a:t>api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etc</a:t>
            </a:r>
            <a:r>
              <a:rPr lang="en-US" sz="1200" dirty="0">
                <a:solidFill>
                  <a:schemeClr val="bg2"/>
                </a:solidFill>
              </a:rPr>
              <a:t>). 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762333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41D163-C5A6-42EE-9BC6-5DFFCD5905F0}"/>
              </a:ext>
            </a:extLst>
          </p:cNvPr>
          <p:cNvSpPr txBox="1">
            <a:spLocks/>
          </p:cNvSpPr>
          <p:nvPr/>
        </p:nvSpPr>
        <p:spPr>
          <a:xfrm>
            <a:off x="2625463" y="247650"/>
            <a:ext cx="3595723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lnSpc>
                <a:spcPct val="90000"/>
              </a:lnSpc>
              <a:defRPr lang="en-US" sz="1400" b="0" cap="none" baseline="0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  <a:lvl2pPr eaLnBrk="1" hangingPunct="1">
              <a:lnSpc>
                <a:spcPct val="80000"/>
              </a:lnSpc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eaLnBrk="1" hangingPunct="1">
              <a:lnSpc>
                <a:spcPct val="80000"/>
              </a:lnSpc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eaLnBrk="1" hangingPunct="1">
              <a:lnSpc>
                <a:spcPct val="80000"/>
              </a:lnSpc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eaLnBrk="1" hangingPunct="1">
              <a:lnSpc>
                <a:spcPct val="80000"/>
              </a:lnSpc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u="sng" dirty="0"/>
              <a:t>Example 1: Transformer Spec: Simple case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CADDEC-A91B-44C9-A9A9-460614E1FB37}"/>
              </a:ext>
            </a:extLst>
          </p:cNvPr>
          <p:cNvSpPr/>
          <p:nvPr/>
        </p:nvSpPr>
        <p:spPr>
          <a:xfrm>
            <a:off x="404949" y="956962"/>
            <a:ext cx="31117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u="sng" dirty="0"/>
              <a:t>Using Transformer Spec: </a:t>
            </a:r>
            <a:endParaRPr lang="en-US" sz="1000" dirty="0"/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   </a:t>
            </a:r>
            <a:r>
              <a:rPr lang="en-US" sz="1000" dirty="0">
                <a:solidFill>
                  <a:schemeClr val="accent4"/>
                </a:solidFill>
              </a:rPr>
              <a:t>" MODULE-NAME ": </a:t>
            </a:r>
            <a:r>
              <a:rPr lang="en-US" sz="1000" dirty="0"/>
              <a:t>"sonic",</a:t>
            </a:r>
          </a:p>
          <a:p>
            <a:r>
              <a:rPr lang="en-US" sz="1000" dirty="0"/>
              <a:t>    </a:t>
            </a:r>
            <a:r>
              <a:rPr lang="en-US" sz="1000" dirty="0">
                <a:solidFill>
                  <a:schemeClr val="accent4"/>
                </a:solidFill>
              </a:rPr>
              <a:t>" PREFIX-NAME ": </a:t>
            </a:r>
            <a:r>
              <a:rPr lang="en-US" sz="1000" dirty="0"/>
              <a:t>"so",</a:t>
            </a:r>
          </a:p>
          <a:p>
            <a:r>
              <a:rPr lang="en-US" sz="1000" dirty="0">
                <a:solidFill>
                  <a:schemeClr val="bg2"/>
                </a:solidFill>
              </a:rPr>
              <a:t>    "</a:t>
            </a:r>
            <a:r>
              <a:rPr lang="en-US" sz="1000" dirty="0"/>
              <a:t> TRANSFORM-SPEC </a:t>
            </a:r>
            <a:r>
              <a:rPr lang="en-US" sz="1000" dirty="0">
                <a:solidFill>
                  <a:schemeClr val="bg2"/>
                </a:solidFill>
              </a:rPr>
              <a:t>": {</a:t>
            </a:r>
          </a:p>
          <a:p>
            <a:r>
              <a:rPr lang="en-US" sz="1000" dirty="0">
                <a:solidFill>
                  <a:schemeClr val="bg2"/>
                </a:solidFill>
              </a:rPr>
              <a:t>    "</a:t>
            </a:r>
            <a:r>
              <a:rPr lang="en-US" sz="1000" dirty="0"/>
              <a:t> YOBJECTS </a:t>
            </a:r>
            <a:r>
              <a:rPr lang="en-US" sz="1000" dirty="0">
                <a:solidFill>
                  <a:schemeClr val="bg2"/>
                </a:solidFill>
              </a:rPr>
              <a:t>": </a:t>
            </a:r>
            <a:r>
              <a:rPr lang="en-US" sz="1000" dirty="0"/>
              <a:t>[ </a:t>
            </a:r>
          </a:p>
          <a:p>
            <a:r>
              <a:rPr lang="en-US" sz="1000" dirty="0"/>
              <a:t>        {  " YOBJECT": "config </a:t>
            </a:r>
          </a:p>
          <a:p>
            <a:r>
              <a:rPr lang="en-US" sz="1000" dirty="0"/>
              <a:t>            "YCHILDOBJECTS": [  </a:t>
            </a:r>
          </a:p>
          <a:p>
            <a:r>
              <a:rPr lang="en-US" sz="1000" dirty="0"/>
              <a:t>                {  </a:t>
            </a:r>
            <a:r>
              <a:rPr lang="en-US" sz="1000" dirty="0">
                <a:solidFill>
                  <a:schemeClr val="bg2"/>
                </a:solidFill>
              </a:rPr>
              <a:t>"</a:t>
            </a:r>
            <a:r>
              <a:rPr lang="en-US" sz="1000" dirty="0"/>
              <a:t> YOBJECT </a:t>
            </a:r>
            <a:r>
              <a:rPr lang="en-US" sz="1000" dirty="0">
                <a:solidFill>
                  <a:schemeClr val="bg2"/>
                </a:solidFill>
              </a:rPr>
              <a:t>": "</a:t>
            </a:r>
            <a:r>
              <a:rPr lang="en-US" sz="1000" dirty="0" err="1">
                <a:solidFill>
                  <a:schemeClr val="bg2"/>
                </a:solidFill>
              </a:rPr>
              <a:t>vrouter</a:t>
            </a:r>
            <a:r>
              <a:rPr lang="en-US" sz="1000" dirty="0">
                <a:solidFill>
                  <a:schemeClr val="bg2"/>
                </a:solidFill>
              </a:rPr>
              <a:t>",</a:t>
            </a:r>
          </a:p>
          <a:p>
            <a:r>
              <a:rPr lang="en-US" sz="1000" dirty="0"/>
              <a:t>                    </a:t>
            </a:r>
            <a:r>
              <a:rPr lang="en-US" sz="1000" dirty="0">
                <a:solidFill>
                  <a:schemeClr val="accent4"/>
                </a:solidFill>
              </a:rPr>
              <a:t>" TABLE-NAME ": </a:t>
            </a:r>
            <a:r>
              <a:rPr lang="en-US" sz="1000" dirty="0"/>
              <a:t>"VNET",</a:t>
            </a:r>
          </a:p>
          <a:p>
            <a:r>
              <a:rPr lang="en-US" sz="1000" dirty="0"/>
              <a:t>                    </a:t>
            </a:r>
            <a:r>
              <a:rPr lang="en-US" sz="1000" dirty="0">
                <a:solidFill>
                  <a:schemeClr val="accent4"/>
                </a:solidFill>
              </a:rPr>
              <a:t>" KEY ": </a:t>
            </a:r>
            <a:r>
              <a:rPr lang="en-US" sz="1000" dirty="0"/>
              <a:t>{</a:t>
            </a:r>
          </a:p>
          <a:p>
            <a:r>
              <a:rPr lang="en-US" sz="1000" dirty="0"/>
              <a:t>                            </a:t>
            </a:r>
            <a:r>
              <a:rPr lang="en-US" sz="1000" dirty="0">
                <a:solidFill>
                  <a:schemeClr val="bg2"/>
                </a:solidFill>
              </a:rPr>
              <a:t>"</a:t>
            </a:r>
            <a:r>
              <a:rPr lang="en-US" sz="1000" dirty="0"/>
              <a:t> YLEAFY </a:t>
            </a:r>
            <a:r>
              <a:rPr lang="en-US" sz="1000" dirty="0">
                <a:solidFill>
                  <a:schemeClr val="bg2"/>
                </a:solidFill>
              </a:rPr>
              <a:t>": [ </a:t>
            </a:r>
            <a:r>
              <a:rPr lang="en-US" sz="1000" dirty="0"/>
              <a:t>"</a:t>
            </a:r>
            <a:r>
              <a:rPr lang="en-US" sz="1000" dirty="0" err="1"/>
              <a:t>vnet</a:t>
            </a:r>
            <a:r>
              <a:rPr lang="en-US" sz="1000" dirty="0"/>
              <a:t>-id“</a:t>
            </a:r>
          </a:p>
          <a:p>
            <a:r>
              <a:rPr lang="en-US" sz="1000" dirty="0"/>
              <a:t>                             ]</a:t>
            </a:r>
          </a:p>
          <a:p>
            <a:r>
              <a:rPr lang="en-US" sz="1000" dirty="0"/>
              <a:t>                        },</a:t>
            </a:r>
          </a:p>
          <a:p>
            <a:r>
              <a:rPr lang="en-US" sz="1000" dirty="0"/>
              <a:t>                    "</a:t>
            </a:r>
            <a:r>
              <a:rPr lang="en-US" sz="1000" dirty="0">
                <a:solidFill>
                  <a:schemeClr val="accent4"/>
                </a:solidFill>
              </a:rPr>
              <a:t> FIELDS</a:t>
            </a:r>
            <a:r>
              <a:rPr lang="en-US" sz="1000" dirty="0"/>
              <a:t>": [ {</a:t>
            </a:r>
          </a:p>
          <a:p>
            <a:r>
              <a:rPr lang="en-US" sz="1000" dirty="0"/>
              <a:t>                            " YLEAFY ": "</a:t>
            </a:r>
            <a:r>
              <a:rPr lang="en-US" sz="1000" dirty="0" err="1"/>
              <a:t>vni</a:t>
            </a:r>
            <a:r>
              <a:rPr lang="en-US" sz="1000" dirty="0"/>
              <a:t>",</a:t>
            </a:r>
          </a:p>
          <a:p>
            <a:r>
              <a:rPr lang="en-US" sz="1000" dirty="0"/>
              <a:t>                            "</a:t>
            </a:r>
            <a:r>
              <a:rPr lang="en-US" sz="1000" dirty="0">
                <a:solidFill>
                  <a:schemeClr val="accent4"/>
                </a:solidFill>
              </a:rPr>
              <a:t> FIELD-NAME </a:t>
            </a:r>
            <a:r>
              <a:rPr lang="en-US" sz="1000" dirty="0"/>
              <a:t>": "</a:t>
            </a:r>
            <a:r>
              <a:rPr lang="en-US" sz="1000" dirty="0" err="1"/>
              <a:t>MYvni</a:t>
            </a:r>
            <a:r>
              <a:rPr lang="en-US" sz="1000" dirty="0"/>
              <a:t>"</a:t>
            </a:r>
          </a:p>
          <a:p>
            <a:r>
              <a:rPr lang="en-US" sz="1000" dirty="0"/>
              <a:t>                        },</a:t>
            </a:r>
          </a:p>
          <a:p>
            <a:r>
              <a:rPr lang="en-US" sz="1000" dirty="0"/>
              <a:t>                        {</a:t>
            </a:r>
          </a:p>
          <a:p>
            <a:r>
              <a:rPr lang="en-US" sz="1000" dirty="0"/>
              <a:t>                            " YLEAFY ": "</a:t>
            </a:r>
            <a:r>
              <a:rPr lang="en-US" sz="1000" dirty="0" err="1"/>
              <a:t>vxlan</a:t>
            </a:r>
            <a:r>
              <a:rPr lang="en-US" sz="1000" dirty="0"/>
              <a:t>-tunnel"</a:t>
            </a:r>
          </a:p>
          <a:p>
            <a:r>
              <a:rPr lang="en-US" sz="1000" dirty="0"/>
              <a:t>                        } ]  </a:t>
            </a:r>
          </a:p>
          <a:p>
            <a:r>
              <a:rPr lang="en-US" sz="1000" dirty="0"/>
              <a:t>               } ]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6C4EF8-969C-467D-9FF1-CC7003400254}"/>
              </a:ext>
            </a:extLst>
          </p:cNvPr>
          <p:cNvSpPr txBox="1">
            <a:spLocks/>
          </p:cNvSpPr>
          <p:nvPr/>
        </p:nvSpPr>
        <p:spPr>
          <a:xfrm>
            <a:off x="4811858" y="883509"/>
            <a:ext cx="3897085" cy="1725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1" u="sng" dirty="0"/>
              <a:t>Input Yang json: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{ "</a:t>
            </a:r>
            <a:r>
              <a:rPr lang="en-US" sz="1200" dirty="0" err="1"/>
              <a:t>sonic:config</a:t>
            </a:r>
            <a:r>
              <a:rPr lang="en-US" sz="1200" dirty="0"/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"</a:t>
            </a:r>
            <a:r>
              <a:rPr lang="en-US" sz="1200" dirty="0" err="1"/>
              <a:t>vrouter</a:t>
            </a:r>
            <a:r>
              <a:rPr lang="en-US" sz="1200" dirty="0"/>
              <a:t>" 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{	"vnet-id" : "Vnet1", 		"vni": 1000,				"vxlan-tunnel" : "tunnel_v4"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}  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1F2D88-A8CB-4AA8-9E99-0BE9A0903783}"/>
              </a:ext>
            </a:extLst>
          </p:cNvPr>
          <p:cNvSpPr/>
          <p:nvPr/>
        </p:nvSpPr>
        <p:spPr>
          <a:xfrm>
            <a:off x="232544" y="914202"/>
            <a:ext cx="3069821" cy="3793122"/>
          </a:xfrm>
          <a:prstGeom prst="rect">
            <a:avLst/>
          </a:prstGeom>
          <a:noFill/>
          <a:ln w="12700" cmpd="sng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B4ABFC-7C8A-4981-9CE3-C40E9BB92956}"/>
              </a:ext>
            </a:extLst>
          </p:cNvPr>
          <p:cNvSpPr txBox="1">
            <a:spLocks/>
          </p:cNvSpPr>
          <p:nvPr/>
        </p:nvSpPr>
        <p:spPr>
          <a:xfrm>
            <a:off x="4815651" y="2965581"/>
            <a:ext cx="3897085" cy="17770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1" u="sng" dirty="0"/>
              <a:t>Output DB json: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"VNET":  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"Vnet1":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  “</a:t>
            </a:r>
            <a:r>
              <a:rPr lang="en-US" sz="1200" dirty="0" err="1"/>
              <a:t>MYvni</a:t>
            </a:r>
            <a:r>
              <a:rPr lang="en-US" sz="1200" dirty="0"/>
              <a:t>": "1000",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  "</a:t>
            </a:r>
            <a:r>
              <a:rPr lang="en-US" sz="1200" dirty="0" err="1"/>
              <a:t>vxlan_tunnel</a:t>
            </a:r>
            <a:r>
              <a:rPr lang="en-US" sz="1200" dirty="0"/>
              <a:t>": "tunnel_v4“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630BF76E-9F49-4899-9740-647DF4DFCABD}"/>
              </a:ext>
            </a:extLst>
          </p:cNvPr>
          <p:cNvSpPr/>
          <p:nvPr/>
        </p:nvSpPr>
        <p:spPr>
          <a:xfrm>
            <a:off x="3276627" y="1456485"/>
            <a:ext cx="1535231" cy="344047"/>
          </a:xfrm>
          <a:prstGeom prst="leftArrow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600F12F-80F5-4706-94AC-7E815639B1BC}"/>
              </a:ext>
            </a:extLst>
          </p:cNvPr>
          <p:cNvSpPr/>
          <p:nvPr/>
        </p:nvSpPr>
        <p:spPr>
          <a:xfrm>
            <a:off x="3302365" y="3597666"/>
            <a:ext cx="1509493" cy="384709"/>
          </a:xfrm>
          <a:prstGeom prst="rightArrow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F46A-120A-4E5E-98F4-B37FA7914BD0}"/>
              </a:ext>
            </a:extLst>
          </p:cNvPr>
          <p:cNvSpPr txBox="1"/>
          <p:nvPr/>
        </p:nvSpPr>
        <p:spPr>
          <a:xfrm>
            <a:off x="3337204" y="1099949"/>
            <a:ext cx="150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00" dirty="0">
                <a:solidFill>
                  <a:schemeClr val="bg2"/>
                </a:solidFill>
                <a:latin typeface="+mn-lt"/>
              </a:rPr>
              <a:t>Yang data from app-interface to transformer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B8B91-D20A-4DE7-9707-AC60A4E7DC21}"/>
              </a:ext>
            </a:extLst>
          </p:cNvPr>
          <p:cNvSpPr txBox="1"/>
          <p:nvPr/>
        </p:nvSpPr>
        <p:spPr>
          <a:xfrm>
            <a:off x="3261572" y="3169023"/>
            <a:ext cx="1658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00" dirty="0">
                <a:solidFill>
                  <a:schemeClr val="bg2"/>
                </a:solidFill>
              </a:rPr>
              <a:t>DB  data from transformer to app-interface after </a:t>
            </a:r>
            <a:r>
              <a:rPr lang="en-US" sz="1000" dirty="0" err="1">
                <a:solidFill>
                  <a:schemeClr val="bg2"/>
                </a:solidFill>
              </a:rPr>
              <a:t>converstion</a:t>
            </a:r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75657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DF6175-3C30-4E34-8F2B-B326A7444B8D}"/>
              </a:ext>
            </a:extLst>
          </p:cNvPr>
          <p:cNvSpPr/>
          <p:nvPr/>
        </p:nvSpPr>
        <p:spPr>
          <a:xfrm>
            <a:off x="123073" y="368391"/>
            <a:ext cx="2843794" cy="4684213"/>
          </a:xfrm>
          <a:prstGeom prst="rect">
            <a:avLst/>
          </a:prstGeom>
          <a:noFill/>
          <a:ln w="12700" cmpd="sng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96332-355C-4441-A60D-B593EE9D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954" y="90896"/>
            <a:ext cx="5171393" cy="387798"/>
          </a:xfrm>
        </p:spPr>
        <p:txBody>
          <a:bodyPr/>
          <a:lstStyle/>
          <a:p>
            <a:r>
              <a:rPr lang="en-US" sz="1400" u="sng" dirty="0"/>
              <a:t>Example 2: Transformer Spec: special transformer function case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6171F-F144-4215-B518-7DFDB8AAE18A}"/>
              </a:ext>
            </a:extLst>
          </p:cNvPr>
          <p:cNvSpPr/>
          <p:nvPr/>
        </p:nvSpPr>
        <p:spPr>
          <a:xfrm>
            <a:off x="152893" y="441936"/>
            <a:ext cx="4572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 </a:t>
            </a:r>
            <a:r>
              <a:rPr lang="en-US" sz="800" b="1" i="1" u="sng" dirty="0"/>
              <a:t>Using Transformer Spec: </a:t>
            </a:r>
          </a:p>
          <a:p>
            <a:endParaRPr lang="en-US" sz="800" dirty="0"/>
          </a:p>
          <a:p>
            <a:r>
              <a:rPr lang="en-US" sz="800" dirty="0">
                <a:solidFill>
                  <a:schemeClr val="accent4"/>
                </a:solidFill>
              </a:rPr>
              <a:t>"MODULE-NAME": </a:t>
            </a:r>
            <a:r>
              <a:rPr lang="en-US" sz="800" dirty="0"/>
              <a:t>"</a:t>
            </a:r>
            <a:r>
              <a:rPr lang="en-US" sz="800" dirty="0" err="1"/>
              <a:t>openconfig-acl</a:t>
            </a:r>
            <a:r>
              <a:rPr lang="en-US" sz="800" dirty="0"/>
              <a:t>",</a:t>
            </a:r>
          </a:p>
          <a:p>
            <a:r>
              <a:rPr lang="en-US" sz="800" dirty="0"/>
              <a:t>  </a:t>
            </a:r>
            <a:r>
              <a:rPr lang="en-US" sz="800" dirty="0">
                <a:solidFill>
                  <a:schemeClr val="accent4"/>
                </a:solidFill>
              </a:rPr>
              <a:t>"PREFIX-NAME": </a:t>
            </a:r>
            <a:r>
              <a:rPr lang="en-US" sz="800" dirty="0"/>
              <a:t>"op-</a:t>
            </a:r>
            <a:r>
              <a:rPr lang="en-US" sz="800" dirty="0" err="1"/>
              <a:t>acl</a:t>
            </a:r>
            <a:r>
              <a:rPr lang="en-US" sz="800" dirty="0"/>
              <a:t>",</a:t>
            </a:r>
          </a:p>
          <a:p>
            <a:r>
              <a:rPr lang="en-US" sz="800" dirty="0"/>
              <a:t>  "TRANSFORM-SPEC": {</a:t>
            </a:r>
          </a:p>
          <a:p>
            <a:r>
              <a:rPr lang="en-US" sz="800" dirty="0"/>
              <a:t>    "YOBJECTS": [   {</a:t>
            </a:r>
          </a:p>
          <a:p>
            <a:r>
              <a:rPr lang="en-US" sz="800" dirty="0"/>
              <a:t>        "YOBJECT": "</a:t>
            </a:r>
            <a:r>
              <a:rPr lang="en-US" sz="800" dirty="0" err="1"/>
              <a:t>acl</a:t>
            </a:r>
            <a:r>
              <a:rPr lang="en-US" sz="800" dirty="0"/>
              <a:t>",</a:t>
            </a:r>
          </a:p>
          <a:p>
            <a:r>
              <a:rPr lang="en-US" sz="800" dirty="0"/>
              <a:t>        "YCHILDOBJECTS": [   {</a:t>
            </a:r>
          </a:p>
          <a:p>
            <a:r>
              <a:rPr lang="en-US" sz="800" dirty="0"/>
              <a:t>            "YOBJECT": "</a:t>
            </a:r>
            <a:r>
              <a:rPr lang="en-US" sz="800" dirty="0" err="1"/>
              <a:t>acl</a:t>
            </a:r>
            <a:r>
              <a:rPr lang="en-US" sz="800" dirty="0"/>
              <a:t>-sets",</a:t>
            </a:r>
          </a:p>
          <a:p>
            <a:r>
              <a:rPr lang="en-US" sz="800" dirty="0"/>
              <a:t>            "YCHILDOBJECTS": [   {</a:t>
            </a:r>
          </a:p>
          <a:p>
            <a:r>
              <a:rPr lang="en-US" sz="800" dirty="0"/>
              <a:t>                "YOBJECT": "</a:t>
            </a:r>
            <a:r>
              <a:rPr lang="en-US" sz="800" dirty="0" err="1"/>
              <a:t>acl</a:t>
            </a:r>
            <a:r>
              <a:rPr lang="en-US" sz="800" dirty="0"/>
              <a:t>-set",</a:t>
            </a:r>
          </a:p>
          <a:p>
            <a:r>
              <a:rPr lang="en-US" sz="800" dirty="0"/>
              <a:t>                 </a:t>
            </a:r>
            <a:r>
              <a:rPr lang="en-US" sz="800" dirty="0">
                <a:solidFill>
                  <a:schemeClr val="accent4"/>
                </a:solidFill>
              </a:rPr>
              <a:t>"TABLE-NAME": </a:t>
            </a:r>
            <a:r>
              <a:rPr lang="en-US" sz="800" dirty="0"/>
              <a:t>"ACL_TABLE",</a:t>
            </a:r>
          </a:p>
          <a:p>
            <a:r>
              <a:rPr lang="en-US" sz="800" dirty="0"/>
              <a:t>                 </a:t>
            </a:r>
            <a:r>
              <a:rPr lang="en-US" sz="800" dirty="0">
                <a:solidFill>
                  <a:schemeClr val="accent4"/>
                </a:solidFill>
              </a:rPr>
              <a:t>"KEY":  </a:t>
            </a:r>
            <a:r>
              <a:rPr lang="en-US" sz="800" dirty="0"/>
              <a:t>{</a:t>
            </a:r>
          </a:p>
          <a:p>
            <a:r>
              <a:rPr lang="en-US" sz="800" dirty="0"/>
              <a:t>                     "YLEAFY": [</a:t>
            </a:r>
          </a:p>
          <a:p>
            <a:r>
              <a:rPr lang="en-US" sz="800" dirty="0"/>
              <a:t>                       "name",</a:t>
            </a:r>
          </a:p>
          <a:p>
            <a:r>
              <a:rPr lang="en-US" sz="800" dirty="0"/>
              <a:t>                       "type"</a:t>
            </a:r>
          </a:p>
          <a:p>
            <a:r>
              <a:rPr lang="en-US" sz="800" dirty="0"/>
              <a:t>                      ],</a:t>
            </a:r>
          </a:p>
          <a:p>
            <a:r>
              <a:rPr lang="en-US" sz="800" dirty="0"/>
              <a:t>                       </a:t>
            </a:r>
            <a:r>
              <a:rPr lang="en-US" sz="800" dirty="0">
                <a:solidFill>
                  <a:schemeClr val="accent4"/>
                </a:solidFill>
              </a:rPr>
              <a:t>"TRANSFORMER": </a:t>
            </a:r>
            <a:r>
              <a:rPr lang="en-US" sz="800" dirty="0"/>
              <a:t>"</a:t>
            </a:r>
            <a:r>
              <a:rPr lang="en-US" sz="800" dirty="0" err="1"/>
              <a:t>xfmr_acl_table_key</a:t>
            </a:r>
            <a:r>
              <a:rPr lang="en-US" sz="800" dirty="0"/>
              <a:t>"</a:t>
            </a:r>
          </a:p>
          <a:p>
            <a:r>
              <a:rPr lang="en-US" sz="800" dirty="0"/>
              <a:t>                   }</a:t>
            </a:r>
          </a:p>
          <a:p>
            <a:r>
              <a:rPr lang="en-US" sz="800" dirty="0"/>
              <a:t>                "YCHILDOBJECTS": [     {</a:t>
            </a:r>
          </a:p>
          <a:p>
            <a:r>
              <a:rPr lang="en-US" sz="800" dirty="0"/>
              <a:t>                     "YOBJECT": "config",</a:t>
            </a:r>
          </a:p>
          <a:p>
            <a:r>
              <a:rPr lang="en-US" sz="800" dirty="0"/>
              <a:t>                     </a:t>
            </a:r>
            <a:r>
              <a:rPr lang="en-US" sz="800" dirty="0">
                <a:solidFill>
                  <a:schemeClr val="accent4"/>
                </a:solidFill>
              </a:rPr>
              <a:t>"FIELDS": </a:t>
            </a:r>
            <a:r>
              <a:rPr lang="en-US" sz="800" dirty="0"/>
              <a:t>[   {</a:t>
            </a:r>
          </a:p>
          <a:p>
            <a:r>
              <a:rPr lang="en-US" sz="800" dirty="0"/>
              <a:t>                           "YLEAFY": [</a:t>
            </a:r>
          </a:p>
          <a:p>
            <a:r>
              <a:rPr lang="en-US" sz="800" dirty="0"/>
              <a:t>                             "description"</a:t>
            </a:r>
          </a:p>
          <a:p>
            <a:r>
              <a:rPr lang="en-US" sz="800" dirty="0"/>
              <a:t>                           ],</a:t>
            </a:r>
          </a:p>
          <a:p>
            <a:r>
              <a:rPr lang="en-US" sz="800" dirty="0"/>
              <a:t>                          </a:t>
            </a:r>
            <a:r>
              <a:rPr lang="en-US" sz="800" dirty="0">
                <a:solidFill>
                  <a:schemeClr val="accent4"/>
                </a:solidFill>
              </a:rPr>
              <a:t> "FIELD-NAME": </a:t>
            </a:r>
            <a:r>
              <a:rPr lang="en-US" sz="800" dirty="0"/>
              <a:t>"</a:t>
            </a:r>
            <a:r>
              <a:rPr lang="en-US" sz="800" dirty="0" err="1"/>
              <a:t>policy_desc</a:t>
            </a:r>
            <a:r>
              <a:rPr lang="en-US" sz="800" dirty="0"/>
              <a:t>"</a:t>
            </a:r>
          </a:p>
          <a:p>
            <a:r>
              <a:rPr lang="en-US" sz="800" dirty="0"/>
              <a:t>                         },</a:t>
            </a:r>
          </a:p>
          <a:p>
            <a:r>
              <a:rPr lang="en-US" sz="800" dirty="0"/>
              <a:t>                         {</a:t>
            </a:r>
          </a:p>
          <a:p>
            <a:r>
              <a:rPr lang="en-US" sz="800" dirty="0"/>
              <a:t>                           "YLEAFY": [</a:t>
            </a:r>
          </a:p>
          <a:p>
            <a:r>
              <a:rPr lang="en-US" sz="800" dirty="0"/>
              <a:t>                             "type"</a:t>
            </a:r>
          </a:p>
          <a:p>
            <a:r>
              <a:rPr lang="en-US" sz="800" dirty="0"/>
              <a:t>                           ]</a:t>
            </a:r>
          </a:p>
          <a:p>
            <a:r>
              <a:rPr lang="en-US" sz="800" dirty="0"/>
              <a:t>                         }</a:t>
            </a:r>
          </a:p>
          <a:p>
            <a:r>
              <a:rPr lang="en-US" sz="800" dirty="0"/>
              <a:t>                    ]</a:t>
            </a:r>
          </a:p>
          <a:p>
            <a:r>
              <a:rPr lang="en-US" sz="800" dirty="0"/>
              <a:t>                  }</a:t>
            </a:r>
          </a:p>
          <a:p>
            <a:r>
              <a:rPr lang="en-US" sz="800" dirty="0"/>
              <a:t>          }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478427-2181-4C47-9173-2E5C7FEF2F91}"/>
              </a:ext>
            </a:extLst>
          </p:cNvPr>
          <p:cNvSpPr txBox="1">
            <a:spLocks/>
          </p:cNvSpPr>
          <p:nvPr/>
        </p:nvSpPr>
        <p:spPr>
          <a:xfrm>
            <a:off x="4841965" y="411024"/>
            <a:ext cx="4030980" cy="2241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i="1" u="sng" dirty="0"/>
              <a:t>Input Yang json: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  "</a:t>
            </a:r>
            <a:r>
              <a:rPr lang="en-US" sz="1200" dirty="0" err="1"/>
              <a:t>acl</a:t>
            </a:r>
            <a:r>
              <a:rPr lang="en-US" sz="1200" dirty="0"/>
              <a:t>-sets":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       "</a:t>
            </a:r>
            <a:r>
              <a:rPr lang="en-US" sz="1200" dirty="0" err="1"/>
              <a:t>acl</a:t>
            </a:r>
            <a:r>
              <a:rPr lang="en-US" sz="1200" dirty="0"/>
              <a:t>-set": [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              "name": "MyACL1",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              "type": "ACL_IPV4",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              "config":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                       "name": "MyACL1",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	    "type": "ACL_IPV4",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	    "description": "Description for MyACL1"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8E7ACC-13EE-4846-BF72-54356F85A6B4}"/>
              </a:ext>
            </a:extLst>
          </p:cNvPr>
          <p:cNvSpPr txBox="1">
            <a:spLocks/>
          </p:cNvSpPr>
          <p:nvPr/>
        </p:nvSpPr>
        <p:spPr>
          <a:xfrm>
            <a:off x="4841965" y="2821005"/>
            <a:ext cx="4030980" cy="20255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i="1" u="sng" dirty="0"/>
              <a:t>Output DB json:</a:t>
            </a:r>
            <a:br>
              <a:rPr lang="en-US" sz="1400" dirty="0"/>
            </a:br>
            <a:r>
              <a:rPr lang="en-US" sz="1400" dirty="0"/>
              <a:t>{</a:t>
            </a: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 "ACL_TABLE":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        "MyACL1_ACL_IPV4":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             "type": "L3",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             "</a:t>
            </a:r>
            <a:r>
              <a:rPr lang="en-US" sz="1200" dirty="0" err="1"/>
              <a:t>policy_desc</a:t>
            </a:r>
            <a:r>
              <a:rPr lang="en-US" sz="1200" dirty="0"/>
              <a:t>": "Description for MyACL1",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48813428-B814-4815-B1AC-552E28534832}"/>
              </a:ext>
            </a:extLst>
          </p:cNvPr>
          <p:cNvSpPr/>
          <p:nvPr/>
        </p:nvSpPr>
        <p:spPr>
          <a:xfrm>
            <a:off x="2966867" y="1289700"/>
            <a:ext cx="1875098" cy="387797"/>
          </a:xfrm>
          <a:prstGeom prst="leftArrow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4C2095-B52A-4AB3-AD06-3991BB7759E0}"/>
              </a:ext>
            </a:extLst>
          </p:cNvPr>
          <p:cNvSpPr/>
          <p:nvPr/>
        </p:nvSpPr>
        <p:spPr>
          <a:xfrm>
            <a:off x="2996687" y="3723935"/>
            <a:ext cx="1845278" cy="423289"/>
          </a:xfrm>
          <a:prstGeom prst="rightArrow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9A5715-1D92-41F5-861F-F3177B9F7C36}"/>
              </a:ext>
            </a:extLst>
          </p:cNvPr>
          <p:cNvSpPr txBox="1"/>
          <p:nvPr/>
        </p:nvSpPr>
        <p:spPr>
          <a:xfrm>
            <a:off x="3057728" y="887368"/>
            <a:ext cx="1901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00" dirty="0">
                <a:solidFill>
                  <a:schemeClr val="bg2"/>
                </a:solidFill>
                <a:latin typeface="+mn-lt"/>
              </a:rPr>
              <a:t>Yang data from app-interface to transformer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AD275-EA25-4648-8BDB-F86F37E5BD20}"/>
              </a:ext>
            </a:extLst>
          </p:cNvPr>
          <p:cNvSpPr txBox="1"/>
          <p:nvPr/>
        </p:nvSpPr>
        <p:spPr>
          <a:xfrm>
            <a:off x="2966867" y="3271416"/>
            <a:ext cx="1845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00" dirty="0">
                <a:solidFill>
                  <a:schemeClr val="bg2"/>
                </a:solidFill>
              </a:rPr>
              <a:t>DB  data from transformer to app-interface after </a:t>
            </a:r>
            <a:r>
              <a:rPr lang="en-US" sz="1000" dirty="0" err="1">
                <a:solidFill>
                  <a:schemeClr val="bg2"/>
                </a:solidFill>
              </a:rPr>
              <a:t>converstion</a:t>
            </a:r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533613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64BD1B-AA5E-4643-AA93-91DB3B169C99}"/>
              </a:ext>
            </a:extLst>
          </p:cNvPr>
          <p:cNvSpPr/>
          <p:nvPr/>
        </p:nvSpPr>
        <p:spPr>
          <a:xfrm>
            <a:off x="266700" y="997589"/>
            <a:ext cx="4114526" cy="3409406"/>
          </a:xfrm>
          <a:prstGeom prst="rect">
            <a:avLst/>
          </a:prstGeom>
          <a:noFill/>
          <a:ln w="12700" cmpd="sng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D1D2C0-DE8D-40F3-81C2-73E5ABA1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05" y="247650"/>
            <a:ext cx="3892789" cy="387798"/>
          </a:xfrm>
        </p:spPr>
        <p:txBody>
          <a:bodyPr/>
          <a:lstStyle/>
          <a:p>
            <a:r>
              <a:rPr lang="en-US" dirty="0"/>
              <a:t>Developer Workflow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B9A5F-E7BD-45C5-A111-24C8B8B962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3759" y="997589"/>
            <a:ext cx="3999915" cy="3330993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sz="1600" b="1" i="1" u="sng" dirty="0">
                <a:solidFill>
                  <a:schemeClr val="bg2"/>
                </a:solidFill>
              </a:rPr>
              <a:t>Without transformer</a:t>
            </a:r>
          </a:p>
          <a:p>
            <a:pPr marL="0" indent="0" algn="just">
              <a:spcBef>
                <a:spcPts val="0"/>
              </a:spcBef>
              <a:buClr>
                <a:schemeClr val="bg1"/>
              </a:buClr>
              <a:buNone/>
            </a:pPr>
            <a:r>
              <a:rPr lang="en-US" sz="1200" dirty="0">
                <a:solidFill>
                  <a:schemeClr val="bg2"/>
                </a:solidFill>
              </a:rPr>
              <a:t>Implement feature YANG and generate YGOT bindings.</a:t>
            </a:r>
            <a:endParaRPr lang="en-US" sz="1600" b="1" i="1" dirty="0">
              <a:solidFill>
                <a:schemeClr val="bg2"/>
              </a:solidFill>
            </a:endParaRPr>
          </a:p>
          <a:p>
            <a:pPr marL="0" indent="0" algn="just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sz="1200" i="1" u="sng" dirty="0">
                <a:solidFill>
                  <a:schemeClr val="bg2"/>
                </a:solidFill>
              </a:rPr>
              <a:t>Simple case: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</a:rPr>
              <a:t>Implement the </a:t>
            </a:r>
            <a:r>
              <a:rPr lang="en-US" sz="1200" dirty="0" err="1">
                <a:solidFill>
                  <a:schemeClr val="bg2"/>
                </a:solidFill>
              </a:rPr>
              <a:t>translib</a:t>
            </a:r>
            <a:r>
              <a:rPr lang="en-US" sz="1200" dirty="0">
                <a:solidFill>
                  <a:schemeClr val="bg2"/>
                </a:solidFill>
              </a:rPr>
              <a:t> library app interface (app module)</a:t>
            </a:r>
          </a:p>
          <a:p>
            <a:pPr lvl="1" algn="just">
              <a:buClr>
                <a:schemeClr val="bg1"/>
              </a:buClr>
            </a:pPr>
            <a:r>
              <a:rPr lang="en-US" sz="1000" dirty="0">
                <a:solidFill>
                  <a:schemeClr val="bg2"/>
                </a:solidFill>
              </a:rPr>
              <a:t>Write conversion routines to translate between YANG schema to  REDIS schema and vice versa</a:t>
            </a:r>
          </a:p>
          <a:p>
            <a:pPr lvl="1" algn="just">
              <a:buClr>
                <a:schemeClr val="bg1"/>
              </a:buClr>
            </a:pPr>
            <a:r>
              <a:rPr lang="en-US" sz="1000" dirty="0">
                <a:solidFill>
                  <a:schemeClr val="bg2"/>
                </a:solidFill>
              </a:rPr>
              <a:t>Invoke the </a:t>
            </a:r>
            <a:r>
              <a:rPr lang="en-US" sz="1000" dirty="0" err="1">
                <a:solidFill>
                  <a:schemeClr val="bg2"/>
                </a:solidFill>
              </a:rPr>
              <a:t>db</a:t>
            </a:r>
            <a:r>
              <a:rPr lang="en-US" sz="1000" dirty="0">
                <a:solidFill>
                  <a:schemeClr val="bg2"/>
                </a:solidFill>
              </a:rPr>
              <a:t> access layer for validation and configuration</a:t>
            </a:r>
          </a:p>
          <a:p>
            <a:pPr marL="0" lvl="1" indent="0" algn="just"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i="1" u="sng" dirty="0">
                <a:solidFill>
                  <a:schemeClr val="bg2"/>
                </a:solidFill>
                <a:cs typeface="+mn-cs"/>
              </a:rPr>
              <a:t>Special function case:</a:t>
            </a:r>
          </a:p>
          <a:p>
            <a:pPr algn="just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</a:rPr>
              <a:t>Implement the </a:t>
            </a:r>
            <a:r>
              <a:rPr lang="en-US" sz="1200" dirty="0" err="1">
                <a:solidFill>
                  <a:schemeClr val="bg2"/>
                </a:solidFill>
              </a:rPr>
              <a:t>translib</a:t>
            </a:r>
            <a:r>
              <a:rPr lang="en-US" sz="1200" dirty="0">
                <a:solidFill>
                  <a:schemeClr val="bg2"/>
                </a:solidFill>
              </a:rPr>
              <a:t> library app interface (app module)</a:t>
            </a:r>
          </a:p>
          <a:p>
            <a:pPr lvl="1" algn="just">
              <a:buClr>
                <a:schemeClr val="bg1"/>
              </a:buClr>
            </a:pPr>
            <a:r>
              <a:rPr lang="en-US" sz="1000" dirty="0">
                <a:solidFill>
                  <a:schemeClr val="bg2"/>
                </a:solidFill>
              </a:rPr>
              <a:t>Write conversion routines to translate between YANG schema to  REDIS schema and vice versa</a:t>
            </a:r>
          </a:p>
          <a:p>
            <a:pPr lvl="1" algn="just">
              <a:buClr>
                <a:schemeClr val="bg1"/>
              </a:buClr>
            </a:pPr>
            <a:r>
              <a:rPr lang="en-US" sz="1000" dirty="0">
                <a:solidFill>
                  <a:schemeClr val="bg2"/>
                </a:solidFill>
              </a:rPr>
              <a:t>Invoke the </a:t>
            </a:r>
            <a:r>
              <a:rPr lang="en-US" sz="1000" dirty="0" err="1">
                <a:solidFill>
                  <a:schemeClr val="bg2"/>
                </a:solidFill>
              </a:rPr>
              <a:t>db</a:t>
            </a:r>
            <a:r>
              <a:rPr lang="en-US" sz="1000" dirty="0">
                <a:solidFill>
                  <a:schemeClr val="bg2"/>
                </a:solidFill>
              </a:rPr>
              <a:t> access layer for validation and configuration</a:t>
            </a:r>
          </a:p>
          <a:p>
            <a:pPr marL="341312" lvl="1" indent="0" algn="just">
              <a:buClr>
                <a:schemeClr val="bg1"/>
              </a:buClr>
              <a:buNone/>
            </a:pPr>
            <a:endParaRPr lang="en-US" sz="10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E7F14-01CD-458B-A3D7-066BDDE18C1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58284" y="984569"/>
            <a:ext cx="3999915" cy="3344013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sz="1600" b="1" i="1" dirty="0">
                <a:solidFill>
                  <a:schemeClr val="bg2"/>
                </a:solidFill>
              </a:rPr>
              <a:t>    </a:t>
            </a:r>
            <a:r>
              <a:rPr lang="en-US" sz="1600" b="1" i="1" u="sng" dirty="0">
                <a:solidFill>
                  <a:schemeClr val="bg2"/>
                </a:solidFill>
              </a:rPr>
              <a:t>With transformer</a:t>
            </a:r>
          </a:p>
          <a:p>
            <a:pPr marL="0" indent="0" algn="just">
              <a:spcBef>
                <a:spcPts val="0"/>
              </a:spcBef>
              <a:buClr>
                <a:schemeClr val="bg1"/>
              </a:buClr>
              <a:buNone/>
            </a:pPr>
            <a:r>
              <a:rPr lang="en-US" sz="1200" dirty="0">
                <a:solidFill>
                  <a:schemeClr val="bg2"/>
                </a:solidFill>
              </a:rPr>
              <a:t>Implement feature YANG and generate YGOT bindings.</a:t>
            </a:r>
            <a:endParaRPr lang="en-US" sz="1600" b="1" i="1" dirty="0">
              <a:solidFill>
                <a:schemeClr val="bg2"/>
              </a:solidFill>
            </a:endParaRPr>
          </a:p>
          <a:p>
            <a:pPr marL="0" indent="0" algn="just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sz="1200" i="1" u="sng" dirty="0">
                <a:solidFill>
                  <a:schemeClr val="bg2"/>
                </a:solidFill>
              </a:rPr>
              <a:t>Simple case:</a:t>
            </a:r>
          </a:p>
          <a:p>
            <a:pPr algn="just">
              <a:spcBef>
                <a:spcPts val="300"/>
              </a:spcBef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</a:rPr>
              <a:t>Generate skeleton transformer-spec from YANG.</a:t>
            </a:r>
          </a:p>
          <a:p>
            <a:pPr algn="just">
              <a:spcBef>
                <a:spcPts val="300"/>
              </a:spcBef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</a:rPr>
              <a:t>Update transformer-spec with REDIS table mapping.</a:t>
            </a:r>
          </a:p>
          <a:p>
            <a:pPr marL="0" indent="0" algn="just">
              <a:spcBef>
                <a:spcPts val="300"/>
              </a:spcBef>
              <a:buClr>
                <a:schemeClr val="bg1"/>
              </a:buClr>
              <a:buNone/>
            </a:pPr>
            <a:br>
              <a:rPr lang="en-US" sz="1200" dirty="0">
                <a:solidFill>
                  <a:schemeClr val="bg2"/>
                </a:solidFill>
              </a:rPr>
            </a:br>
            <a:endParaRPr lang="en-US" sz="1200" dirty="0">
              <a:solidFill>
                <a:schemeClr val="bg2"/>
              </a:solidFill>
            </a:endParaRPr>
          </a:p>
          <a:p>
            <a:pPr marL="0" lvl="1" indent="0" algn="just"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i="1" u="sng" dirty="0">
                <a:solidFill>
                  <a:schemeClr val="bg2"/>
                </a:solidFill>
                <a:cs typeface="+mn-cs"/>
              </a:rPr>
              <a:t>Special function case:</a:t>
            </a:r>
          </a:p>
          <a:p>
            <a:pPr algn="just">
              <a:spcBef>
                <a:spcPts val="300"/>
              </a:spcBef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</a:rPr>
              <a:t>Generate skeleton transformer-spec from YANG.</a:t>
            </a:r>
          </a:p>
          <a:p>
            <a:pPr algn="just">
              <a:spcBef>
                <a:spcPts val="300"/>
              </a:spcBef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</a:rPr>
              <a:t>Update transformer-spec with REDIS table mapping.</a:t>
            </a:r>
          </a:p>
          <a:p>
            <a:pPr algn="just">
              <a:spcBef>
                <a:spcPts val="300"/>
              </a:spcBef>
              <a:buClr>
                <a:schemeClr val="bg1"/>
              </a:buClr>
            </a:pPr>
            <a:r>
              <a:rPr lang="en-US" sz="1200" dirty="0">
                <a:solidFill>
                  <a:schemeClr val="bg2"/>
                </a:solidFill>
              </a:rPr>
              <a:t>Write transformer function for special handling cases.</a:t>
            </a:r>
          </a:p>
          <a:p>
            <a:pPr algn="just">
              <a:spcBef>
                <a:spcPts val="300"/>
              </a:spcBef>
              <a:buClr>
                <a:schemeClr val="bg1"/>
              </a:buClr>
            </a:pPr>
            <a:endParaRPr lang="en-US" sz="1200" dirty="0">
              <a:solidFill>
                <a:schemeClr val="bg2"/>
              </a:solidFill>
            </a:endParaRPr>
          </a:p>
          <a:p>
            <a:pPr algn="just">
              <a:spcBef>
                <a:spcPts val="300"/>
              </a:spcBef>
              <a:buClr>
                <a:schemeClr val="bg1"/>
              </a:buClr>
            </a:pP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757EB8-80E2-42C9-BBF1-F0EA77AB68C1}"/>
              </a:ext>
            </a:extLst>
          </p:cNvPr>
          <p:cNvSpPr/>
          <p:nvPr/>
        </p:nvSpPr>
        <p:spPr>
          <a:xfrm>
            <a:off x="4381226" y="999779"/>
            <a:ext cx="4114526" cy="3407216"/>
          </a:xfrm>
          <a:prstGeom prst="rect">
            <a:avLst/>
          </a:prstGeom>
          <a:noFill/>
          <a:ln w="12700" cmpd="sng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3042328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C891-A636-F74E-8D2F-40F7EC3C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7A3D-449D-A94E-8532-4815E02C1B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5402" y="757157"/>
            <a:ext cx="8300460" cy="3270249"/>
          </a:xfrm>
        </p:spPr>
        <p:txBody>
          <a:bodyPr/>
          <a:lstStyle/>
          <a:p>
            <a:r>
              <a:rPr lang="en-US" dirty="0"/>
              <a:t>Transformer library infra code will take care of data conversion, validation (via CVL), locking, and DB operations.</a:t>
            </a:r>
          </a:p>
          <a:p>
            <a:r>
              <a:rPr lang="en-US" dirty="0"/>
              <a:t>No coding is required for simple case(one to one mapping between yang and </a:t>
            </a:r>
            <a:r>
              <a:rPr lang="en-US" dirty="0" err="1"/>
              <a:t>redis</a:t>
            </a:r>
            <a:r>
              <a:rPr lang="en-US" dirty="0"/>
              <a:t> schema).</a:t>
            </a:r>
          </a:p>
          <a:p>
            <a:r>
              <a:rPr lang="en-US" dirty="0"/>
              <a:t>Common transformer functions can be reused across app modules.</a:t>
            </a:r>
          </a:p>
          <a:p>
            <a:r>
              <a:rPr lang="en-US" dirty="0"/>
              <a:t>Only fields requiring special handling, require specific transformer handling functions. </a:t>
            </a:r>
          </a:p>
          <a:p>
            <a:r>
              <a:rPr lang="en-US" dirty="0"/>
              <a:t>Evaluating multiple language option support, for transformer functions.</a:t>
            </a:r>
          </a:p>
          <a:p>
            <a:r>
              <a:rPr lang="en-US" dirty="0"/>
              <a:t>Simplifies developer effort and reduces possibility of introducing bugs.</a:t>
            </a:r>
          </a:p>
          <a:p>
            <a:r>
              <a:rPr lang="en-US" dirty="0"/>
              <a:t>Diff on </a:t>
            </a:r>
            <a:r>
              <a:rPr lang="en-US" dirty="0" err="1"/>
              <a:t>acl_app.go</a:t>
            </a:r>
            <a:r>
              <a:rPr lang="en-US" dirty="0"/>
              <a:t> with the introduction of transformer library.</a:t>
            </a:r>
            <a:br>
              <a:rPr lang="en-US" dirty="0"/>
            </a:br>
            <a:r>
              <a:rPr lang="en-US" dirty="0">
                <a:hlinkClick r:id="rId2"/>
              </a:rPr>
              <a:t>https://github.com/project-arlo/sonic-mgmt-framework/commit/7bf80422eecbd012e48b5286019d813e76ad5a3d#diff-96fd08d6059562c8b508db1d1002a5f7L1065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49392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ex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7CC8833F-B1D8-48B2-AA07-E1E0B4571D72}" vid="{267D5D90-47BF-4DA4-9B1B-5927DA8743C4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DellEMC_external_template_2018</Template>
  <TotalTime>3283</TotalTime>
  <Words>1130</Words>
  <Application>Microsoft Office PowerPoint</Application>
  <PresentationFormat>On-screen Show (16:9)</PresentationFormat>
  <Paragraphs>243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Courier New</vt:lpstr>
      <vt:lpstr>Lucida Grande</vt:lpstr>
      <vt:lpstr>Museo For Dell 300</vt:lpstr>
      <vt:lpstr>Museo Sans For Dell</vt:lpstr>
      <vt:lpstr>Wingdings</vt:lpstr>
      <vt:lpstr>DellEMC_external_template</vt:lpstr>
      <vt:lpstr>YANG-2-Redis Transformer</vt:lpstr>
      <vt:lpstr>Purpose</vt:lpstr>
      <vt:lpstr>Scope of Proof of Concept</vt:lpstr>
      <vt:lpstr>PowerPoint Presentation</vt:lpstr>
      <vt:lpstr>Overview Transformer Library</vt:lpstr>
      <vt:lpstr>PowerPoint Presentation</vt:lpstr>
      <vt:lpstr>Example 2: Transformer Spec: special transformer function case</vt:lpstr>
      <vt:lpstr>Developer Workflow</vt:lpstr>
      <vt:lpstr>Benefits</vt:lpstr>
      <vt:lpstr>Backup</vt:lpstr>
      <vt:lpstr>PowerPoint Presentation</vt:lpstr>
      <vt:lpstr>PowerPoint Presentation</vt:lpstr>
      <vt:lpstr>PowerPoint Presentation</vt:lpstr>
    </vt:vector>
  </TitlesOfParts>
  <Manager/>
  <Company>Dell Inc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Dell Networking Ansible Use case</dc:title>
  <dc:subject/>
  <dc:creator>Ganesa, Senthil Kumar</dc:creator>
  <cp:keywords/>
  <dc:description/>
  <cp:lastModifiedBy>Sakthivel, Marimuthu</cp:lastModifiedBy>
  <cp:revision>228</cp:revision>
  <cp:lastPrinted>2014-02-14T16:26:12Z</cp:lastPrinted>
  <dcterms:created xsi:type="dcterms:W3CDTF">2018-06-28T06:17:36Z</dcterms:created>
  <dcterms:modified xsi:type="dcterms:W3CDTF">2019-07-16T23:16:08Z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90e7cef2-6662-4b34-af72-6d19d6edd9c2</vt:lpwstr>
  </property>
  <property fmtid="{D5CDD505-2E9C-101B-9397-08002B2CF9AE}" pid="4" name="DocumentMarkings">
    <vt:lpwstr>&lt;SPAN style="FONT-FAMILY: museo sans for dell; COLOR: rgb(170,170,170); FONT-SIZE: 8.5pt"&gt; &lt;P align=left&gt;Dell - Internal Use - Confidential  &lt;/P&gt;&lt;/SPAN&gt;;&lt;SPAN style="FONT-FAMILY: museo sans for dell; COLOR: rgb(170,170,170); FONT-SIZE: 8.5pt"&gt; &lt;P align=le</vt:lpwstr>
  </property>
  <property fmtid="{D5CDD505-2E9C-101B-9397-08002B2CF9AE}" pid="5" name="Document Editor">
    <vt:lpwstr>Angele_Davidson</vt:lpwstr>
  </property>
  <property fmtid="{D5CDD505-2E9C-101B-9397-08002B2CF9AE}" pid="6" name="DellVisualMarkingsPPT">
    <vt:lpwstr>Classification Footer</vt:lpwstr>
  </property>
  <property fmtid="{D5CDD505-2E9C-101B-9397-08002B2CF9AE}" pid="7" name="DellClassification">
    <vt:lpwstr>Internal Use</vt:lpwstr>
  </property>
  <property fmtid="{D5CDD505-2E9C-101B-9397-08002B2CF9AE}" pid="8" name="DellSubLabels">
    <vt:lpwstr/>
  </property>
  <property fmtid="{D5CDD505-2E9C-101B-9397-08002B2CF9AE}" pid="9" name="DellVisual Markings (PPT)">
    <vt:lpwstr>Classification Footer</vt:lpwstr>
  </property>
  <property fmtid="{D5CDD505-2E9C-101B-9397-08002B2CF9AE}" pid="10" name="titusconfig">
    <vt:lpwstr>0.6CorpGlobal</vt:lpwstr>
  </property>
  <property fmtid="{D5CDD505-2E9C-101B-9397-08002B2CF9AE}" pid="11" name="MSIP_Label_17cb76b2-10b8-4fe1-93d4-2202842406cd_Enabled">
    <vt:lpwstr>True</vt:lpwstr>
  </property>
  <property fmtid="{D5CDD505-2E9C-101B-9397-08002B2CF9AE}" pid="12" name="MSIP_Label_17cb76b2-10b8-4fe1-93d4-2202842406cd_SiteId">
    <vt:lpwstr>945c199a-83a2-4e80-9f8c-5a91be5752dd</vt:lpwstr>
  </property>
  <property fmtid="{D5CDD505-2E9C-101B-9397-08002B2CF9AE}" pid="13" name="MSIP_Label_17cb76b2-10b8-4fe1-93d4-2202842406cd_Owner">
    <vt:lpwstr>Marimuthu_Sakthivel@DELL.com</vt:lpwstr>
  </property>
  <property fmtid="{D5CDD505-2E9C-101B-9397-08002B2CF9AE}" pid="14" name="MSIP_Label_17cb76b2-10b8-4fe1-93d4-2202842406cd_SetDate">
    <vt:lpwstr>2019-07-12T03:31:33.0712767Z</vt:lpwstr>
  </property>
  <property fmtid="{D5CDD505-2E9C-101B-9397-08002B2CF9AE}" pid="15" name="MSIP_Label_17cb76b2-10b8-4fe1-93d4-2202842406cd_Name">
    <vt:lpwstr>External Public</vt:lpwstr>
  </property>
  <property fmtid="{D5CDD505-2E9C-101B-9397-08002B2CF9AE}" pid="16" name="MSIP_Label_17cb76b2-10b8-4fe1-93d4-2202842406cd_Application">
    <vt:lpwstr>Microsoft Azure Information Protection</vt:lpwstr>
  </property>
  <property fmtid="{D5CDD505-2E9C-101B-9397-08002B2CF9AE}" pid="17" name="MSIP_Label_17cb76b2-10b8-4fe1-93d4-2202842406cd_Extended_MSFT_Method">
    <vt:lpwstr>Manual</vt:lpwstr>
  </property>
  <property fmtid="{D5CDD505-2E9C-101B-9397-08002B2CF9AE}" pid="18" name="aiplabel">
    <vt:lpwstr>External Public</vt:lpwstr>
  </property>
</Properties>
</file>