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4" r:id="rId5"/>
    <p:sldId id="259" r:id="rId6"/>
    <p:sldId id="272" r:id="rId7"/>
    <p:sldId id="263" r:id="rId8"/>
    <p:sldId id="275" r:id="rId9"/>
    <p:sldId id="277" r:id="rId10"/>
    <p:sldId id="267" r:id="rId11"/>
    <p:sldId id="264" r:id="rId12"/>
    <p:sldId id="261" r:id="rId13"/>
    <p:sldId id="278" r:id="rId14"/>
    <p:sldId id="265" r:id="rId15"/>
    <p:sldId id="266" r:id="rId16"/>
    <p:sldId id="269" r:id="rId17"/>
    <p:sldId id="270" r:id="rId18"/>
    <p:sldId id="273" r:id="rId19"/>
    <p:sldId id="27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Paussa" initials="G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03"/>
    <a:srgbClr val="F8F6FD"/>
    <a:srgbClr val="F4F8FD"/>
    <a:srgbClr val="F2F6FB"/>
    <a:srgbClr val="E2EAF6"/>
    <a:srgbClr val="DAE4F3"/>
    <a:srgbClr val="F3F6FB"/>
    <a:srgbClr val="F4F7FB"/>
    <a:srgbClr val="DFE7F5"/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B19E-199B-44F9-BF77-2B4BA2226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CB96F-C21E-4625-995D-4FA8F74D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0232-A3DB-40D8-9AF6-010EF772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C7A0-CA48-4044-84DA-71317683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23AE-4918-4C1E-AA5D-54C0B62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1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9F3A-9ED4-4E10-A1E4-665D2456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CBE4B-2DA1-4833-B4F3-8DD3AF1D1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F83C-FA8D-4B84-A790-C2B162A7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607-E081-4727-ADB0-31E42D4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13BC-8687-4FD3-BCB4-B5EDD70E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90376-8930-43D8-86D9-9B57C6CE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8E51-F7BA-4EDE-B494-264E866A3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4B35-621C-490C-87EA-24292ADD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A9962-D327-4728-8159-66B25BFD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5373-4AEE-4ACA-BEBE-97522E86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8C98-A13F-4589-B8C2-F09746A9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F1BB-D828-4C8D-8BAB-A78C5C3A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A89E-5D05-4A89-A355-1035CECC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0E1D-3E2B-46B5-A6E4-A84F8B78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C85C5-3B74-4986-A95C-3FBA68B6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6EF4-95A4-468B-865B-7820541B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CB67D-FC59-4CB5-872C-FFC24791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7DEC-132B-4DA2-AAAC-BECD3640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3124-D771-4F6A-9A3A-D35D24F4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73AB-4C64-4BBB-B42E-3CBBF67C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1D41-7222-4644-85EC-D2D5E52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9808-D3ED-4377-99F5-05AD5E71F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1EFCF-427E-4D7D-B66D-9E9EFB73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CDC4A-2275-4399-BDBC-86C279F6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5911-E887-4AAD-BA35-5BD635A5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C5E6F-1C5D-458B-AD5E-3739D50B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177-A634-4B4B-ABD2-CBF9006B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B7177-4D3D-40F3-B437-0F8650FD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0E18D-CED9-4A72-BCD0-BBF0D52F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3031B-202D-4363-9544-DB5ED2161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2F300-C32E-4891-8155-7987CF2C1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9FC28-C1D7-4C8F-9CCA-77A5B920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A0A11-16AF-4408-85F2-0C5C9A71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8ECF5-7A31-4CFD-8131-AA07F8EC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46EC-14E1-4866-8376-2F000233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01144-818C-4FD9-BF80-42B555A0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DA007-AAFB-4259-85E6-2989ED16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9BD48-8E76-46E0-BEC5-52C722C4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0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F35B6-9BB1-4E18-A9E5-236ABDD9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91F99-F638-495E-9D90-972E0EFD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57FDB-E6D0-42BA-ABC8-265A31FF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6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AF55-72B8-4FCB-9CB3-33C10FCA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ED30-F775-4810-AAD8-A3E8F436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5A93C-22A7-4CDA-A18D-D2837687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57A0-9F42-4AE1-8599-6979C82E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04F2C-285B-4974-9705-43733784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A47A-64F3-4218-8D99-4BB1822F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A78-45E8-464D-A9E4-D9D18C8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FF204-2DB8-4F4D-8AFF-A98148134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C8AF0-9D69-4D41-BAA1-A2736D13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E18D6-D313-4FC5-9E98-67013305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2AF21-05A6-43A1-9E99-356AC251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18AF-122A-4F4C-9998-A6FAF514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14791-2148-4B0C-916D-E37C668F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D885-F3B0-493E-912A-8633ED17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906F-9321-46C1-BB11-DB1060188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1690-3B28-4086-BC23-9B9C5EA052C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3CFD-C32B-468A-972F-3484BC2B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55542-C7AD-4056-8FFC-D029AEA91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C1FA-1B72-4750-AFB3-E77123BD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0E65-EBE9-4BA7-830C-546925647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DPKG Caching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4D3F-7730-4DA5-9730-BAB9ACC7E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5265" y="3750318"/>
            <a:ext cx="5306815" cy="1274763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b="1" dirty="0" err="1"/>
              <a:t>Kalimuthu</a:t>
            </a:r>
            <a:r>
              <a:rPr lang="en-US" b="1" dirty="0"/>
              <a:t> </a:t>
            </a:r>
            <a:r>
              <a:rPr lang="en-US" b="1" dirty="0" err="1"/>
              <a:t>Velappan</a:t>
            </a:r>
            <a:r>
              <a:rPr lang="en-US" b="1" dirty="0"/>
              <a:t> (Broadcom)</a:t>
            </a:r>
          </a:p>
          <a:p>
            <a:pPr marL="342900" indent="-342900" algn="l">
              <a:buFontTx/>
              <a:buChar char="-"/>
            </a:pPr>
            <a:r>
              <a:rPr lang="en-US" b="1" dirty="0"/>
              <a:t>Greg </a:t>
            </a:r>
            <a:r>
              <a:rPr lang="en-US" b="1" dirty="0" err="1"/>
              <a:t>Paussa</a:t>
            </a:r>
            <a:r>
              <a:rPr lang="en-US" b="1" dirty="0"/>
              <a:t> (Broadcom)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23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2465-D8FC-4068-945A-1CD4B0CF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Dependency File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B003-661F-4592-A51B-00CED3015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50276" cy="3075889"/>
          </a:xfrm>
        </p:spPr>
        <p:txBody>
          <a:bodyPr>
            <a:normAutofit/>
          </a:bodyPr>
          <a:lstStyle/>
          <a:p>
            <a:r>
              <a:rPr lang="en-US" sz="2400" dirty="0"/>
              <a:t>rules/&lt;target&gt;.</a:t>
            </a:r>
            <a:r>
              <a:rPr lang="en-US" sz="2400" dirty="0" err="1"/>
              <a:t>mk</a:t>
            </a:r>
            <a:endParaRPr lang="en-US" sz="2400" dirty="0"/>
          </a:p>
          <a:p>
            <a:r>
              <a:rPr lang="en-US" sz="2400" dirty="0"/>
              <a:t>rules/&lt;target&gt;.dep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F10FA-2E87-4B93-94BF-850E0D776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9263" y="3791313"/>
            <a:ext cx="7104538" cy="2409909"/>
          </a:xfrm>
          <a:gradFill>
            <a:gsLst>
              <a:gs pos="89000">
                <a:srgbClr val="F8F8F8"/>
              </a:gs>
              <a:gs pos="0">
                <a:srgbClr val="E7E7E7"/>
              </a:gs>
              <a:gs pos="99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SPATH       := $($(BASH)_SRC_PATH)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DEP_FILES   := $(SONIC_COMMON_FILES_LIST) rules/bash.mk rules/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bash.dep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DEP_FILES   += $(SONIC_COMMON_BASE_FILES_LIST)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DEP_FILES   +=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$(shell git ls-files $(SPATH))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$(BASH)_CACHE_MODE  :=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GIT_CONTENT_SHA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$(BASH)_DEP_FLAGS   := $(SONIC_COMMON_FLAGS_LIST)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$(BASH)_DEP_FILES   := $(DEP_FILES)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6E522BA-DD0A-4BDF-9D97-6CCD246C1DDF}"/>
              </a:ext>
            </a:extLst>
          </p:cNvPr>
          <p:cNvSpPr txBox="1">
            <a:spLocks/>
          </p:cNvSpPr>
          <p:nvPr/>
        </p:nvSpPr>
        <p:spPr>
          <a:xfrm>
            <a:off x="6261791" y="6241848"/>
            <a:ext cx="3086794" cy="327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rules/</a:t>
            </a:r>
            <a:r>
              <a:rPr lang="en-US" sz="4400" b="1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bash.dep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E8920E-8F21-4A27-9554-57F9562EE8A7}"/>
              </a:ext>
            </a:extLst>
          </p:cNvPr>
          <p:cNvSpPr txBox="1">
            <a:spLocks/>
          </p:cNvSpPr>
          <p:nvPr/>
        </p:nvSpPr>
        <p:spPr>
          <a:xfrm>
            <a:off x="639125" y="4297085"/>
            <a:ext cx="3093429" cy="1904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Common Files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rules/config, slave.mk, rules/functions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Files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sonic-slave*/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Common Flags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SONIC_DEBUGGING_ON, SONIC_PROFILING_ON etc.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EF48DED-28AB-483D-94ED-29D83EB894A4}"/>
              </a:ext>
            </a:extLst>
          </p:cNvPr>
          <p:cNvSpPr txBox="1">
            <a:spLocks/>
          </p:cNvSpPr>
          <p:nvPr/>
        </p:nvSpPr>
        <p:spPr>
          <a:xfrm>
            <a:off x="4249261" y="1779798"/>
            <a:ext cx="6675413" cy="1273954"/>
          </a:xfrm>
          <a:prstGeom prst="rect">
            <a:avLst/>
          </a:prstGeom>
          <a:gradFill>
            <a:gsLst>
              <a:gs pos="89000">
                <a:srgbClr val="F8F8F8"/>
              </a:gs>
              <a:gs pos="0">
                <a:srgbClr val="E7E7E7"/>
              </a:gs>
              <a:gs pos="99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BASH_VERSION_FULL = 4.3-14</a:t>
            </a:r>
          </a:p>
          <a:p>
            <a:r>
              <a:rPr lang="en-US" dirty="0"/>
              <a:t>BASH = bash_$(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BASH_VERSION_FULL</a:t>
            </a:r>
            <a:r>
              <a:rPr lang="en-US" dirty="0"/>
              <a:t>)_amd64.deb</a:t>
            </a:r>
          </a:p>
          <a:p>
            <a:r>
              <a:rPr lang="en-US" dirty="0"/>
              <a:t>$(BASH)_SRC_PATH = $(SRC_PATH)/bash</a:t>
            </a:r>
          </a:p>
          <a:p>
            <a:r>
              <a:rPr lang="en-US" dirty="0"/>
              <a:t>SONIC_MAKE_DEBS += $(BASH)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8FD7AF7-4FBC-4A2B-9561-42D87876CC78}"/>
              </a:ext>
            </a:extLst>
          </p:cNvPr>
          <p:cNvSpPr txBox="1">
            <a:spLocks/>
          </p:cNvSpPr>
          <p:nvPr/>
        </p:nvSpPr>
        <p:spPr>
          <a:xfrm>
            <a:off x="6099173" y="3130673"/>
            <a:ext cx="3086794" cy="327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rules/bash.mk</a:t>
            </a:r>
          </a:p>
        </p:txBody>
      </p:sp>
    </p:spTree>
    <p:extLst>
      <p:ext uri="{BB962C8B-B14F-4D97-AF65-F5344CB8AC3E}">
        <p14:creationId xmlns:p14="http://schemas.microsoft.com/office/powerpoint/2010/main" val="269220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2F6C-8A2A-4C1B-B06B-7D99F7EB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Cache File Tracking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8818E6-B0D6-433D-BEA1-625AB6BB08B9}"/>
              </a:ext>
            </a:extLst>
          </p:cNvPr>
          <p:cNvSpPr txBox="1">
            <a:spLocks/>
          </p:cNvSpPr>
          <p:nvPr/>
        </p:nvSpPr>
        <p:spPr>
          <a:xfrm>
            <a:off x="990600" y="1639803"/>
            <a:ext cx="10608276" cy="5057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cache file is a compressed TAR ball of a module's target DEB file and its derived-target DEB files.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cache filename is constructed as follows: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FORMAT: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&lt;module deb filename&gt;-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&lt;24 byte SHA hash&gt;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&lt;24 byte SHA hash&gt;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linux-headers-4.9.0-9-2-common_4.9.168-1+deb9u3_all.deb-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fa16f47c0b63fa16f47c0b63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-fd21bb776fa16f47c0b6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.tgz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&lt;24-byte SHA value&gt;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derived from the following: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  DEPENDS, RDEPENDS, WHEEL_DEPENDS, PYTHON_DEBS, PYTHON_WHEELS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  DBG_DEPENDS, DBG_IMAGE_PACKAGES, LOAD_DOCKERS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&lt;24-byte SHA value&gt;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derived from either of the following: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GIT_COMMIT_SHA - SHA value of the last git commit ID if it is a submodule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GIT_CONTENT_SHA - SHA value is generated from the content of the target dependency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6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1662-3F00-410C-ACC4-C29FD2C0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Environmental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2269-3BA7-4921-A36F-6AEBE3FE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Environment flags</a:t>
            </a:r>
          </a:p>
          <a:p>
            <a:pPr lvl="1"/>
            <a:r>
              <a:rPr lang="en-US" dirty="0"/>
              <a:t>SONIC_DEBUGGING_ON = y</a:t>
            </a:r>
          </a:p>
          <a:p>
            <a:pPr lvl="1"/>
            <a:r>
              <a:rPr lang="en-US" dirty="0"/>
              <a:t>SONIC_PROFILING_ON = y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Support for inter-module dependency changes</a:t>
            </a:r>
          </a:p>
          <a:p>
            <a:pPr lvl="1"/>
            <a:r>
              <a:rPr lang="en-US" dirty="0"/>
              <a:t>If Module B depends on Module A, any changes to module A will:</a:t>
            </a:r>
          </a:p>
          <a:p>
            <a:pPr lvl="2"/>
            <a:r>
              <a:rPr lang="en-US" dirty="0"/>
              <a:t>Skip cache loading for module A and B, and</a:t>
            </a:r>
          </a:p>
          <a:p>
            <a:pPr lvl="2"/>
            <a:r>
              <a:rPr lang="en-US" dirty="0"/>
              <a:t>Rebuild modules A and B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FC00-9A6D-47D2-B308-DD51204D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843B-8091-4537-8D73-74FC0F5F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Makefile/Makefile.am</a:t>
            </a:r>
          </a:p>
          <a:p>
            <a:pPr lvl="1"/>
            <a:r>
              <a:rPr lang="en-US" dirty="0"/>
              <a:t>Must specify source files </a:t>
            </a:r>
            <a:r>
              <a:rPr lang="en-US" b="1" dirty="0"/>
              <a:t>explicitly </a:t>
            </a:r>
            <a:r>
              <a:rPr lang="en-US" dirty="0"/>
              <a:t>in </a:t>
            </a:r>
            <a:r>
              <a:rPr lang="en-US" dirty="0" err="1"/>
              <a:t>Makefile</a:t>
            </a:r>
            <a:endParaRPr lang="en-US" dirty="0"/>
          </a:p>
          <a:p>
            <a:pPr lvl="2"/>
            <a:r>
              <a:rPr lang="en-US" dirty="0"/>
              <a:t>SRCS = $(</a:t>
            </a:r>
            <a:r>
              <a:rPr lang="en-US" dirty="0">
                <a:solidFill>
                  <a:srgbClr val="FF0000"/>
                </a:solidFill>
              </a:rPr>
              <a:t>wildcard</a:t>
            </a:r>
            <a:r>
              <a:rPr lang="en-US" dirty="0"/>
              <a:t> *.c)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Not OK</a:t>
            </a:r>
          </a:p>
          <a:p>
            <a:pPr lvl="2"/>
            <a:r>
              <a:rPr lang="en-US" dirty="0"/>
              <a:t>SRCS = src1.c src2.c src3.c   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 OK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44B8-6056-4A54-B44A-4494561A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7E63-BFC5-4B8C-8819-780A38B2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Two-level cache hierarchy:</a:t>
            </a:r>
          </a:p>
          <a:p>
            <a:pPr lvl="1"/>
            <a:r>
              <a:rPr lang="en-US" dirty="0"/>
              <a:t>Global Caching </a:t>
            </a:r>
          </a:p>
          <a:p>
            <a:pPr lvl="2"/>
            <a:r>
              <a:rPr lang="en-US" dirty="0"/>
              <a:t>Committed changes </a:t>
            </a:r>
          </a:p>
          <a:p>
            <a:pPr lvl="2"/>
            <a:r>
              <a:rPr lang="en-US" dirty="0"/>
              <a:t>Module files are not modified</a:t>
            </a:r>
          </a:p>
          <a:p>
            <a:pPr lvl="2"/>
            <a:r>
              <a:rPr lang="en-US" dirty="0"/>
              <a:t>Cache location: </a:t>
            </a:r>
          </a:p>
          <a:p>
            <a:pPr lvl="3"/>
            <a:r>
              <a:rPr lang="en-US" dirty="0"/>
              <a:t>Outside of sonic-</a:t>
            </a:r>
            <a:r>
              <a:rPr lang="en-US" dirty="0" err="1"/>
              <a:t>buildimage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Local Caching </a:t>
            </a:r>
          </a:p>
          <a:p>
            <a:pPr lvl="2"/>
            <a:r>
              <a:rPr lang="en-US" dirty="0"/>
              <a:t>Local changes prior to commit (doesn’t change the global cache - Development)</a:t>
            </a:r>
          </a:p>
          <a:p>
            <a:pPr lvl="2"/>
            <a:r>
              <a:rPr lang="en-US" dirty="0"/>
              <a:t>Module files are modified</a:t>
            </a:r>
          </a:p>
          <a:p>
            <a:pPr lvl="2"/>
            <a:r>
              <a:rPr lang="en-US" dirty="0"/>
              <a:t>Dependent target(s) updated</a:t>
            </a:r>
          </a:p>
          <a:p>
            <a:pPr lvl="2"/>
            <a:r>
              <a:rPr lang="en-US" dirty="0"/>
              <a:t>Cache location: 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sonic-</a:t>
            </a:r>
            <a:r>
              <a:rPr lang="en-US" dirty="0" err="1">
                <a:solidFill>
                  <a:srgbClr val="0070C0"/>
                </a:solidFill>
              </a:rPr>
              <a:t>buildimage</a:t>
            </a:r>
            <a:r>
              <a:rPr lang="en-US" dirty="0">
                <a:solidFill>
                  <a:srgbClr val="0070C0"/>
                </a:solidFill>
              </a:rPr>
              <a:t>/target/cache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8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A7B0-C5F5-4F35-9F04-0DFBCA6E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Disable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20FA-C443-4AB9-A441-C31024D4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</a:t>
            </a:r>
          </a:p>
          <a:p>
            <a:pPr lvl="1"/>
            <a:r>
              <a:rPr lang="en-US" dirty="0"/>
              <a:t>rules/</a:t>
            </a:r>
            <a:r>
              <a:rPr lang="en-US" dirty="0" err="1"/>
              <a:t>config</a:t>
            </a:r>
            <a:r>
              <a:rPr lang="en-US" dirty="0"/>
              <a:t> file:</a:t>
            </a:r>
          </a:p>
          <a:p>
            <a:pPr lvl="2"/>
            <a:r>
              <a:rPr lang="en-US" dirty="0"/>
              <a:t>SONIC_DPKG_CACHE_METHOD=none</a:t>
            </a:r>
          </a:p>
          <a:p>
            <a:pPr lvl="1"/>
            <a:r>
              <a:rPr lang="en-US" dirty="0"/>
              <a:t>Build environment:</a:t>
            </a:r>
          </a:p>
          <a:p>
            <a:pPr lvl="2"/>
            <a:r>
              <a:rPr lang="en-US" dirty="0"/>
              <a:t>make SONIC_DPKG_CACHE_METHOD=none</a:t>
            </a:r>
          </a:p>
          <a:p>
            <a:r>
              <a:rPr lang="en-US" dirty="0"/>
              <a:t>Per-module</a:t>
            </a:r>
          </a:p>
          <a:p>
            <a:pPr lvl="1"/>
            <a:r>
              <a:rPr lang="en-US" dirty="0"/>
              <a:t>rules/&lt;target&gt;.</a:t>
            </a:r>
            <a:r>
              <a:rPr lang="en-US" dirty="0" err="1"/>
              <a:t>dep</a:t>
            </a:r>
            <a:r>
              <a:rPr lang="en-US" dirty="0"/>
              <a:t> file:</a:t>
            </a:r>
          </a:p>
          <a:p>
            <a:pPr lvl="2"/>
            <a:r>
              <a:rPr lang="en-US" dirty="0"/>
              <a:t>$(TARGET)_CACHE_MODE := none</a:t>
            </a:r>
          </a:p>
          <a:p>
            <a:endParaRPr lang="en-US" dirty="0"/>
          </a:p>
          <a:p>
            <a:r>
              <a:rPr lang="en-US" dirty="0"/>
              <a:t>To force a rebuild</a:t>
            </a:r>
          </a:p>
          <a:p>
            <a:pPr lvl="1"/>
            <a:r>
              <a:rPr lang="en-US" dirty="0"/>
              <a:t>Rebuild cache with latest changes:</a:t>
            </a:r>
          </a:p>
          <a:p>
            <a:pPr lvl="2"/>
            <a:r>
              <a:rPr lang="en-US" dirty="0"/>
              <a:t>make SONIC_DPKG_CACHE_METHOD=rebuild</a:t>
            </a:r>
          </a:p>
          <a:p>
            <a:pPr lvl="2"/>
            <a:r>
              <a:rPr lang="en-US" dirty="0"/>
              <a:t>Use when the source is modified outside the sonic ‘git repo’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6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EBF7-1750-4E03-B050-57AC9348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B78A-2ED5-4509-88C0-0C47DB27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choose where to locate the DPKG cache: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tmp</a:t>
            </a:r>
            <a:r>
              <a:rPr lang="en-US" dirty="0"/>
              <a:t> storage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dpkg_cache</a:t>
            </a:r>
            <a:endParaRPr lang="en-US" dirty="0"/>
          </a:p>
          <a:p>
            <a:pPr lvl="1"/>
            <a:r>
              <a:rPr lang="en-US" dirty="0"/>
              <a:t>Local disk storage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dpkg_cache</a:t>
            </a:r>
            <a:endParaRPr lang="en-US" dirty="0"/>
          </a:p>
          <a:p>
            <a:pPr lvl="1"/>
            <a:r>
              <a:rPr lang="en-US" dirty="0"/>
              <a:t>NFS mount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dpkg_cache</a:t>
            </a:r>
            <a:endParaRPr lang="en-US" dirty="0"/>
          </a:p>
          <a:p>
            <a:r>
              <a:rPr lang="en-US" dirty="0"/>
              <a:t>Cache size</a:t>
            </a:r>
          </a:p>
          <a:p>
            <a:pPr lvl="1"/>
            <a:r>
              <a:rPr lang="en-US" dirty="0"/>
              <a:t>3G (All the .debs)</a:t>
            </a:r>
          </a:p>
          <a:p>
            <a:pPr lvl="1"/>
            <a:r>
              <a:rPr lang="en-US" dirty="0"/>
              <a:t>Incremental</a:t>
            </a:r>
          </a:p>
        </p:txBody>
      </p:sp>
    </p:spTree>
    <p:extLst>
      <p:ext uri="{BB962C8B-B14F-4D97-AF65-F5344CB8AC3E}">
        <p14:creationId xmlns:p14="http://schemas.microsoft.com/office/powerpoint/2010/main" val="155314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6BB0-3B24-4475-A75F-6009EB24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C682-061B-494E-86F4-741CB76A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Recently used cache files are updated with newer timestamp. </a:t>
            </a:r>
          </a:p>
          <a:p>
            <a:pPr lvl="1"/>
            <a:r>
              <a:rPr lang="en-US" dirty="0"/>
              <a:t>The DPKG framework automatically touch the used cache files to current timestamp.</a:t>
            </a:r>
          </a:p>
          <a:p>
            <a:pPr lvl="1"/>
            <a:r>
              <a:rPr lang="en-US" dirty="0"/>
              <a:t>touch /&lt;</a:t>
            </a:r>
            <a:r>
              <a:rPr lang="en-US" dirty="0" err="1"/>
              <a:t>cache_path</a:t>
            </a:r>
            <a:r>
              <a:rPr lang="en-US" dirty="0"/>
              <a:t>&gt;/&lt;</a:t>
            </a:r>
            <a:r>
              <a:rPr lang="en-US" dirty="0" err="1"/>
              <a:t>cache_file</a:t>
            </a:r>
            <a:r>
              <a:rPr lang="en-US" dirty="0"/>
              <a:t>&gt;.</a:t>
            </a:r>
            <a:r>
              <a:rPr lang="en-US" dirty="0" err="1"/>
              <a:t>tgz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Least-recently-used cache file cleanup command:</a:t>
            </a:r>
          </a:p>
          <a:p>
            <a:pPr lvl="1"/>
            <a:r>
              <a:rPr lang="en-US" dirty="0"/>
              <a:t>find &lt;</a:t>
            </a:r>
            <a:r>
              <a:rPr lang="en-US" dirty="0" err="1"/>
              <a:t>cache_path</a:t>
            </a:r>
            <a:r>
              <a:rPr lang="en-US" dirty="0"/>
              <a:t>&gt; -name “*.</a:t>
            </a:r>
            <a:r>
              <a:rPr lang="en-US" dirty="0" err="1"/>
              <a:t>tgz</a:t>
            </a:r>
            <a:r>
              <a:rPr lang="en-US" dirty="0"/>
              <a:t>” </a:t>
            </a:r>
            <a:r>
              <a:rPr lang="en-US" b="1" dirty="0">
                <a:solidFill>
                  <a:srgbClr val="FF0000"/>
                </a:solidFill>
              </a:rPr>
              <a:t>!  -</a:t>
            </a:r>
            <a:r>
              <a:rPr lang="en-US" b="1" dirty="0" err="1">
                <a:solidFill>
                  <a:srgbClr val="FF0000"/>
                </a:solidFill>
              </a:rPr>
              <a:t>mtime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-7</a:t>
            </a:r>
            <a:r>
              <a:rPr lang="en-US" dirty="0"/>
              <a:t> –</a:t>
            </a:r>
            <a:r>
              <a:rPr lang="en-US"/>
              <a:t>exec rm </a:t>
            </a:r>
            <a:r>
              <a:rPr lang="en-US" dirty="0"/>
              <a:t>{} \;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Where: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mtime</a:t>
            </a:r>
            <a:r>
              <a:rPr lang="en-US" b="1" dirty="0">
                <a:solidFill>
                  <a:srgbClr val="FF0000"/>
                </a:solidFill>
              </a:rPr>
              <a:t> n</a:t>
            </a:r>
            <a:r>
              <a:rPr lang="en-US" dirty="0"/>
              <a:t>     =&gt;  Files were modified within last n*24 hours .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mtime</a:t>
            </a:r>
            <a:r>
              <a:rPr lang="en-US" b="1" dirty="0">
                <a:solidFill>
                  <a:srgbClr val="0070C0"/>
                </a:solidFill>
              </a:rPr>
              <a:t> -7</a:t>
            </a:r>
            <a:r>
              <a:rPr lang="en-US" dirty="0"/>
              <a:t>    =&gt;  means ( -7 * 24 ) =&gt; Files were modified within last 7 days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!  -</a:t>
            </a:r>
            <a:r>
              <a:rPr lang="en-US" b="1" dirty="0" err="1">
                <a:solidFill>
                  <a:srgbClr val="0070C0"/>
                </a:solidFill>
              </a:rPr>
              <a:t>mtime</a:t>
            </a:r>
            <a:r>
              <a:rPr lang="en-US" b="1" dirty="0">
                <a:solidFill>
                  <a:srgbClr val="0070C0"/>
                </a:solidFill>
              </a:rPr>
              <a:t> -7</a:t>
            </a:r>
            <a:r>
              <a:rPr lang="en-US" dirty="0"/>
              <a:t> =&gt;  Files were modified 7 days ago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9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4D33-D0B9-41D3-A9C7-E7E131B2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BAF3-E435-4DB4-B0BB-DFC9DC1E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81337" cy="4142039"/>
          </a:xfrm>
        </p:spPr>
        <p:txBody>
          <a:bodyPr/>
          <a:lstStyle/>
          <a:p>
            <a:r>
              <a:rPr lang="en-US" dirty="0"/>
              <a:t>Cached Build </a:t>
            </a:r>
          </a:p>
          <a:p>
            <a:pPr lvl="1"/>
            <a:r>
              <a:rPr lang="en-US" dirty="0"/>
              <a:t>SSD / 48 Core </a:t>
            </a:r>
          </a:p>
          <a:p>
            <a:pPr lvl="2"/>
            <a:r>
              <a:rPr lang="en-US" dirty="0"/>
              <a:t>BUILD_JOBS=48, MAKE_JOBS=48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8 Minutes</a:t>
            </a:r>
          </a:p>
          <a:p>
            <a:pPr lvl="1"/>
            <a:r>
              <a:rPr lang="en-US" dirty="0"/>
              <a:t>SSD / 16 Core </a:t>
            </a:r>
          </a:p>
          <a:p>
            <a:pPr lvl="2"/>
            <a:r>
              <a:rPr lang="en-US" dirty="0"/>
              <a:t>BUILD_JOBS=16, MAKE_JOBS=16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12 Minutes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7C8BE-7E68-49A1-83CC-01F346620563}"/>
              </a:ext>
            </a:extLst>
          </p:cNvPr>
          <p:cNvSpPr txBox="1">
            <a:spLocks/>
          </p:cNvSpPr>
          <p:nvPr/>
        </p:nvSpPr>
        <p:spPr>
          <a:xfrm>
            <a:off x="5919535" y="1825623"/>
            <a:ext cx="5081337" cy="289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Fresh Build </a:t>
            </a:r>
          </a:p>
          <a:p>
            <a:pPr lvl="1"/>
            <a:r>
              <a:rPr lang="en-US" dirty="0"/>
              <a:t>SSD / 48 Core </a:t>
            </a:r>
          </a:p>
          <a:p>
            <a:pPr lvl="2"/>
            <a:r>
              <a:rPr lang="en-US" dirty="0"/>
              <a:t>BUILD_JOBS=48, MAKE_JOBS=48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55 Minutes</a:t>
            </a:r>
          </a:p>
          <a:p>
            <a:pPr lvl="1"/>
            <a:r>
              <a:rPr lang="en-US" dirty="0"/>
              <a:t>SSD / 16 Core </a:t>
            </a:r>
          </a:p>
          <a:p>
            <a:pPr lvl="2"/>
            <a:r>
              <a:rPr lang="en-US" dirty="0"/>
              <a:t>BUILD_JOBS=16, MAKE_JOBS=16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80 Minutes (1.20 )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163-977C-47C6-B329-8FCD4FBA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B9A1-065F-48E6-8CEB-46E0EB42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target/&lt;vendor&gt;-</a:t>
            </a:r>
            <a:r>
              <a:rPr lang="en-US" dirty="0" err="1"/>
              <a:t>sonic.bin</a:t>
            </a:r>
            <a:r>
              <a:rPr lang="en-US" dirty="0"/>
              <a:t> image generation takes around 10 minutes.</a:t>
            </a:r>
          </a:p>
          <a:p>
            <a:r>
              <a:rPr lang="en-US" dirty="0" err="1"/>
              <a:t>rootfs</a:t>
            </a:r>
            <a:r>
              <a:rPr lang="en-US" dirty="0"/>
              <a:t> segregation</a:t>
            </a:r>
          </a:p>
          <a:p>
            <a:pPr lvl="1"/>
            <a:r>
              <a:rPr lang="en-US" dirty="0"/>
              <a:t>DPKG package database migration</a:t>
            </a:r>
          </a:p>
          <a:p>
            <a:pPr lvl="2"/>
            <a:r>
              <a:rPr lang="en-US" dirty="0"/>
              <a:t>Base </a:t>
            </a:r>
            <a:r>
              <a:rPr lang="en-US" dirty="0" err="1"/>
              <a:t>rootfs</a:t>
            </a:r>
            <a:r>
              <a:rPr lang="en-US" dirty="0"/>
              <a:t> (Cached) </a:t>
            </a:r>
          </a:p>
          <a:p>
            <a:pPr lvl="2"/>
            <a:r>
              <a:rPr lang="en-US" dirty="0" err="1"/>
              <a:t>SONiC</a:t>
            </a:r>
            <a:r>
              <a:rPr lang="en-US" dirty="0"/>
              <a:t> fs</a:t>
            </a:r>
          </a:p>
          <a:p>
            <a:pPr lvl="2"/>
            <a:r>
              <a:rPr lang="en-US" dirty="0"/>
              <a:t>DPKG database fs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198-C80D-445A-A055-95DF91E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40DB-0E82-4496-80CC-A2FD8015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Key feature of </a:t>
            </a:r>
            <a:r>
              <a:rPr lang="en-US" dirty="0" err="1"/>
              <a:t>SONiC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Plug-and-play of a module</a:t>
            </a:r>
          </a:p>
          <a:p>
            <a:pPr lvl="1"/>
            <a:r>
              <a:rPr lang="en-US" dirty="0"/>
              <a:t>Inter-module dependency through .deb packages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What’s missing in </a:t>
            </a:r>
            <a:r>
              <a:rPr lang="en-US" dirty="0" err="1"/>
              <a:t>SONiC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incremental build support ( Any change in source will trigger rebuild from </a:t>
            </a:r>
            <a:r>
              <a:rPr lang="en-US" dirty="0" err="1"/>
              <a:t>scatch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 time to build</a:t>
            </a:r>
          </a:p>
          <a:p>
            <a:pPr lvl="1"/>
            <a:endParaRPr lang="en-US" dirty="0"/>
          </a:p>
          <a:p>
            <a:r>
              <a:rPr lang="en-US" dirty="0"/>
              <a:t>DPKG caching framework provides an infrastructure to cache the </a:t>
            </a:r>
            <a:r>
              <a:rPr lang="en-US" dirty="0" err="1"/>
              <a:t>SONiC</a:t>
            </a:r>
            <a:r>
              <a:rPr lang="en-US" dirty="0"/>
              <a:t> module/target/docker .deb files into a local cache </a:t>
            </a:r>
          </a:p>
          <a:p>
            <a:pPr lvl="1"/>
            <a:r>
              <a:rPr lang="en-US" dirty="0"/>
              <a:t>Module/Target Dependency file tracking</a:t>
            </a:r>
          </a:p>
          <a:p>
            <a:pPr lvl="1"/>
            <a:r>
              <a:rPr lang="en-US" dirty="0"/>
              <a:t>Inter-module dependency </a:t>
            </a:r>
          </a:p>
          <a:p>
            <a:pPr lvl="1"/>
            <a:r>
              <a:rPr lang="en-US" dirty="0"/>
              <a:t>Environment variable changes</a:t>
            </a:r>
          </a:p>
          <a:p>
            <a:pPr lvl="1"/>
            <a:r>
              <a:rPr lang="en-US" dirty="0"/>
              <a:t>Two-level caching support</a:t>
            </a:r>
          </a:p>
          <a:p>
            <a:pPr lvl="1"/>
            <a:r>
              <a:rPr lang="en-US" dirty="0"/>
              <a:t>Support for true incremental build</a:t>
            </a:r>
          </a:p>
          <a:p>
            <a:pPr lvl="1"/>
            <a:r>
              <a:rPr lang="en-US" dirty="0"/>
              <a:t>Overall build time reduction</a:t>
            </a:r>
          </a:p>
        </p:txBody>
      </p:sp>
    </p:spTree>
    <p:extLst>
      <p:ext uri="{BB962C8B-B14F-4D97-AF65-F5344CB8AC3E}">
        <p14:creationId xmlns:p14="http://schemas.microsoft.com/office/powerpoint/2010/main" val="308775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E4C9-99A1-4EE8-BC54-ADF89EDE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1A0D-1992-46A7-B61F-2C90CD45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b="1" dirty="0"/>
              <a:t>Thank You</a:t>
            </a:r>
          </a:p>
          <a:p>
            <a:pPr marL="0" indent="0" algn="ctr">
              <a:buNone/>
            </a:pPr>
            <a:r>
              <a:rPr lang="en-US" sz="1600" dirty="0"/>
              <a:t>Thanks to </a:t>
            </a:r>
            <a:r>
              <a:rPr lang="en-US" sz="1600" b="1" dirty="0">
                <a:solidFill>
                  <a:srgbClr val="0070C0"/>
                </a:solidFill>
              </a:rPr>
              <a:t>Greg </a:t>
            </a:r>
            <a:r>
              <a:rPr lang="en-US" sz="1600" b="1" dirty="0" err="1">
                <a:solidFill>
                  <a:srgbClr val="0070C0"/>
                </a:solidFill>
              </a:rPr>
              <a:t>Paussa</a:t>
            </a:r>
            <a:r>
              <a:rPr lang="en-US" sz="1600" b="1" dirty="0">
                <a:solidFill>
                  <a:srgbClr val="0070C0"/>
                </a:solidFill>
              </a:rPr>
              <a:t>(Broadcom) </a:t>
            </a:r>
            <a:r>
              <a:rPr lang="en-US" sz="1600" dirty="0"/>
              <a:t>for the initial design of local caching for Linux kernel</a:t>
            </a:r>
          </a:p>
          <a:p>
            <a:pPr marL="0" indent="0" algn="ctr">
              <a:buNone/>
            </a:pP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92196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B02-B8E5-4CC3-A863-104D2F7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SONiC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Build Framework</a:t>
            </a:r>
          </a:p>
        </p:txBody>
      </p:sp>
      <p:sp>
        <p:nvSpPr>
          <p:cNvPr id="139" name="Content Placeholder 138">
            <a:extLst>
              <a:ext uri="{FF2B5EF4-FFF2-40B4-BE49-F238E27FC236}">
                <a16:creationId xmlns:a16="http://schemas.microsoft.com/office/drawing/2014/main" id="{5FF3DC22-8817-4C3A-9472-481718B5C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module compiles the source code and generates the .deb package</a:t>
            </a:r>
          </a:p>
          <a:p>
            <a:pPr lvl="1"/>
            <a:r>
              <a:rPr lang="en-US" dirty="0"/>
              <a:t>Main .deb package and zero or more derived packages</a:t>
            </a:r>
          </a:p>
          <a:p>
            <a:pPr lvl="1"/>
            <a:r>
              <a:rPr lang="en-US" dirty="0"/>
              <a:t>Clean compilation( no incremental support)</a:t>
            </a:r>
          </a:p>
          <a:p>
            <a:r>
              <a:rPr lang="en-US" dirty="0"/>
              <a:t>From the .deb packages </a:t>
            </a:r>
          </a:p>
          <a:p>
            <a:pPr lvl="1"/>
            <a:r>
              <a:rPr lang="en-US" dirty="0"/>
              <a:t>sonic-&lt;image&gt;.bin</a:t>
            </a:r>
          </a:p>
          <a:p>
            <a:pPr lvl="1"/>
            <a:r>
              <a:rPr lang="en-US" dirty="0"/>
              <a:t>docker-&lt;image(s)&gt;.</a:t>
            </a:r>
            <a:r>
              <a:rPr lang="en-US" dirty="0" err="1"/>
              <a:t>gz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74468B-010C-4B1D-AFAC-4C6406C31A8D}"/>
              </a:ext>
            </a:extLst>
          </p:cNvPr>
          <p:cNvSpPr/>
          <p:nvPr/>
        </p:nvSpPr>
        <p:spPr>
          <a:xfrm>
            <a:off x="6027168" y="2285541"/>
            <a:ext cx="1163294" cy="672304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SONiC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Build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6F7D62-606C-401A-9E61-2F738EDF2803}"/>
              </a:ext>
            </a:extLst>
          </p:cNvPr>
          <p:cNvGrpSpPr/>
          <p:nvPr/>
        </p:nvGrpSpPr>
        <p:grpSpPr>
          <a:xfrm>
            <a:off x="9882368" y="2191307"/>
            <a:ext cx="1694820" cy="782317"/>
            <a:chOff x="7657072" y="1981104"/>
            <a:chExt cx="2784387" cy="10544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155C87-ED00-41A0-8AFA-7965EE675E85}"/>
                </a:ext>
              </a:extLst>
            </p:cNvPr>
            <p:cNvSpPr/>
            <p:nvPr/>
          </p:nvSpPr>
          <p:spPr>
            <a:xfrm>
              <a:off x="7788876" y="1981104"/>
              <a:ext cx="2652583" cy="906162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endPara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B7D74AB-8748-4E3A-9F89-EF35F66E5EE1}"/>
                </a:ext>
              </a:extLst>
            </p:cNvPr>
            <p:cNvSpPr/>
            <p:nvPr/>
          </p:nvSpPr>
          <p:spPr>
            <a:xfrm>
              <a:off x="7657072" y="2129383"/>
              <a:ext cx="2652583" cy="906162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Module(s)</a:t>
              </a:r>
            </a:p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(e.g. </a:t>
              </a:r>
              <a:r>
                <a:rPr lang="en-US" sz="900" b="1" dirty="0" err="1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linux</a:t>
              </a:r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, </a:t>
              </a:r>
              <a:r>
                <a:rPr lang="en-US" sz="900" b="1" dirty="0" err="1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libnl</a:t>
              </a:r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 ,etc.) 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558B9-A1BA-4229-B14E-C982DEBBE518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7190462" y="2621693"/>
            <a:ext cx="264656" cy="2087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85BF02-F4C2-40AA-87BE-77D5B088B61D}"/>
              </a:ext>
            </a:extLst>
          </p:cNvPr>
          <p:cNvSpPr/>
          <p:nvPr/>
        </p:nvSpPr>
        <p:spPr>
          <a:xfrm>
            <a:off x="7455118" y="2309067"/>
            <a:ext cx="1841416" cy="62942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Compile and build .deb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4C9E482-1560-4B44-9D94-9B4B950154BB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>
            <a:off x="9296534" y="2623780"/>
            <a:ext cx="585834" cy="1369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FC7402C-4156-4F86-BB6F-3F7FFECB838B}"/>
              </a:ext>
            </a:extLst>
          </p:cNvPr>
          <p:cNvGrpSpPr/>
          <p:nvPr/>
        </p:nvGrpSpPr>
        <p:grpSpPr>
          <a:xfrm>
            <a:off x="7710096" y="3351837"/>
            <a:ext cx="1875149" cy="788379"/>
            <a:chOff x="3361036" y="3690547"/>
            <a:chExt cx="2520781" cy="10626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1F06976-2D2E-421A-B880-40D06402230A}"/>
                </a:ext>
              </a:extLst>
            </p:cNvPr>
            <p:cNvSpPr/>
            <p:nvPr/>
          </p:nvSpPr>
          <p:spPr>
            <a:xfrm>
              <a:off x="3534033" y="3690547"/>
              <a:ext cx="2347784" cy="848370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endPara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5C3FC0C-BCC9-4AB3-BFCA-96A800368226}"/>
                </a:ext>
              </a:extLst>
            </p:cNvPr>
            <p:cNvSpPr/>
            <p:nvPr/>
          </p:nvSpPr>
          <p:spPr>
            <a:xfrm>
              <a:off x="3361036" y="3847002"/>
              <a:ext cx="2347785" cy="906162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Build Artifacts</a:t>
              </a:r>
            </a:p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target/debs/module(s).deb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1E2369F-4947-490B-86D2-A1B15D4AD85F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16200000" flipH="1">
            <a:off x="8214866" y="3099452"/>
            <a:ext cx="529421" cy="207501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803065-D044-40DC-B177-898C5943FA67}"/>
              </a:ext>
            </a:extLst>
          </p:cNvPr>
          <p:cNvGrpSpPr/>
          <p:nvPr/>
        </p:nvGrpSpPr>
        <p:grpSpPr>
          <a:xfrm>
            <a:off x="9648977" y="4513803"/>
            <a:ext cx="1803450" cy="672301"/>
            <a:chOff x="3888259" y="4949525"/>
            <a:chExt cx="2424397" cy="906163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4B80AED-8D8D-4F5D-85DB-F1289D0AD790}"/>
                </a:ext>
              </a:extLst>
            </p:cNvPr>
            <p:cNvSpPr/>
            <p:nvPr/>
          </p:nvSpPr>
          <p:spPr>
            <a:xfrm>
              <a:off x="3888259" y="4981830"/>
              <a:ext cx="2347784" cy="848370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endPara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0772F7-02DE-4409-8CB4-3E9913FE2977}"/>
                </a:ext>
              </a:extLst>
            </p:cNvPr>
            <p:cNvSpPr/>
            <p:nvPr/>
          </p:nvSpPr>
          <p:spPr>
            <a:xfrm>
              <a:off x="3964871" y="4949525"/>
              <a:ext cx="2347785" cy="906163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Docker Images</a:t>
              </a:r>
            </a:p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target/docker-images(s).gz</a:t>
              </a:r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EC22142-531D-4F02-90EF-0AC07F0815D6}"/>
              </a:ext>
            </a:extLst>
          </p:cNvPr>
          <p:cNvCxnSpPr>
            <a:cxnSpLocks/>
            <a:stCxn id="27" idx="2"/>
            <a:endCxn id="76" idx="0"/>
          </p:cNvCxnSpPr>
          <p:nvPr/>
        </p:nvCxnSpPr>
        <p:spPr>
          <a:xfrm rot="16200000" flipH="1">
            <a:off x="9394469" y="3329074"/>
            <a:ext cx="373587" cy="199587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D90EEA9-0157-44A9-B1F4-CB030CCEB540}"/>
              </a:ext>
            </a:extLst>
          </p:cNvPr>
          <p:cNvSpPr/>
          <p:nvPr/>
        </p:nvSpPr>
        <p:spPr>
          <a:xfrm>
            <a:off x="6227965" y="4497324"/>
            <a:ext cx="1601964" cy="672304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SONiC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Image</a:t>
            </a:r>
          </a:p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target/sonic-&lt;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vendor.bin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67B5CE5-2A9E-47AA-8C72-274C2E1F8EA1}"/>
              </a:ext>
            </a:extLst>
          </p:cNvPr>
          <p:cNvCxnSpPr>
            <a:cxnSpLocks/>
            <a:stCxn id="27" idx="2"/>
            <a:endCxn id="80" idx="0"/>
          </p:cNvCxnSpPr>
          <p:nvPr/>
        </p:nvCxnSpPr>
        <p:spPr>
          <a:xfrm rot="5400000">
            <a:off x="7627583" y="3541580"/>
            <a:ext cx="357108" cy="15543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5E2EFD4-C0EA-4252-B118-56224913C64D}"/>
              </a:ext>
            </a:extLst>
          </p:cNvPr>
          <p:cNvCxnSpPr>
            <a:cxnSpLocks/>
            <a:stCxn id="5" idx="2"/>
            <a:endCxn id="27" idx="3"/>
          </p:cNvCxnSpPr>
          <p:nvPr/>
        </p:nvCxnSpPr>
        <p:spPr>
          <a:xfrm rot="5400000">
            <a:off x="9657891" y="2772290"/>
            <a:ext cx="830441" cy="1233108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2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A44E-6AC7-479A-9821-51EA2265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SONiC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Build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29A4-845D-4E53-9E1A-BD4ADCEA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SONiC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Source code is part of repo</a:t>
            </a:r>
          </a:p>
          <a:p>
            <a:pPr lvl="1"/>
            <a:r>
              <a:rPr lang="en-US" dirty="0"/>
              <a:t>Build and generate the .deb package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</a:t>
            </a:r>
            <a:r>
              <a:rPr lang="en-US" dirty="0" err="1"/>
              <a:t>SONiC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Download the source file</a:t>
            </a:r>
          </a:p>
          <a:p>
            <a:pPr lvl="1"/>
            <a:r>
              <a:rPr lang="en-US" dirty="0"/>
              <a:t>Apply the patch files</a:t>
            </a:r>
          </a:p>
          <a:p>
            <a:pPr lvl="1"/>
            <a:r>
              <a:rPr lang="en-US" dirty="0"/>
              <a:t>Build and generate the .deb package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Non-source files</a:t>
            </a:r>
          </a:p>
          <a:p>
            <a:pPr lvl="1"/>
            <a:r>
              <a:rPr lang="en-US" dirty="0"/>
              <a:t>Download the .deb file directly from web or remote server</a:t>
            </a:r>
          </a:p>
        </p:txBody>
      </p:sp>
    </p:spTree>
    <p:extLst>
      <p:ext uri="{BB962C8B-B14F-4D97-AF65-F5344CB8AC3E}">
        <p14:creationId xmlns:p14="http://schemas.microsoft.com/office/powerpoint/2010/main" val="265642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B02-B8E5-4CC3-A863-104D2F7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SONiC</a:t>
            </a:r>
            <a:r>
              <a:rPr lang="en-US" dirty="0"/>
              <a:t> DPKG Caching Framework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74468B-010C-4B1D-AFAC-4C6406C31A8D}"/>
              </a:ext>
            </a:extLst>
          </p:cNvPr>
          <p:cNvSpPr/>
          <p:nvPr/>
        </p:nvSpPr>
        <p:spPr>
          <a:xfrm>
            <a:off x="1266280" y="1699543"/>
            <a:ext cx="2426658" cy="618922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SONiC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Build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6F7D62-606C-401A-9E61-2F738EDF2803}"/>
              </a:ext>
            </a:extLst>
          </p:cNvPr>
          <p:cNvGrpSpPr/>
          <p:nvPr/>
        </p:nvGrpSpPr>
        <p:grpSpPr>
          <a:xfrm>
            <a:off x="7630068" y="1584964"/>
            <a:ext cx="2702499" cy="720197"/>
            <a:chOff x="7657072" y="1981104"/>
            <a:chExt cx="2784387" cy="10544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155C87-ED00-41A0-8AFA-7965EE675E85}"/>
                </a:ext>
              </a:extLst>
            </p:cNvPr>
            <p:cNvSpPr/>
            <p:nvPr/>
          </p:nvSpPr>
          <p:spPr>
            <a:xfrm>
              <a:off x="7788876" y="1981104"/>
              <a:ext cx="2652583" cy="906162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endPara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B7D74AB-8748-4E3A-9F89-EF35F66E5EE1}"/>
                </a:ext>
              </a:extLst>
            </p:cNvPr>
            <p:cNvSpPr/>
            <p:nvPr/>
          </p:nvSpPr>
          <p:spPr>
            <a:xfrm>
              <a:off x="7657072" y="2129383"/>
              <a:ext cx="2652583" cy="906162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Module(s)</a:t>
              </a:r>
            </a:p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(e.g. </a:t>
              </a:r>
              <a:r>
                <a:rPr lang="en-US" sz="900" b="1" dirty="0" err="1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linux</a:t>
              </a:r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, </a:t>
              </a:r>
              <a:r>
                <a:rPr lang="en-US" sz="900" b="1" dirty="0" err="1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libnl</a:t>
              </a:r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, etc.) 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558B9-A1BA-4229-B14E-C982DEBBE518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692938" y="2002853"/>
            <a:ext cx="584271" cy="6151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85BF02-F4C2-40AA-87BE-77D5B088B61D}"/>
              </a:ext>
            </a:extLst>
          </p:cNvPr>
          <p:cNvSpPr/>
          <p:nvPr/>
        </p:nvSpPr>
        <p:spPr>
          <a:xfrm>
            <a:off x="4277209" y="1713129"/>
            <a:ext cx="2426658" cy="579448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Compile and build .deb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4C9E482-1560-4B44-9D94-9B4B950154BB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6703868" y="1995701"/>
            <a:ext cx="926201" cy="71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FC7402C-4156-4F86-BB6F-3F7FFECB838B}"/>
              </a:ext>
            </a:extLst>
          </p:cNvPr>
          <p:cNvGrpSpPr/>
          <p:nvPr/>
        </p:nvGrpSpPr>
        <p:grpSpPr>
          <a:xfrm>
            <a:off x="8183233" y="3377611"/>
            <a:ext cx="2520781" cy="659801"/>
            <a:chOff x="3361036" y="3690547"/>
            <a:chExt cx="2520781" cy="10626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1F06976-2D2E-421A-B880-40D06402230A}"/>
                </a:ext>
              </a:extLst>
            </p:cNvPr>
            <p:cNvSpPr/>
            <p:nvPr/>
          </p:nvSpPr>
          <p:spPr>
            <a:xfrm>
              <a:off x="3534033" y="3690547"/>
              <a:ext cx="2347784" cy="848370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endPara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5C3FC0C-BCC9-4AB3-BFCA-96A800368226}"/>
                </a:ext>
              </a:extLst>
            </p:cNvPr>
            <p:cNvSpPr/>
            <p:nvPr/>
          </p:nvSpPr>
          <p:spPr>
            <a:xfrm>
              <a:off x="3361036" y="3847002"/>
              <a:ext cx="2347785" cy="906162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Build Artifacts</a:t>
              </a:r>
            </a:p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target/debs/module(s).deb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1E2369F-4947-490B-86D2-A1B15D4AD85F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16200000" flipH="1">
            <a:off x="6832742" y="950373"/>
            <a:ext cx="1182180" cy="386658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803065-D044-40DC-B177-898C5943FA67}"/>
              </a:ext>
            </a:extLst>
          </p:cNvPr>
          <p:cNvGrpSpPr/>
          <p:nvPr/>
        </p:nvGrpSpPr>
        <p:grpSpPr>
          <a:xfrm>
            <a:off x="9137240" y="5741303"/>
            <a:ext cx="2520781" cy="659801"/>
            <a:chOff x="3715262" y="4981830"/>
            <a:chExt cx="2520781" cy="1062617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4B80AED-8D8D-4F5D-85DB-F1289D0AD790}"/>
                </a:ext>
              </a:extLst>
            </p:cNvPr>
            <p:cNvSpPr/>
            <p:nvPr/>
          </p:nvSpPr>
          <p:spPr>
            <a:xfrm>
              <a:off x="3888259" y="4981830"/>
              <a:ext cx="2347784" cy="848370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endPara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0772F7-02DE-4409-8CB4-3E9913FE2977}"/>
                </a:ext>
              </a:extLst>
            </p:cNvPr>
            <p:cNvSpPr/>
            <p:nvPr/>
          </p:nvSpPr>
          <p:spPr>
            <a:xfrm>
              <a:off x="3715262" y="5138285"/>
              <a:ext cx="2347785" cy="906162"/>
            </a:xfrm>
            <a:prstGeom prst="roundRect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12700" cap="rnd">
              <a:gradFill>
                <a:gsLst>
                  <a:gs pos="0">
                    <a:srgbClr val="F9FAFA"/>
                  </a:gs>
                  <a:gs pos="55000">
                    <a:srgbClr val="F4FBFA"/>
                  </a:gs>
                  <a:gs pos="100000">
                    <a:srgbClr val="DDDDDD"/>
                  </a:gs>
                </a:gsLst>
                <a:lin ang="5400000" scaled="1"/>
              </a:gradFill>
              <a:round/>
            </a:ln>
            <a:effectLst>
              <a:outerShdw blurRad="1397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Docker Images</a:t>
              </a:r>
            </a:p>
            <a:p>
              <a:pPr algn="ctr" defTabSz="914270"/>
              <a:r>
                <a:rPr lang="en-US" sz="900" b="1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target/docker-images(s).gz</a:t>
              </a:r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EC22142-531D-4F02-90EF-0AC07F0815D6}"/>
              </a:ext>
            </a:extLst>
          </p:cNvPr>
          <p:cNvCxnSpPr>
            <a:cxnSpLocks/>
            <a:stCxn id="27" idx="2"/>
            <a:endCxn id="76" idx="0"/>
          </p:cNvCxnSpPr>
          <p:nvPr/>
        </p:nvCxnSpPr>
        <p:spPr>
          <a:xfrm rot="16200000" flipH="1">
            <a:off x="8933611" y="4460926"/>
            <a:ext cx="1801037" cy="95400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D90EEA9-0157-44A9-B1F4-CB030CCEB540}"/>
              </a:ext>
            </a:extLst>
          </p:cNvPr>
          <p:cNvSpPr/>
          <p:nvPr/>
        </p:nvSpPr>
        <p:spPr>
          <a:xfrm>
            <a:off x="4559402" y="5227473"/>
            <a:ext cx="2450925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SONiC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Image</a:t>
            </a:r>
          </a:p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target/sonic-&lt;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vendor.bin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67B5CE5-2A9E-47AA-8C72-274C2E1F8EA1}"/>
              </a:ext>
            </a:extLst>
          </p:cNvPr>
          <p:cNvCxnSpPr>
            <a:cxnSpLocks/>
            <a:stCxn id="27" idx="2"/>
            <a:endCxn id="80" idx="3"/>
          </p:cNvCxnSpPr>
          <p:nvPr/>
        </p:nvCxnSpPr>
        <p:spPr>
          <a:xfrm rot="5400000">
            <a:off x="7472445" y="3575295"/>
            <a:ext cx="1422564" cy="2346799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5E2EFD4-C0EA-4252-B118-56224913C64D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rot="5400000">
            <a:off x="6953842" y="1231071"/>
            <a:ext cx="889422" cy="30376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FD464E-7877-41B7-838C-5C7B21600205}"/>
              </a:ext>
            </a:extLst>
          </p:cNvPr>
          <p:cNvGrpSpPr/>
          <p:nvPr/>
        </p:nvGrpSpPr>
        <p:grpSpPr>
          <a:xfrm>
            <a:off x="4559402" y="4398595"/>
            <a:ext cx="2471112" cy="477459"/>
            <a:chOff x="3361036" y="3690547"/>
            <a:chExt cx="2520781" cy="106261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0AE21C6-EB3A-4EC4-8A6D-23E064E3B41A}"/>
                </a:ext>
              </a:extLst>
            </p:cNvPr>
            <p:cNvSpPr/>
            <p:nvPr/>
          </p:nvSpPr>
          <p:spPr>
            <a:xfrm>
              <a:off x="3534033" y="3690547"/>
              <a:ext cx="2347784" cy="848370"/>
            </a:xfrm>
            <a:prstGeom prst="roundRect">
              <a:avLst/>
            </a:prstGeom>
            <a:gradFill>
              <a:gsLst>
                <a:gs pos="100000">
                  <a:srgbClr val="407792"/>
                </a:gs>
                <a:gs pos="28000">
                  <a:srgbClr val="75A8C2"/>
                </a:gs>
              </a:gsLst>
              <a:path path="circle">
                <a:fillToRect l="100000" t="100000"/>
              </a:path>
            </a:gradFill>
            <a:ln w="15875">
              <a:gradFill flip="none" rotWithShape="1">
                <a:gsLst>
                  <a:gs pos="0">
                    <a:srgbClr val="75A8C2"/>
                  </a:gs>
                  <a:gs pos="100000">
                    <a:srgbClr val="477E98"/>
                  </a:gs>
                </a:gsLst>
                <a:lin ang="2700000" scaled="1"/>
                <a:tileRect/>
              </a:gradFill>
            </a:ln>
            <a:effectLst>
              <a:outerShdw blurRad="2540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0"/>
              <a:endPara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C20DB2-B12B-4B38-9DD9-3324DF95379D}"/>
                </a:ext>
              </a:extLst>
            </p:cNvPr>
            <p:cNvSpPr/>
            <p:nvPr/>
          </p:nvSpPr>
          <p:spPr>
            <a:xfrm>
              <a:off x="3361036" y="3847002"/>
              <a:ext cx="2347785" cy="906162"/>
            </a:xfrm>
            <a:prstGeom prst="roundRect">
              <a:avLst/>
            </a:prstGeom>
            <a:gradFill>
              <a:gsLst>
                <a:gs pos="100000">
                  <a:srgbClr val="407792"/>
                </a:gs>
                <a:gs pos="28000">
                  <a:srgbClr val="75A8C2"/>
                </a:gs>
              </a:gsLst>
              <a:path path="circle">
                <a:fillToRect l="100000" t="100000"/>
              </a:path>
            </a:gradFill>
            <a:ln w="15875">
              <a:gradFill flip="none" rotWithShape="1">
                <a:gsLst>
                  <a:gs pos="0">
                    <a:srgbClr val="75A8C2"/>
                  </a:gs>
                  <a:gs pos="100000">
                    <a:srgbClr val="477E98"/>
                  </a:gs>
                </a:gsLst>
                <a:lin ang="2700000" scaled="1"/>
                <a:tileRect/>
              </a:gradFill>
            </a:ln>
            <a:effectLst>
              <a:outerShdw blurRad="2540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0"/>
              <a:r>
                <a:rPr lang="en-US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Module(s) .deb Cache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04E375-D49B-42AA-AC1F-0B9C6105DB92}"/>
              </a:ext>
            </a:extLst>
          </p:cNvPr>
          <p:cNvSpPr/>
          <p:nvPr/>
        </p:nvSpPr>
        <p:spPr>
          <a:xfrm>
            <a:off x="1102551" y="3659373"/>
            <a:ext cx="2426658" cy="579448"/>
          </a:xfrm>
          <a:prstGeom prst="roundRect">
            <a:avLst/>
          </a:prstGeom>
          <a:gradFill>
            <a:gsLst>
              <a:gs pos="100000">
                <a:srgbClr val="407792"/>
              </a:gs>
              <a:gs pos="28000">
                <a:srgbClr val="75A8C2"/>
              </a:gs>
            </a:gsLst>
            <a:path path="circle">
              <a:fillToRect l="100000" t="100000"/>
            </a:path>
          </a:gradFill>
          <a:ln w="15875">
            <a:gradFill flip="none" rotWithShape="1">
              <a:gsLst>
                <a:gs pos="0">
                  <a:srgbClr val="75A8C2"/>
                </a:gs>
                <a:gs pos="100000">
                  <a:srgbClr val="477E98"/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Cache framework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D9E4F1-F1DE-4241-A40B-291D66D3292D}"/>
              </a:ext>
            </a:extLst>
          </p:cNvPr>
          <p:cNvCxnSpPr>
            <a:cxnSpLocks/>
            <a:stCxn id="28" idx="0"/>
            <a:endCxn id="17" idx="2"/>
          </p:cNvCxnSpPr>
          <p:nvPr/>
        </p:nvCxnSpPr>
        <p:spPr>
          <a:xfrm rot="5400000" flipH="1" flipV="1">
            <a:off x="3219811" y="1388646"/>
            <a:ext cx="1366796" cy="317465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8D3D30B-1C74-4ED1-B17F-936A4567A8D6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 rot="16200000" flipH="1">
            <a:off x="3220815" y="3333886"/>
            <a:ext cx="433653" cy="2243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92BA41-A02B-48D8-B930-EF9A8AFBDF72}"/>
              </a:ext>
            </a:extLst>
          </p:cNvPr>
          <p:cNvGrpSpPr/>
          <p:nvPr/>
        </p:nvGrpSpPr>
        <p:grpSpPr>
          <a:xfrm>
            <a:off x="4559402" y="3194583"/>
            <a:ext cx="2471112" cy="649013"/>
            <a:chOff x="3361036" y="3690547"/>
            <a:chExt cx="2520781" cy="106261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9617F69-BBD1-448A-B45A-344707976F2D}"/>
                </a:ext>
              </a:extLst>
            </p:cNvPr>
            <p:cNvSpPr/>
            <p:nvPr/>
          </p:nvSpPr>
          <p:spPr>
            <a:xfrm>
              <a:off x="3534033" y="3690547"/>
              <a:ext cx="2347784" cy="848370"/>
            </a:xfrm>
            <a:prstGeom prst="roundRect">
              <a:avLst/>
            </a:prstGeom>
            <a:gradFill>
              <a:gsLst>
                <a:gs pos="100000">
                  <a:srgbClr val="407792"/>
                </a:gs>
                <a:gs pos="28000">
                  <a:srgbClr val="75A8C2"/>
                </a:gs>
              </a:gsLst>
              <a:path path="circle">
                <a:fillToRect l="100000" t="100000"/>
              </a:path>
            </a:gradFill>
            <a:ln w="15875">
              <a:gradFill flip="none" rotWithShape="1">
                <a:gsLst>
                  <a:gs pos="0">
                    <a:srgbClr val="75A8C2"/>
                  </a:gs>
                  <a:gs pos="100000">
                    <a:srgbClr val="477E98"/>
                  </a:gs>
                </a:gsLst>
                <a:lin ang="2700000" scaled="1"/>
                <a:tileRect/>
              </a:gradFill>
            </a:ln>
            <a:effectLst>
              <a:outerShdw blurRad="2540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0"/>
              <a:endPara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C611467-C446-4FEA-B162-24F7C5FEC20A}"/>
                </a:ext>
              </a:extLst>
            </p:cNvPr>
            <p:cNvSpPr/>
            <p:nvPr/>
          </p:nvSpPr>
          <p:spPr>
            <a:xfrm>
              <a:off x="3361036" y="3847002"/>
              <a:ext cx="2347785" cy="906162"/>
            </a:xfrm>
            <a:prstGeom prst="roundRect">
              <a:avLst/>
            </a:prstGeom>
            <a:gradFill>
              <a:gsLst>
                <a:gs pos="100000">
                  <a:srgbClr val="407792"/>
                </a:gs>
                <a:gs pos="28000">
                  <a:srgbClr val="75A8C2"/>
                </a:gs>
              </a:gsLst>
              <a:path path="circle">
                <a:fillToRect l="100000" t="100000"/>
              </a:path>
            </a:gradFill>
            <a:ln w="15875">
              <a:gradFill flip="none" rotWithShape="1">
                <a:gsLst>
                  <a:gs pos="0">
                    <a:srgbClr val="75A8C2"/>
                  </a:gs>
                  <a:gs pos="100000">
                    <a:srgbClr val="477E98"/>
                  </a:gs>
                </a:gsLst>
                <a:lin ang="2700000" scaled="1"/>
                <a:tileRect/>
              </a:gradFill>
            </a:ln>
            <a:effectLst>
              <a:outerShdw blurRad="2540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0"/>
              <a:r>
                <a:rPr lang="en-US" sz="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Module(s) dependency files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B66FDCE-75E2-4684-8973-9C1939B23E4E}"/>
              </a:ext>
            </a:extLst>
          </p:cNvPr>
          <p:cNvCxnSpPr>
            <a:stCxn id="4" idx="2"/>
            <a:endCxn id="28" idx="0"/>
          </p:cNvCxnSpPr>
          <p:nvPr/>
        </p:nvCxnSpPr>
        <p:spPr>
          <a:xfrm rot="5400000">
            <a:off x="1727291" y="2907055"/>
            <a:ext cx="1340908" cy="163729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9DC7415-805A-4E64-87BA-CE18A05C4AAC}"/>
              </a:ext>
            </a:extLst>
          </p:cNvPr>
          <p:cNvCxnSpPr>
            <a:stCxn id="28" idx="3"/>
            <a:endCxn id="37" idx="1"/>
          </p:cNvCxnSpPr>
          <p:nvPr/>
        </p:nvCxnSpPr>
        <p:spPr>
          <a:xfrm flipV="1">
            <a:off x="3529209" y="3566869"/>
            <a:ext cx="1030193" cy="3822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6D051AA-F916-4093-8671-DA47C63D232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860927" y="3756085"/>
            <a:ext cx="1322306" cy="916389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127B-BBE6-49E7-8E0D-E06AD217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Database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97E5-610E-491F-9CF5-0CF6A462D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64503" cy="1603375"/>
          </a:xfrm>
        </p:spPr>
        <p:txBody>
          <a:bodyPr>
            <a:normAutofit/>
          </a:bodyPr>
          <a:lstStyle/>
          <a:p>
            <a:r>
              <a:rPr lang="en-US" dirty="0"/>
              <a:t>To get the SHA value of a file:  </a:t>
            </a:r>
            <a:r>
              <a:rPr lang="en-US" b="1" i="1" dirty="0"/>
              <a:t>hash-object</a:t>
            </a:r>
          </a:p>
          <a:p>
            <a:pPr marL="457200" lvl="1" indent="0">
              <a:buNone/>
            </a:pPr>
            <a:endParaRPr lang="en-US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git hash-object 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slave.mk </a:t>
            </a:r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some-new-file.txt</a:t>
            </a:r>
            <a:b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ef2de5371650c4460dea3ad3887a4d6d57cbc845</a:t>
            </a:r>
          </a:p>
          <a:p>
            <a:pPr marL="457200" lvl="1" indent="0">
              <a:buNone/>
            </a:pPr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e69de29bb2d1d6434b8b29ae775ad8c2e48c5391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05407-097D-4C6F-B4F0-755DB623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55571"/>
            <a:ext cx="9038968" cy="1709448"/>
          </a:xfrm>
        </p:spPr>
        <p:txBody>
          <a:bodyPr>
            <a:normAutofit/>
          </a:bodyPr>
          <a:lstStyle/>
          <a:p>
            <a:r>
              <a:rPr lang="en-US" dirty="0"/>
              <a:t>To get all the files in a module:  </a:t>
            </a:r>
            <a:r>
              <a:rPr lang="en-US" b="1" i="1" dirty="0"/>
              <a:t>ls-files</a:t>
            </a:r>
          </a:p>
          <a:p>
            <a:pPr marL="457200" lvl="1" indent="0">
              <a:buNone/>
            </a:pPr>
            <a:endParaRPr lang="en-US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git ls-files -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/bash</a:t>
            </a:r>
          </a:p>
          <a:p>
            <a:pPr marL="457200" lvl="1" indent="0">
              <a:buNone/>
            </a:pPr>
            <a:endParaRPr lang="en-US" sz="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100644 9395dcd541987faae588462a63d06c303b11cebe 0       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/bash/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100644 253475b21878b3373c21f9ec7ba6ad14c220cbdd 0       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/bash/patch/series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100644 2a19c9e70d3c38572f81a7c62cb722e5c80f939c 0       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/bash/patch/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readline.patch</a:t>
            </a:r>
            <a:endParaRPr lang="en-US" sz="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9D2DC7B-FF23-4804-B375-9ACFCF7EEB7A}"/>
              </a:ext>
            </a:extLst>
          </p:cNvPr>
          <p:cNvSpPr txBox="1">
            <a:spLocks/>
          </p:cNvSpPr>
          <p:nvPr/>
        </p:nvSpPr>
        <p:spPr>
          <a:xfrm>
            <a:off x="838198" y="5322239"/>
            <a:ext cx="903896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get the modified files in a module:  </a:t>
            </a:r>
            <a:r>
              <a:rPr lang="en-US" b="1" i="1" dirty="0"/>
              <a:t>status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git status -s </a:t>
            </a:r>
            <a:r>
              <a:rPr lang="en-US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/bash</a:t>
            </a:r>
          </a:p>
          <a:p>
            <a:pPr marL="457200" lvl="1" indent="0">
              <a:buNone/>
            </a:pPr>
            <a:r>
              <a:rPr lang="en-US" sz="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/bash/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8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204B-ADE4-4C5C-A10F-F80673DB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Dependency Tracking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28180B-35D9-4E93-A80F-98B6FE9C2D31}"/>
              </a:ext>
            </a:extLst>
          </p:cNvPr>
          <p:cNvSpPr/>
          <p:nvPr/>
        </p:nvSpPr>
        <p:spPr>
          <a:xfrm>
            <a:off x="4294588" y="3566772"/>
            <a:ext cx="2587441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Dependencies &gt; Target deb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3D6AA2-C91A-4B11-AD0F-DB87E61FBB3B}"/>
              </a:ext>
            </a:extLst>
          </p:cNvPr>
          <p:cNvSpPr/>
          <p:nvPr/>
        </p:nvSpPr>
        <p:spPr>
          <a:xfrm>
            <a:off x="1785668" y="2288994"/>
            <a:ext cx="2238657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Common Dependencies</a:t>
            </a:r>
          </a:p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( rules/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config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, slave.mk, rules/functions 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88522A-A423-4A73-9878-9094D50C70FE}"/>
              </a:ext>
            </a:extLst>
          </p:cNvPr>
          <p:cNvSpPr/>
          <p:nvPr/>
        </p:nvSpPr>
        <p:spPr>
          <a:xfrm>
            <a:off x="7143017" y="2288752"/>
            <a:ext cx="2785987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ENV Flags</a:t>
            </a:r>
          </a:p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(SONIC_DEBUGGING_ON, SONIC_PROFILING_ON , etc.)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67B41C-DDFD-4654-82BC-117ED4E38C2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3840267" y="1818730"/>
            <a:ext cx="812772" cy="268331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E9AE81-1291-4A5D-929D-B1E4A2445FC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>
            <a:off x="6655653" y="1686414"/>
            <a:ext cx="813014" cy="2947702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F8CE75-E04B-4F6C-A715-374EEEA4FA28}"/>
              </a:ext>
            </a:extLst>
          </p:cNvPr>
          <p:cNvSpPr/>
          <p:nvPr/>
        </p:nvSpPr>
        <p:spPr>
          <a:xfrm>
            <a:off x="6535870" y="5268163"/>
            <a:ext cx="1767257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Load deb from cache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B82A01-0B4F-40F6-B354-DFFFEE855011}"/>
              </a:ext>
            </a:extLst>
          </p:cNvPr>
          <p:cNvCxnSpPr>
            <a:cxnSpLocks/>
            <a:stCxn id="9" idx="3"/>
            <a:endCxn id="25" idx="0"/>
          </p:cNvCxnSpPr>
          <p:nvPr/>
        </p:nvCxnSpPr>
        <p:spPr>
          <a:xfrm>
            <a:off x="6882029" y="3799275"/>
            <a:ext cx="537470" cy="1468888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FECA00-8D30-4392-8CDB-6EB9E97B5261}"/>
              </a:ext>
            </a:extLst>
          </p:cNvPr>
          <p:cNvSpPr txBox="1"/>
          <p:nvPr/>
        </p:nvSpPr>
        <p:spPr>
          <a:xfrm>
            <a:off x="6789637" y="4014527"/>
            <a:ext cx="740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</a:rPr>
              <a:t>Not modified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ECCA4F-F648-4EC1-88E5-07BBF37AFD34}"/>
              </a:ext>
            </a:extLst>
          </p:cNvPr>
          <p:cNvSpPr/>
          <p:nvPr/>
        </p:nvSpPr>
        <p:spPr>
          <a:xfrm>
            <a:off x="3024199" y="5251656"/>
            <a:ext cx="1767257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Compile and build deb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02D3641-35E6-4CF3-A524-3162C9CFDDBF}"/>
              </a:ext>
            </a:extLst>
          </p:cNvPr>
          <p:cNvCxnSpPr>
            <a:cxnSpLocks/>
            <a:stCxn id="9" idx="1"/>
            <a:endCxn id="31" idx="0"/>
          </p:cNvCxnSpPr>
          <p:nvPr/>
        </p:nvCxnSpPr>
        <p:spPr>
          <a:xfrm rot="10800000" flipV="1">
            <a:off x="3907828" y="3799274"/>
            <a:ext cx="386760" cy="1452381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2BC4B-25EF-49CE-A682-66010F2CBE79}"/>
              </a:ext>
            </a:extLst>
          </p:cNvPr>
          <p:cNvSpPr txBox="1"/>
          <p:nvPr/>
        </p:nvSpPr>
        <p:spPr>
          <a:xfrm>
            <a:off x="3907827" y="4002038"/>
            <a:ext cx="7408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rgbClr val="0070C0"/>
                </a:solidFill>
              </a:rPr>
              <a:t>Modifed</a:t>
            </a:r>
            <a:endParaRPr lang="en-US" sz="700" dirty="0">
              <a:solidFill>
                <a:srgbClr val="0070C0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21BBE58-6C03-4CD1-A0F0-59A96245ADEB}"/>
              </a:ext>
            </a:extLst>
          </p:cNvPr>
          <p:cNvSpPr/>
          <p:nvPr/>
        </p:nvSpPr>
        <p:spPr>
          <a:xfrm>
            <a:off x="5037790" y="4429545"/>
            <a:ext cx="1097327" cy="422733"/>
          </a:xfrm>
          <a:prstGeom prst="roundRect">
            <a:avLst/>
          </a:prstGeom>
          <a:gradFill>
            <a:gsLst>
              <a:gs pos="100000">
                <a:srgbClr val="407792"/>
              </a:gs>
              <a:gs pos="28000">
                <a:srgbClr val="75A8C2"/>
              </a:gs>
            </a:gsLst>
            <a:path path="circle">
              <a:fillToRect l="100000" t="100000"/>
            </a:path>
          </a:gradFill>
          <a:ln w="15875">
            <a:gradFill flip="none" rotWithShape="1">
              <a:gsLst>
                <a:gs pos="0">
                  <a:srgbClr val="75A8C2"/>
                </a:gs>
                <a:gs pos="100000">
                  <a:srgbClr val="477E98"/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Dependency SHA 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7F62E7-9476-4AB0-8833-ACFC94A7E771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rot="5400000" flipH="1" flipV="1">
            <a:off x="5388498" y="4229735"/>
            <a:ext cx="397767" cy="185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5C9CA9-2A84-4AB0-B4DE-4E832A8B6121}"/>
              </a:ext>
            </a:extLst>
          </p:cNvPr>
          <p:cNvSpPr/>
          <p:nvPr/>
        </p:nvSpPr>
        <p:spPr>
          <a:xfrm>
            <a:off x="4388037" y="2291895"/>
            <a:ext cx="2399106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Module Dependencies</a:t>
            </a:r>
          </a:p>
          <a:p>
            <a:pPr algn="ctr" defTabSz="914270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(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Makefile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debian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/rules,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srcs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, patch files, etc.) 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605278D-52EA-4097-A35F-F4F7283F0CEF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rot="16200000" flipH="1">
            <a:off x="5183014" y="3161476"/>
            <a:ext cx="809871" cy="719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FFC15A-8C1A-4897-9ED2-55C095A55E0F}"/>
              </a:ext>
            </a:extLst>
          </p:cNvPr>
          <p:cNvSpPr/>
          <p:nvPr/>
        </p:nvSpPr>
        <p:spPr>
          <a:xfrm>
            <a:off x="8089909" y="3463682"/>
            <a:ext cx="1097327" cy="422733"/>
          </a:xfrm>
          <a:prstGeom prst="roundRect">
            <a:avLst/>
          </a:prstGeom>
          <a:gradFill>
            <a:gsLst>
              <a:gs pos="100000">
                <a:srgbClr val="407792"/>
              </a:gs>
              <a:gs pos="28000">
                <a:srgbClr val="75A8C2"/>
              </a:gs>
            </a:gsLst>
            <a:path path="circle">
              <a:fillToRect l="100000" t="100000"/>
            </a:path>
          </a:gradFill>
          <a:ln w="15875">
            <a:gradFill flip="none" rotWithShape="1">
              <a:gsLst>
                <a:gs pos="0">
                  <a:srgbClr val="75A8C2"/>
                </a:gs>
                <a:gs pos="100000">
                  <a:srgbClr val="477E98"/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DPKG Cache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26489CD-2F27-410C-B66F-6543D13C40C7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6882029" y="3675049"/>
            <a:ext cx="1207880" cy="34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8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AD51904-3C4A-4269-A68E-54159FFE6FD1}"/>
              </a:ext>
            </a:extLst>
          </p:cNvPr>
          <p:cNvSpPr/>
          <p:nvPr/>
        </p:nvSpPr>
        <p:spPr>
          <a:xfrm>
            <a:off x="6579683" y="4909419"/>
            <a:ext cx="2134866" cy="618924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  <a:alpha val="7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Derived .deb(s)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F3E1E-2B1A-41EB-AADA-0F5F061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Dependency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F840-5146-48B2-A5E1-31DC05E7A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i="1" dirty="0"/>
              <a:t>git ls-files</a:t>
            </a:r>
            <a:r>
              <a:rPr lang="en-US" dirty="0"/>
              <a:t> command to get the list of files for a module</a:t>
            </a:r>
          </a:p>
          <a:p>
            <a:r>
              <a:rPr lang="en-US" dirty="0"/>
              <a:t>Add package specific dependency files .</a:t>
            </a:r>
            <a:r>
              <a:rPr lang="en-US" dirty="0" err="1"/>
              <a:t>mk</a:t>
            </a:r>
            <a:r>
              <a:rPr lang="en-US" dirty="0"/>
              <a:t>, .dep, etc.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E3B442-ADFD-449E-B976-FC832E1F11F4}"/>
              </a:ext>
            </a:extLst>
          </p:cNvPr>
          <p:cNvSpPr/>
          <p:nvPr/>
        </p:nvSpPr>
        <p:spPr>
          <a:xfrm>
            <a:off x="7848014" y="3242583"/>
            <a:ext cx="2729071" cy="620329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&lt;target&gt; (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Eg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: bash)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23C715A-2190-4595-B4B1-2B1C83D8808E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9366848" y="2470883"/>
            <a:ext cx="617403" cy="92599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91D149-4A99-4DC2-B740-EB1C05D620FB}"/>
              </a:ext>
            </a:extLst>
          </p:cNvPr>
          <p:cNvSpPr/>
          <p:nvPr/>
        </p:nvSpPr>
        <p:spPr>
          <a:xfrm>
            <a:off x="9368218" y="2202447"/>
            <a:ext cx="1540660" cy="422733"/>
          </a:xfrm>
          <a:prstGeom prst="roundRect">
            <a:avLst/>
          </a:prstGeom>
          <a:gradFill>
            <a:gsLst>
              <a:gs pos="100000">
                <a:srgbClr val="407792"/>
              </a:gs>
              <a:gs pos="28000">
                <a:srgbClr val="75A8C2"/>
              </a:gs>
            </a:gsLst>
            <a:path path="circle">
              <a:fillToRect l="100000" t="100000"/>
            </a:path>
          </a:gradFill>
          <a:ln w="15875">
            <a:gradFill flip="none" rotWithShape="1">
              <a:gsLst>
                <a:gs pos="0">
                  <a:srgbClr val="75A8C2"/>
                </a:gs>
                <a:gs pos="100000">
                  <a:srgbClr val="477E98"/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rules/&lt;target&gt;.dep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E483A6-DC46-4882-A299-5DD8FCF45004}"/>
              </a:ext>
            </a:extLst>
          </p:cNvPr>
          <p:cNvSpPr/>
          <p:nvPr/>
        </p:nvSpPr>
        <p:spPr>
          <a:xfrm>
            <a:off x="7201732" y="2202447"/>
            <a:ext cx="1540660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rules/&lt;target&gt;.mk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281558E-A0EB-4FD6-AD5B-30CE227E1A18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16200000" flipV="1">
            <a:off x="8304741" y="2334774"/>
            <a:ext cx="575130" cy="124048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03DA40-AC4B-4361-8B1A-438487ABA126}"/>
              </a:ext>
            </a:extLst>
          </p:cNvPr>
          <p:cNvSpPr/>
          <p:nvPr/>
        </p:nvSpPr>
        <p:spPr>
          <a:xfrm>
            <a:off x="6341120" y="4480315"/>
            <a:ext cx="2134866" cy="68081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target/debs/stretch/&lt;target&gt;.deb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5F5396-F8DA-450F-B0F9-359E7C5E234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8001851" y="3269615"/>
            <a:ext cx="617403" cy="180399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92723B-65A9-44A9-B87E-58429E2CC2A8}"/>
              </a:ext>
            </a:extLst>
          </p:cNvPr>
          <p:cNvSpPr/>
          <p:nvPr/>
        </p:nvSpPr>
        <p:spPr>
          <a:xfrm>
            <a:off x="9035869" y="4452503"/>
            <a:ext cx="2626898" cy="465006"/>
          </a:xfrm>
          <a:prstGeom prst="round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16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5875"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9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arget/debs/stretch/&lt;target&gt;.deb </a:t>
            </a:r>
            <a:r>
              <a:rPr lang="en-US" sz="9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.dep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7996A0-F0C9-41EB-BDF8-5DE7C4539121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9486139" y="3589323"/>
            <a:ext cx="589591" cy="113676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698AA6D-8BF1-458F-A24F-B5178D318A2E}"/>
              </a:ext>
            </a:extLst>
          </p:cNvPr>
          <p:cNvSpPr/>
          <p:nvPr/>
        </p:nvSpPr>
        <p:spPr>
          <a:xfrm>
            <a:off x="9035869" y="4951510"/>
            <a:ext cx="2626899" cy="465006"/>
          </a:xfrm>
          <a:prstGeom prst="round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16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5875"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target/debs/stretch/&lt;target&gt;.deb </a:t>
            </a:r>
            <a:r>
              <a:rPr lang="en-US" sz="9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US" sz="9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dep.sha</a:t>
            </a:r>
            <a:endParaRPr lang="en-US" sz="9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6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3406-93F0-431D-B216-666927B0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Dependency Generation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2804D0-2AAB-41E7-8178-082B7A69A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8544"/>
            <a:ext cx="10654716" cy="5034012"/>
          </a:xfrm>
          <a:prstGeom prst="roundRect">
            <a:avLst>
              <a:gd name="adj" fmla="val 6724"/>
            </a:avLst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0"/>
          <a:lstStyle/>
          <a:p>
            <a:pPr marL="0" indent="0" algn="ctr" defTabSz="914270">
              <a:buNone/>
            </a:pPr>
            <a:endParaRPr lang="en-US" sz="1000" b="1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ctr" defTabSz="914270">
              <a:buNone/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BASH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540B7F-D6B9-46E1-B681-0E20AC6746FD}"/>
              </a:ext>
            </a:extLst>
          </p:cNvPr>
          <p:cNvSpPr/>
          <p:nvPr/>
        </p:nvSpPr>
        <p:spPr>
          <a:xfrm>
            <a:off x="4973559" y="2083717"/>
            <a:ext cx="2872261" cy="613244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14270"/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/bash/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Makefile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defTabSz="914270"/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/bash/patch/series</a:t>
            </a:r>
          </a:p>
          <a:p>
            <a:pPr defTabSz="914270"/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/bash/patch/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readline.patch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16BD0DC-51B6-466C-865D-C96148CD278D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V="1">
            <a:off x="4101203" y="2083717"/>
            <a:ext cx="2308487" cy="574741"/>
          </a:xfrm>
          <a:prstGeom prst="bentConnector4">
            <a:avLst>
              <a:gd name="adj1" fmla="val 18895"/>
              <a:gd name="adj2" fmla="val 139774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33906C-A6B9-4E0A-AB3B-7DE05AACAE86}"/>
              </a:ext>
            </a:extLst>
          </p:cNvPr>
          <p:cNvSpPr/>
          <p:nvPr/>
        </p:nvSpPr>
        <p:spPr>
          <a:xfrm>
            <a:off x="1208500" y="3571785"/>
            <a:ext cx="1540660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70"/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rules/bash.mk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886706-EFDA-4579-8ECB-48EFCA83A7B8}"/>
              </a:ext>
            </a:extLst>
          </p:cNvPr>
          <p:cNvSpPr/>
          <p:nvPr/>
        </p:nvSpPr>
        <p:spPr>
          <a:xfrm>
            <a:off x="2560543" y="2425955"/>
            <a:ext cx="1540660" cy="465006"/>
          </a:xfrm>
          <a:prstGeom prst="roundRect">
            <a:avLst/>
          </a:prstGeom>
          <a:gradFill>
            <a:gsLst>
              <a:gs pos="100000">
                <a:srgbClr val="407792"/>
              </a:gs>
              <a:gs pos="28000">
                <a:srgbClr val="75A8C2"/>
              </a:gs>
            </a:gsLst>
            <a:path path="circle">
              <a:fillToRect l="100000" t="100000"/>
            </a:path>
          </a:gradFill>
          <a:ln w="15875">
            <a:gradFill flip="none" rotWithShape="1">
              <a:gsLst>
                <a:gs pos="0">
                  <a:srgbClr val="75A8C2"/>
                </a:gs>
                <a:gs pos="100000">
                  <a:srgbClr val="477E98"/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8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rules/</a:t>
            </a:r>
            <a:r>
              <a:rPr lang="en-US" sz="800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bash.dep</a:t>
            </a:r>
            <a:endParaRPr lang="en-US" sz="8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C0EF-888B-4A84-B19F-9441A82C7826}"/>
              </a:ext>
            </a:extLst>
          </p:cNvPr>
          <p:cNvSpPr txBox="1"/>
          <p:nvPr/>
        </p:nvSpPr>
        <p:spPr>
          <a:xfrm>
            <a:off x="4950121" y="2802110"/>
            <a:ext cx="2791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target/debs/stretch/</a:t>
            </a:r>
            <a:r>
              <a:rPr lang="en-US" sz="1000" dirty="0">
                <a:solidFill>
                  <a:srgbClr val="FF0000"/>
                </a:solidFill>
              </a:rPr>
              <a:t>bash-4.3-14_amd64.deb.dep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A0E3D8-21CD-4685-BF0E-05769F1F865E}"/>
              </a:ext>
            </a:extLst>
          </p:cNvPr>
          <p:cNvSpPr/>
          <p:nvPr/>
        </p:nvSpPr>
        <p:spPr>
          <a:xfrm>
            <a:off x="4904951" y="3182906"/>
            <a:ext cx="5601459" cy="75358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defTabSz="914270"/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9395dcd541987faae588462a63d06c303b11cebe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/bash/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Makefile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1" defTabSz="914270"/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253475b21878b3373c21f9ec7ba6ad14c220cbdd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/bash/patch/series</a:t>
            </a:r>
          </a:p>
          <a:p>
            <a:pPr marL="0" lvl="1" defTabSz="914270"/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2a19c9e70d3c38572f81a7c62cb722e5c80f939c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/bash/patch/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readline.patch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defTabSz="914270"/>
            <a:endParaRPr lang="en-US" sz="1000" b="1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DBB4D-6286-418A-A1A7-18EBC0477088}"/>
              </a:ext>
            </a:extLst>
          </p:cNvPr>
          <p:cNvSpPr txBox="1"/>
          <p:nvPr/>
        </p:nvSpPr>
        <p:spPr>
          <a:xfrm>
            <a:off x="4625518" y="1639404"/>
            <a:ext cx="154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git ls-files </a:t>
            </a:r>
            <a:r>
              <a:rPr lang="en-US" sz="1000" dirty="0" err="1">
                <a:solidFill>
                  <a:srgbClr val="0070C0"/>
                </a:solidFill>
              </a:rPr>
              <a:t>src</a:t>
            </a:r>
            <a:r>
              <a:rPr lang="en-US" sz="1000" dirty="0">
                <a:solidFill>
                  <a:srgbClr val="0070C0"/>
                </a:solidFill>
              </a:rPr>
              <a:t>/bash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1F65BFD-758D-467E-993B-156A0C782CF2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 flipH="1">
            <a:off x="7705681" y="2390339"/>
            <a:ext cx="140139" cy="792567"/>
          </a:xfrm>
          <a:prstGeom prst="bentConnector4">
            <a:avLst>
              <a:gd name="adj1" fmla="val -163124"/>
              <a:gd name="adj2" fmla="val 69344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CCE77D-8445-444F-A498-65399BEDC6BD}"/>
              </a:ext>
            </a:extLst>
          </p:cNvPr>
          <p:cNvSpPr txBox="1"/>
          <p:nvPr/>
        </p:nvSpPr>
        <p:spPr>
          <a:xfrm>
            <a:off x="4952104" y="3947956"/>
            <a:ext cx="3792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target/debs/stretch/</a:t>
            </a:r>
            <a:r>
              <a:rPr lang="en-US" sz="1000" dirty="0">
                <a:solidFill>
                  <a:srgbClr val="0070C0"/>
                </a:solidFill>
              </a:rPr>
              <a:t>bash-4.3-14_amd64.deb.dep.sha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9365F00-4FE2-4465-9409-59FA067A490C}"/>
              </a:ext>
            </a:extLst>
          </p:cNvPr>
          <p:cNvSpPr/>
          <p:nvPr/>
        </p:nvSpPr>
        <p:spPr>
          <a:xfrm>
            <a:off x="1894111" y="4808555"/>
            <a:ext cx="2620138" cy="46500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000" dirty="0"/>
              <a:t>target/debs/stretch/bash-4.3-14_amd64.deb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1066E50-E6E0-42A5-98DC-C5888244683F}"/>
              </a:ext>
            </a:extLst>
          </p:cNvPr>
          <p:cNvCxnSpPr>
            <a:cxnSpLocks/>
            <a:stCxn id="8" idx="2"/>
            <a:endCxn id="37" idx="1"/>
          </p:cNvCxnSpPr>
          <p:nvPr/>
        </p:nvCxnSpPr>
        <p:spPr>
          <a:xfrm rot="5400000">
            <a:off x="1434338" y="4496565"/>
            <a:ext cx="1004267" cy="84719"/>
          </a:xfrm>
          <a:prstGeom prst="bentConnector4">
            <a:avLst>
              <a:gd name="adj1" fmla="val 38424"/>
              <a:gd name="adj2" fmla="val 369833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9DC35E1-BB53-4BCE-929E-6058B40D514F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 rot="5400000">
            <a:off x="2308730" y="3786412"/>
            <a:ext cx="1917594" cy="12669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EE98381-7D74-410D-8FD6-02186F201EEA}"/>
              </a:ext>
            </a:extLst>
          </p:cNvPr>
          <p:cNvCxnSpPr>
            <a:cxnSpLocks/>
            <a:stCxn id="6" idx="1"/>
            <a:endCxn id="37" idx="3"/>
          </p:cNvCxnSpPr>
          <p:nvPr/>
        </p:nvCxnSpPr>
        <p:spPr>
          <a:xfrm rot="10800000" flipV="1">
            <a:off x="4514249" y="2390338"/>
            <a:ext cx="459310" cy="2650719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0A3DCE4-EDD5-4B69-AD8F-8078E2B90727}"/>
              </a:ext>
            </a:extLst>
          </p:cNvPr>
          <p:cNvCxnSpPr>
            <a:cxnSpLocks/>
            <a:stCxn id="23" idx="3"/>
            <a:endCxn id="65" idx="0"/>
          </p:cNvCxnSpPr>
          <p:nvPr/>
        </p:nvCxnSpPr>
        <p:spPr>
          <a:xfrm flipH="1">
            <a:off x="6982503" y="3559699"/>
            <a:ext cx="3523907" cy="962041"/>
          </a:xfrm>
          <a:prstGeom prst="bentConnector3">
            <a:avLst>
              <a:gd name="adj1" fmla="val -6487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Diagonal Corners Rounded 64">
            <a:extLst>
              <a:ext uri="{FF2B5EF4-FFF2-40B4-BE49-F238E27FC236}">
                <a16:creationId xmlns:a16="http://schemas.microsoft.com/office/drawing/2014/main" id="{F9C63E86-2FB2-4814-B574-55E8126D1214}"/>
              </a:ext>
            </a:extLst>
          </p:cNvPr>
          <p:cNvSpPr/>
          <p:nvPr/>
        </p:nvSpPr>
        <p:spPr>
          <a:xfrm>
            <a:off x="5441843" y="4289237"/>
            <a:ext cx="1540660" cy="46500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16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5875"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24</a:t>
            </a:r>
            <a:r>
              <a:rPr lang="en-US" sz="9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byte SHA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3075F1-F598-4819-9BC5-E3867A8B90C2}"/>
              </a:ext>
            </a:extLst>
          </p:cNvPr>
          <p:cNvSpPr txBox="1"/>
          <p:nvPr/>
        </p:nvSpPr>
        <p:spPr>
          <a:xfrm>
            <a:off x="7065636" y="4286565"/>
            <a:ext cx="3792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git hash-object </a:t>
            </a:r>
            <a:r>
              <a:rPr lang="en-US" sz="1000" dirty="0"/>
              <a:t>target/debs/stretch/</a:t>
            </a:r>
            <a:r>
              <a:rPr lang="en-US" sz="1000" dirty="0">
                <a:solidFill>
                  <a:srgbClr val="0070C0"/>
                </a:solidFill>
              </a:rPr>
              <a:t>bash-4.3-14_amd64.deb.dep.sha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D74336-C7F1-452A-8F79-5C7604459535}"/>
              </a:ext>
            </a:extLst>
          </p:cNvPr>
          <p:cNvSpPr/>
          <p:nvPr/>
        </p:nvSpPr>
        <p:spPr>
          <a:xfrm>
            <a:off x="8744458" y="4751312"/>
            <a:ext cx="2113532" cy="534728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14270"/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SONIC_DEBUG_ON=y</a:t>
            </a:r>
          </a:p>
          <a:p>
            <a:pPr defTabSz="914270"/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SONIC_PROFILE_ON=N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625388-B09B-40AE-B675-AB6F0AB1AF1C}"/>
              </a:ext>
            </a:extLst>
          </p:cNvPr>
          <p:cNvSpPr txBox="1"/>
          <p:nvPr/>
        </p:nvSpPr>
        <p:spPr>
          <a:xfrm>
            <a:off x="8701590" y="5301008"/>
            <a:ext cx="2791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target/debs/stretch/</a:t>
            </a:r>
            <a:r>
              <a:rPr lang="en-US" sz="1000" dirty="0">
                <a:solidFill>
                  <a:srgbClr val="FF0000"/>
                </a:solidFill>
              </a:rPr>
              <a:t>bash-4.3-14_amd64.deb.flags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B31B30D-EAB7-4F43-9998-02A781129AF4}"/>
              </a:ext>
            </a:extLst>
          </p:cNvPr>
          <p:cNvCxnSpPr>
            <a:cxnSpLocks/>
            <a:stCxn id="84" idx="1"/>
            <a:endCxn id="94" idx="0"/>
          </p:cNvCxnSpPr>
          <p:nvPr/>
        </p:nvCxnSpPr>
        <p:spPr>
          <a:xfrm rot="10800000" flipV="1">
            <a:off x="7065636" y="5018676"/>
            <a:ext cx="1678822" cy="6255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0B34816-DB11-4F27-A438-846D73CD5204}"/>
              </a:ext>
            </a:extLst>
          </p:cNvPr>
          <p:cNvSpPr/>
          <p:nvPr/>
        </p:nvSpPr>
        <p:spPr>
          <a:xfrm>
            <a:off x="8744456" y="5771930"/>
            <a:ext cx="2526728" cy="355076"/>
          </a:xfrm>
          <a:prstGeom prst="roundRect">
            <a:avLst/>
          </a:prstGeom>
          <a:gradFill>
            <a:gsLst>
              <a:gs pos="0">
                <a:schemeClr val="bg1">
                  <a:lumMod val="98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3800000" scaled="0"/>
          </a:gradFill>
          <a:ln w="12700" cap="rnd">
            <a:gradFill>
              <a:gsLst>
                <a:gs pos="0">
                  <a:srgbClr val="F9FAFA"/>
                </a:gs>
                <a:gs pos="55000">
                  <a:srgbClr val="F4FBFA"/>
                </a:gs>
                <a:gs pos="100000">
                  <a:srgbClr val="DDDDDD"/>
                </a:gs>
              </a:gsLst>
              <a:lin ang="5400000" scaled="1"/>
            </a:gradFill>
            <a:round/>
          </a:ln>
          <a:effectLst>
            <a:outerShdw blurRad="139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14270"/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Dependencies (DEPENDS, RDEPENDS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etc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94" name="Rectangle: Diagonal Corners Rounded 93">
            <a:extLst>
              <a:ext uri="{FF2B5EF4-FFF2-40B4-BE49-F238E27FC236}">
                <a16:creationId xmlns:a16="http://schemas.microsoft.com/office/drawing/2014/main" id="{16581010-4D83-4CFA-91D1-ABC1B6AAAF2F}"/>
              </a:ext>
            </a:extLst>
          </p:cNvPr>
          <p:cNvSpPr/>
          <p:nvPr/>
        </p:nvSpPr>
        <p:spPr>
          <a:xfrm>
            <a:off x="5524976" y="5411705"/>
            <a:ext cx="1540660" cy="46500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16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5875"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9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24 byte SHA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790E5E0-DAAF-4710-9F5B-ED865EBC096A}"/>
              </a:ext>
            </a:extLst>
          </p:cNvPr>
          <p:cNvCxnSpPr>
            <a:cxnSpLocks/>
            <a:stCxn id="89" idx="1"/>
            <a:endCxn id="94" idx="0"/>
          </p:cNvCxnSpPr>
          <p:nvPr/>
        </p:nvCxnSpPr>
        <p:spPr>
          <a:xfrm rot="10800000">
            <a:off x="7065636" y="5644208"/>
            <a:ext cx="1678820" cy="30526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19CDDC3-607A-45C2-94C4-41BCE0FC3B99}"/>
              </a:ext>
            </a:extLst>
          </p:cNvPr>
          <p:cNvCxnSpPr>
            <a:cxnSpLocks/>
            <a:stCxn id="65" idx="2"/>
            <a:endCxn id="102" idx="0"/>
          </p:cNvCxnSpPr>
          <p:nvPr/>
        </p:nvCxnSpPr>
        <p:spPr>
          <a:xfrm rot="10800000" flipV="1">
            <a:off x="5015189" y="4521739"/>
            <a:ext cx="426655" cy="134219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Diagonal Corners Rounded 101">
            <a:extLst>
              <a:ext uri="{FF2B5EF4-FFF2-40B4-BE49-F238E27FC236}">
                <a16:creationId xmlns:a16="http://schemas.microsoft.com/office/drawing/2014/main" id="{F9750803-E6DA-492E-AE80-F6D90B052BD2}"/>
              </a:ext>
            </a:extLst>
          </p:cNvPr>
          <p:cNvSpPr/>
          <p:nvPr/>
        </p:nvSpPr>
        <p:spPr>
          <a:xfrm>
            <a:off x="1790213" y="5631432"/>
            <a:ext cx="3224975" cy="46500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10000">
                <a:srgbClr val="729D54"/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5875"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0"/>
            <a:r>
              <a:rPr lang="en-US" sz="900" dirty="0"/>
              <a:t>/cache/</a:t>
            </a:r>
            <a:r>
              <a:rPr lang="en-US" sz="900" b="1" dirty="0"/>
              <a:t>bash-4.3-14_amd64.deb-&lt;24B </a:t>
            </a:r>
            <a:r>
              <a:rPr lang="en-US" sz="900" b="1" dirty="0" err="1"/>
              <a:t>sha</a:t>
            </a:r>
            <a:r>
              <a:rPr lang="en-US" sz="900" b="1" dirty="0"/>
              <a:t>&gt;-&lt;24B </a:t>
            </a:r>
            <a:r>
              <a:rPr lang="en-US" sz="900" b="1" dirty="0" err="1"/>
              <a:t>sha</a:t>
            </a:r>
            <a:r>
              <a:rPr lang="en-US" sz="900" b="1" dirty="0"/>
              <a:t>&gt;.</a:t>
            </a:r>
            <a:r>
              <a:rPr lang="en-US" sz="900" b="1" dirty="0" err="1"/>
              <a:t>tgz</a:t>
            </a:r>
            <a:endParaRPr lang="en-US" sz="9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880C1A-564A-4908-A83C-A67E9CA19B71}"/>
              </a:ext>
            </a:extLst>
          </p:cNvPr>
          <p:cNvCxnSpPr>
            <a:cxnSpLocks/>
            <a:stCxn id="94" idx="1"/>
            <a:endCxn id="102" idx="0"/>
          </p:cNvCxnSpPr>
          <p:nvPr/>
        </p:nvCxnSpPr>
        <p:spPr>
          <a:xfrm rot="5400000" flipH="1">
            <a:off x="5648859" y="5230264"/>
            <a:ext cx="12776" cy="1280118"/>
          </a:xfrm>
          <a:prstGeom prst="bentConnector4">
            <a:avLst>
              <a:gd name="adj1" fmla="val -1789292"/>
              <a:gd name="adj2" fmla="val 80088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296CCFD-E320-4559-BD6A-75B1DAAC15BD}"/>
              </a:ext>
            </a:extLst>
          </p:cNvPr>
          <p:cNvCxnSpPr>
            <a:cxnSpLocks/>
            <a:stCxn id="37" idx="2"/>
            <a:endCxn id="102" idx="3"/>
          </p:cNvCxnSpPr>
          <p:nvPr/>
        </p:nvCxnSpPr>
        <p:spPr>
          <a:xfrm rot="16200000" flipH="1">
            <a:off x="3124505" y="5353235"/>
            <a:ext cx="357871" cy="198521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F1CA75C-3D82-4052-8323-BB4756E9B506}"/>
              </a:ext>
            </a:extLst>
          </p:cNvPr>
          <p:cNvSpPr txBox="1"/>
          <p:nvPr/>
        </p:nvSpPr>
        <p:spPr>
          <a:xfrm>
            <a:off x="8077172" y="2669734"/>
            <a:ext cx="155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git hash-object </a:t>
            </a:r>
            <a:r>
              <a:rPr lang="en-US" sz="1000" dirty="0"/>
              <a:t>&lt;dep files&gt;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6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1490</Words>
  <Application>Microsoft Office PowerPoint</Application>
  <PresentationFormat>Widescreen</PresentationFormat>
  <Paragraphs>255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Roboto</vt:lpstr>
      <vt:lpstr>Office Theme</vt:lpstr>
      <vt:lpstr>DPKG Caching Framework</vt:lpstr>
      <vt:lpstr>Introduction</vt:lpstr>
      <vt:lpstr>SONiC Build Framework</vt:lpstr>
      <vt:lpstr>SONiC Build Organization</vt:lpstr>
      <vt:lpstr>SONiC DPKG Caching Framework</vt:lpstr>
      <vt:lpstr>Git Database Commands</vt:lpstr>
      <vt:lpstr>Dependency Tracking </vt:lpstr>
      <vt:lpstr>Dependency Generation</vt:lpstr>
      <vt:lpstr>Dependency Generation</vt:lpstr>
      <vt:lpstr>Dependency File Generation</vt:lpstr>
      <vt:lpstr>Cache File Tracking</vt:lpstr>
      <vt:lpstr>Support for Environmental Flags</vt:lpstr>
      <vt:lpstr>Module Makefile</vt:lpstr>
      <vt:lpstr>Cache Hierarchy</vt:lpstr>
      <vt:lpstr>Cache Disable</vt:lpstr>
      <vt:lpstr>Cache Location</vt:lpstr>
      <vt:lpstr>Cache Cleanup</vt:lpstr>
      <vt:lpstr>Build Time Comparison</vt:lpstr>
      <vt:lpstr>Phase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DPKG caching framework</dc:title>
  <dc:creator>Kalimuthu Velappan</dc:creator>
  <cp:lastModifiedBy>Kalimuthu Velappan</cp:lastModifiedBy>
  <cp:revision>197</cp:revision>
  <dcterms:created xsi:type="dcterms:W3CDTF">2019-09-04T11:06:33Z</dcterms:created>
  <dcterms:modified xsi:type="dcterms:W3CDTF">2019-12-18T07:52:07Z</dcterms:modified>
</cp:coreProperties>
</file>