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0" r:id="rId11"/>
    <p:sldId id="265" r:id="rId12"/>
    <p:sldId id="266" r:id="rId13"/>
    <p:sldId id="267" r:id="rId14"/>
    <p:sldId id="268" r:id="rId15"/>
    <p:sldId id="269" r:id="rId16"/>
  </p:sldIdLst>
  <p:sldSz cx="9144000" cy="6858000" type="screen4x3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 lIns="90000" tIns="46800" rIns="90000" bIns="46800" anchor="ctr">
            <a:spAutoFit/>
          </a:bodyPr>
          <a:lstStyle/>
          <a:p>
            <a:pPr algn="ctr"/>
            <a:endParaRPr lang="el-GR" sz="4400" b="0" strike="noStrike" spc="-1">
              <a:solidFill>
                <a:srgbClr val="CCFFFF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215856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l-GR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600" cy="215856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l-GR" sz="3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 lIns="90000" tIns="46800" rIns="90000" bIns="46800" anchor="ctr">
            <a:spAutoFit/>
          </a:bodyPr>
          <a:lstStyle/>
          <a:p>
            <a:pPr algn="ctr"/>
            <a:endParaRPr lang="el-GR" sz="4400" b="0" strike="noStrike" spc="-1">
              <a:solidFill>
                <a:srgbClr val="CCFFFF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l-GR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l-GR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l-GR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l-GR" sz="3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 lIns="90000" tIns="46800" rIns="90000" bIns="46800" anchor="ctr">
            <a:spAutoFit/>
          </a:bodyPr>
          <a:lstStyle/>
          <a:p>
            <a:pPr algn="ctr"/>
            <a:endParaRPr lang="el-GR" sz="4400" b="0" strike="noStrike" spc="-1">
              <a:solidFill>
                <a:srgbClr val="CCFFFF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l-GR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l-GR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l-GR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l-GR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l-GR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l-GR" sz="3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 lIns="90000" tIns="46800" rIns="90000" bIns="46800" anchor="ctr">
            <a:spAutoFit/>
          </a:bodyPr>
          <a:lstStyle/>
          <a:p>
            <a:pPr algn="ctr"/>
            <a:endParaRPr lang="el-GR" sz="4400" b="0" strike="noStrike" spc="-1">
              <a:solidFill>
                <a:srgbClr val="CCFFFF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>
              <a:spcBef>
                <a:spcPts val="799"/>
              </a:spcBef>
            </a:pPr>
            <a:endParaRPr lang="el-GR" sz="3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 lIns="90000" tIns="46800" rIns="90000" bIns="46800" anchor="ctr">
            <a:spAutoFit/>
          </a:bodyPr>
          <a:lstStyle/>
          <a:p>
            <a:pPr algn="ctr"/>
            <a:endParaRPr lang="el-GR" sz="4400" b="0" strike="noStrike" spc="-1">
              <a:solidFill>
                <a:srgbClr val="CCFFFF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l-GR" sz="3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 lIns="90000" tIns="46800" rIns="90000" bIns="46800" anchor="ctr">
            <a:spAutoFit/>
          </a:bodyPr>
          <a:lstStyle/>
          <a:p>
            <a:pPr algn="ctr"/>
            <a:endParaRPr lang="el-GR" sz="4400" b="0" strike="noStrike" spc="-1">
              <a:solidFill>
                <a:srgbClr val="CCFFFF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l-GR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l-GR" sz="3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 lIns="90000" tIns="46800" rIns="90000" bIns="46800" anchor="ctr">
            <a:spAutoFit/>
          </a:bodyPr>
          <a:lstStyle/>
          <a:p>
            <a:pPr algn="ctr"/>
            <a:endParaRPr lang="el-GR" sz="4400" b="0" strike="noStrike" spc="-1">
              <a:solidFill>
                <a:srgbClr val="CC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320"/>
            <a:ext cx="8229600" cy="52995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>
              <a:spcBef>
                <a:spcPts val="799"/>
              </a:spcBef>
            </a:pPr>
            <a:endParaRPr lang="el-GR" sz="3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 lIns="90000" tIns="46800" rIns="90000" bIns="46800" anchor="ctr">
            <a:spAutoFit/>
          </a:bodyPr>
          <a:lstStyle/>
          <a:p>
            <a:pPr algn="ctr"/>
            <a:endParaRPr lang="el-GR" sz="4400" b="0" strike="noStrike" spc="-1">
              <a:solidFill>
                <a:srgbClr val="CCFFFF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l-GR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l-GR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l-GR" sz="3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 lIns="90000" tIns="46800" rIns="90000" bIns="46800" anchor="ctr">
            <a:spAutoFit/>
          </a:bodyPr>
          <a:lstStyle/>
          <a:p>
            <a:pPr algn="ctr"/>
            <a:endParaRPr lang="el-GR" sz="4400" b="0" strike="noStrike" spc="-1">
              <a:solidFill>
                <a:srgbClr val="CCFFFF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l-GR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l-GR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l-GR" sz="3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 lIns="90000" tIns="46800" rIns="90000" bIns="46800" anchor="ctr">
            <a:spAutoFit/>
          </a:bodyPr>
          <a:lstStyle/>
          <a:p>
            <a:pPr algn="ctr"/>
            <a:endParaRPr lang="el-GR" sz="4400" b="0" strike="noStrike" spc="-1">
              <a:solidFill>
                <a:srgbClr val="CCFFFF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l-GR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l-GR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600" cy="215856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l-GR" sz="3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pPr algn="ctr"/>
            <a:r>
              <a:rPr lang="el-GR" sz="4400" b="0" strike="noStrike" spc="-1">
                <a:solidFill>
                  <a:srgbClr val="CCFFFF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pPr marL="342720" indent="-342720">
              <a:spcBef>
                <a:spcPts val="799"/>
              </a:spcBef>
              <a:buClr>
                <a:srgbClr val="FFFFFF"/>
              </a:buClr>
              <a:buFont typeface="Arial"/>
              <a:buChar char="•"/>
            </a:pPr>
            <a:r>
              <a:rPr lang="el-GR" sz="3200" b="0" strike="noStrike" spc="-1">
                <a:solidFill>
                  <a:srgbClr val="FFFFFF"/>
                </a:solidFill>
                <a:latin typeface="Arial"/>
              </a:rPr>
              <a:t>Click to edit the outline text format</a:t>
            </a:r>
          </a:p>
          <a:p>
            <a:pPr marL="742680" lvl="1" indent="-285480">
              <a:spcBef>
                <a:spcPts val="697"/>
              </a:spcBef>
              <a:buClr>
                <a:srgbClr val="FFFFFF"/>
              </a:buClr>
              <a:buFont typeface="Arial"/>
              <a:buChar char="–"/>
            </a:pPr>
            <a:r>
              <a:rPr lang="el-GR" sz="2800" b="0" strike="noStrike" spc="-1">
                <a:solidFill>
                  <a:srgbClr val="FFFFFF"/>
                </a:solidFill>
                <a:latin typeface="Arial"/>
              </a:rPr>
              <a:t>Second Outline Level</a:t>
            </a:r>
          </a:p>
          <a:p>
            <a:pPr marL="1143000" lvl="2" indent="-228600">
              <a:spcBef>
                <a:spcPts val="598"/>
              </a:spcBef>
              <a:buClr>
                <a:srgbClr val="FFFFFF"/>
              </a:buClr>
              <a:buFont typeface="Arial"/>
              <a:buChar char="•"/>
            </a:pPr>
            <a:r>
              <a:rPr lang="el-GR" sz="2400" b="0" strike="noStrike" spc="-1">
                <a:solidFill>
                  <a:srgbClr val="FFFFFF"/>
                </a:solidFill>
                <a:latin typeface="Arial"/>
              </a:rPr>
              <a:t>Third Outline Level</a:t>
            </a:r>
          </a:p>
          <a:p>
            <a:pPr marL="1600200" lvl="3" indent="-228600">
              <a:spcBef>
                <a:spcPts val="499"/>
              </a:spcBef>
              <a:buClr>
                <a:srgbClr val="FFFFFF"/>
              </a:buClr>
              <a:buFont typeface="Arial"/>
              <a:buChar char="–"/>
            </a:pPr>
            <a:r>
              <a:rPr lang="el-GR" sz="2000" b="0" strike="noStrike" spc="-1">
                <a:solidFill>
                  <a:srgbClr val="FFFFFF"/>
                </a:solidFill>
                <a:latin typeface="Arial"/>
              </a:rPr>
              <a:t>Fourth Outline Level</a:t>
            </a:r>
          </a:p>
          <a:p>
            <a:pPr marL="2057400" lvl="4" indent="-228600">
              <a:spcBef>
                <a:spcPts val="499"/>
              </a:spcBef>
              <a:buClr>
                <a:srgbClr val="FFFFFF"/>
              </a:buClr>
              <a:buFont typeface="Arial"/>
              <a:buChar char="»"/>
            </a:pPr>
            <a:r>
              <a:rPr lang="el-GR" sz="2000" b="0" strike="noStrike" spc="-1">
                <a:solidFill>
                  <a:srgbClr val="FFFFFF"/>
                </a:solidFill>
                <a:latin typeface="Arial"/>
              </a:rPr>
              <a:t>Fifth Outline Level</a:t>
            </a:r>
          </a:p>
          <a:p>
            <a:pPr marL="2057400" lvl="5" indent="-228600">
              <a:spcBef>
                <a:spcPts val="499"/>
              </a:spcBef>
              <a:buClr>
                <a:srgbClr val="FFFFFF"/>
              </a:buClr>
              <a:buFont typeface="Arial"/>
              <a:buChar char="»"/>
            </a:pPr>
            <a:r>
              <a:rPr lang="el-GR" sz="2000" b="0" strike="noStrike" spc="-1">
                <a:solidFill>
                  <a:srgbClr val="FFFFFF"/>
                </a:solidFill>
                <a:latin typeface="Arial"/>
              </a:rPr>
              <a:t>Sixth Outline Level</a:t>
            </a:r>
          </a:p>
          <a:p>
            <a:pPr marL="2057400" lvl="6" indent="-228600">
              <a:spcBef>
                <a:spcPts val="499"/>
              </a:spcBef>
              <a:buClr>
                <a:srgbClr val="FFFFFF"/>
              </a:buClr>
              <a:buFont typeface="Arial"/>
              <a:buChar char="»"/>
            </a:pPr>
            <a:r>
              <a:rPr lang="el-GR" sz="2000" b="0" strike="noStrike" spc="-1">
                <a:solidFill>
                  <a:srgbClr val="FFFFFF"/>
                </a:solidFill>
                <a:latin typeface="Arial"/>
              </a:rPr>
              <a:t>Seventh Outline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456840" y="6244920"/>
            <a:ext cx="2133720" cy="476280"/>
          </a:xfrm>
          <a:prstGeom prst="rect">
            <a:avLst/>
          </a:prstGeom>
        </p:spPr>
        <p:txBody>
          <a:bodyPr lIns="90000" tIns="46800" rIns="90000" bIns="46800">
            <a:noAutofit/>
          </a:bodyPr>
          <a:lstStyle/>
          <a:p>
            <a:r>
              <a:rPr lang="el-GR" sz="1800" b="0" strike="noStrike" spc="-1">
                <a:solidFill>
                  <a:srgbClr val="000000"/>
                </a:solidFill>
                <a:latin typeface="Arial"/>
              </a:rPr>
              <a:t>&lt;date/time&gt;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124080" y="6244920"/>
            <a:ext cx="2895840" cy="476280"/>
          </a:xfrm>
          <a:prstGeom prst="rect">
            <a:avLst/>
          </a:prstGeom>
        </p:spPr>
        <p:txBody>
          <a:bodyPr lIns="90000" tIns="46800" rIns="90000" bIns="46800">
            <a:noAutofit/>
          </a:bodyPr>
          <a:lstStyle/>
          <a:p>
            <a:r>
              <a:rPr lang="el-GR" sz="1800" b="0" strike="noStrike" spc="-1">
                <a:solidFill>
                  <a:srgbClr val="000000"/>
                </a:solidFill>
                <a:latin typeface="Arial"/>
              </a:rPr>
              <a:t>&lt;footer&gt;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6552720" y="6244920"/>
            <a:ext cx="2133720" cy="476280"/>
          </a:xfrm>
          <a:prstGeom prst="rect">
            <a:avLst/>
          </a:prstGeom>
        </p:spPr>
        <p:txBody>
          <a:bodyPr lIns="90000" tIns="46800" rIns="90000" bIns="46800">
            <a:noAutofit/>
          </a:bodyPr>
          <a:lstStyle/>
          <a:p>
            <a:fld id="{5565AE56-FFB2-483B-95DC-FFF3EBE3FEBD}" type="slidenum">
              <a:rPr lang="el-GR" sz="1800" b="0" strike="noStrike" spc="-1">
                <a:solidFill>
                  <a:srgbClr val="000000"/>
                </a:solidFill>
                <a:latin typeface="Arial"/>
              </a:rPr>
              <a:t>‹#›</a:t>
            </a:fld>
            <a:endParaRPr lang="el-G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/>
          <p:cNvPicPr/>
          <p:nvPr/>
        </p:nvPicPr>
        <p:blipFill>
          <a:blip r:embed="rId2"/>
          <a:stretch/>
        </p:blipFill>
        <p:spPr>
          <a:xfrm>
            <a:off x="216000" y="504000"/>
            <a:ext cx="8640000" cy="1706040"/>
          </a:xfrm>
          <a:prstGeom prst="rect">
            <a:avLst/>
          </a:prstGeom>
          <a:ln>
            <a:noFill/>
          </a:ln>
        </p:spPr>
      </p:pic>
      <p:sp>
        <p:nvSpPr>
          <p:cNvPr id="42" name="TextShape 1"/>
          <p:cNvSpPr txBox="1"/>
          <p:nvPr/>
        </p:nvSpPr>
        <p:spPr>
          <a:xfrm>
            <a:off x="432000" y="5082120"/>
            <a:ext cx="8348400" cy="146988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/>
            <a:r>
              <a:rPr lang="el-GR" sz="3200" b="0" strike="noStrike" spc="-1">
                <a:solidFill>
                  <a:srgbClr val="FFFF00"/>
                </a:solidFill>
                <a:latin typeface="Times New Roman"/>
              </a:rPr>
              <a:t>http://www.schoolspace.gr</a:t>
            </a:r>
            <a:endParaRPr lang="el-GR" sz="3200" b="0" strike="noStrike" spc="-1">
              <a:solidFill>
                <a:srgbClr val="CCFFFF"/>
              </a:solidFill>
              <a:latin typeface="Arial"/>
            </a:endParaRPr>
          </a:p>
        </p:txBody>
      </p:sp>
      <p:sp>
        <p:nvSpPr>
          <p:cNvPr id="43" name="TextShape 2"/>
          <p:cNvSpPr txBox="1"/>
          <p:nvPr/>
        </p:nvSpPr>
        <p:spPr>
          <a:xfrm>
            <a:off x="288000" y="4650120"/>
            <a:ext cx="8348400" cy="146988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/>
            <a:r>
              <a:rPr lang="el-GR" sz="3200" b="0" strike="noStrike" spc="-1">
                <a:solidFill>
                  <a:srgbClr val="FFFF00"/>
                </a:solidFill>
                <a:latin typeface="Times New Roman"/>
              </a:rPr>
              <a:t>facebook.com/schoolspace.chania</a:t>
            </a:r>
            <a:endParaRPr lang="el-GR" sz="3200" b="0" strike="noStrike" spc="-1">
              <a:solidFill>
                <a:srgbClr val="CCFFFF"/>
              </a:solidFill>
              <a:latin typeface="Arial"/>
            </a:endParaRPr>
          </a:p>
        </p:txBody>
      </p:sp>
      <p:sp>
        <p:nvSpPr>
          <p:cNvPr id="44" name="TextShape 3"/>
          <p:cNvSpPr txBox="1"/>
          <p:nvPr/>
        </p:nvSpPr>
        <p:spPr>
          <a:xfrm>
            <a:off x="261720" y="2668680"/>
            <a:ext cx="8568000" cy="16113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ctr" anchorCtr="0" compatLnSpc="1">
            <a:noAutofit/>
          </a:bodyPr>
          <a:lstStyle>
            <a:lvl1pPr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el-GR" sz="4400" b="0" i="0" u="none" strike="noStrike" cap="none" baseline="0">
                <a:ln>
                  <a:noFill/>
                </a:ln>
                <a:solidFill>
                  <a:srgbClr val="CCFFFF"/>
                </a:solidFill>
                <a:effectLst>
                  <a:outerShdw dist="17961" dir="2700000">
                    <a:scrgbClr r="0" g="0" b="0"/>
                  </a:outerShdw>
                </a:effectLst>
                <a:latin typeface="Liberation Serif" pitchFamily="18"/>
                <a:cs typeface="Arial" pitchFamily="2"/>
              </a:defRPr>
            </a:lvl1pPr>
          </a:lstStyle>
          <a:p>
            <a:r>
              <a:rPr lang="el-GR" dirty="0"/>
              <a:t>Διαβάζοντας την Είσοδο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216000" y="326880"/>
            <a:ext cx="8568000" cy="576000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algn="ctr">
              <a:defRPr sz="280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l-GR" dirty="0"/>
              <a:t>Διακόπτης σε Είσοδο με Αντίσταση </a:t>
            </a:r>
            <a:r>
              <a:rPr lang="en-US" dirty="0"/>
              <a:t>Pull Up</a:t>
            </a:r>
            <a:endParaRPr lang="el-GR" dirty="0"/>
          </a:p>
        </p:txBody>
      </p:sp>
      <p:sp>
        <p:nvSpPr>
          <p:cNvPr id="196" name="Line 5"/>
          <p:cNvSpPr/>
          <p:nvPr/>
        </p:nvSpPr>
        <p:spPr>
          <a:xfrm>
            <a:off x="1120389" y="2288411"/>
            <a:ext cx="0" cy="3255577"/>
          </a:xfrm>
          <a:prstGeom prst="line">
            <a:avLst/>
          </a:prstGeom>
          <a:ln w="38160">
            <a:solidFill>
              <a:srgbClr val="FFFF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l-GR" dirty="0"/>
          </a:p>
        </p:txBody>
      </p:sp>
      <p:grpSp>
        <p:nvGrpSpPr>
          <p:cNvPr id="197" name="Group 6"/>
          <p:cNvGrpSpPr/>
          <p:nvPr/>
        </p:nvGrpSpPr>
        <p:grpSpPr>
          <a:xfrm rot="5400000">
            <a:off x="1624749" y="1510899"/>
            <a:ext cx="1440000" cy="1728000"/>
            <a:chOff x="648000" y="3312000"/>
            <a:chExt cx="1440000" cy="1728000"/>
          </a:xfrm>
        </p:grpSpPr>
        <p:sp>
          <p:nvSpPr>
            <p:cNvPr id="198" name="Line 7"/>
            <p:cNvSpPr/>
            <p:nvPr/>
          </p:nvSpPr>
          <p:spPr>
            <a:xfrm flipH="1">
              <a:off x="648000" y="4104000"/>
              <a:ext cx="1224000" cy="0"/>
            </a:xfrm>
            <a:prstGeom prst="line">
              <a:avLst/>
            </a:prstGeom>
            <a:ln w="76320">
              <a:solidFill>
                <a:srgbClr val="FFFF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l-GR" dirty="0"/>
            </a:p>
          </p:txBody>
        </p:sp>
        <p:sp>
          <p:nvSpPr>
            <p:cNvPr id="199" name="Line 8"/>
            <p:cNvSpPr/>
            <p:nvPr/>
          </p:nvSpPr>
          <p:spPr>
            <a:xfrm flipH="1">
              <a:off x="1008000" y="4464000"/>
              <a:ext cx="432000" cy="0"/>
            </a:xfrm>
            <a:prstGeom prst="line">
              <a:avLst/>
            </a:prstGeom>
            <a:ln w="76320">
              <a:solidFill>
                <a:srgbClr val="FFFF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0" name="TextShape 9"/>
            <p:cNvSpPr txBox="1"/>
            <p:nvPr/>
          </p:nvSpPr>
          <p:spPr>
            <a:xfrm rot="5400000">
              <a:off x="1450080" y="3178080"/>
              <a:ext cx="432000" cy="69984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>
              <a:spAutoFit/>
            </a:bodyPr>
            <a:lstStyle/>
            <a:p>
              <a:r>
                <a:rPr lang="el-GR" sz="4000" b="1" strike="noStrike" spc="-1">
                  <a:solidFill>
                    <a:srgbClr val="FFFFFF"/>
                  </a:solidFill>
                  <a:latin typeface="Arial"/>
                </a:rPr>
                <a:t>+</a:t>
              </a:r>
              <a:endParaRPr lang="el-GR" sz="40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01" name="TextShape 10"/>
            <p:cNvSpPr txBox="1"/>
            <p:nvPr/>
          </p:nvSpPr>
          <p:spPr>
            <a:xfrm rot="5400000">
              <a:off x="1522080" y="4474080"/>
              <a:ext cx="432000" cy="69984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>
              <a:spAutoFit/>
            </a:bodyPr>
            <a:lstStyle/>
            <a:p>
              <a:r>
                <a:rPr lang="el-GR" sz="4000" b="1" strike="noStrike" spc="-1">
                  <a:solidFill>
                    <a:srgbClr val="FFFFFF"/>
                  </a:solidFill>
                  <a:latin typeface="Arial"/>
                </a:rPr>
                <a:t>-</a:t>
              </a:r>
              <a:endParaRPr lang="el-GR" sz="40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202" name="TextShape 11"/>
          <p:cNvSpPr txBox="1"/>
          <p:nvPr/>
        </p:nvSpPr>
        <p:spPr>
          <a:xfrm>
            <a:off x="2430854" y="1204454"/>
            <a:ext cx="864000" cy="771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el-GR" sz="4000" b="1" strike="noStrike" spc="-1" dirty="0">
                <a:solidFill>
                  <a:srgbClr val="FFFFFF"/>
                </a:solidFill>
                <a:latin typeface="Arial"/>
              </a:rPr>
              <a:t>5V</a:t>
            </a:r>
            <a:endParaRPr lang="el-GR" sz="40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3" name="Line 12"/>
          <p:cNvSpPr/>
          <p:nvPr/>
        </p:nvSpPr>
        <p:spPr>
          <a:xfrm>
            <a:off x="5403340" y="2323059"/>
            <a:ext cx="0" cy="1080000"/>
          </a:xfrm>
          <a:prstGeom prst="line">
            <a:avLst/>
          </a:prstGeom>
          <a:ln w="38160">
            <a:solidFill>
              <a:srgbClr val="FFFF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4" name="Line 13"/>
          <p:cNvSpPr/>
          <p:nvPr/>
        </p:nvSpPr>
        <p:spPr>
          <a:xfrm>
            <a:off x="1120389" y="5536769"/>
            <a:ext cx="5662147" cy="18178"/>
          </a:xfrm>
          <a:prstGeom prst="line">
            <a:avLst/>
          </a:prstGeom>
          <a:ln w="38160">
            <a:solidFill>
              <a:srgbClr val="FFFF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5" name="Line 14"/>
          <p:cNvSpPr/>
          <p:nvPr/>
        </p:nvSpPr>
        <p:spPr>
          <a:xfrm>
            <a:off x="5395453" y="4439871"/>
            <a:ext cx="0" cy="1104129"/>
          </a:xfrm>
          <a:prstGeom prst="line">
            <a:avLst/>
          </a:prstGeom>
          <a:ln w="38160">
            <a:solidFill>
              <a:srgbClr val="FFFF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539866B-CD07-4508-947D-A0879F88F1F6}"/>
              </a:ext>
            </a:extLst>
          </p:cNvPr>
          <p:cNvGrpSpPr/>
          <p:nvPr/>
        </p:nvGrpSpPr>
        <p:grpSpPr>
          <a:xfrm rot="16200000">
            <a:off x="4351453" y="3395872"/>
            <a:ext cx="1296000" cy="1152000"/>
            <a:chOff x="-1685224" y="859320"/>
            <a:chExt cx="1296000" cy="1152000"/>
          </a:xfrm>
        </p:grpSpPr>
        <p:sp>
          <p:nvSpPr>
            <p:cNvPr id="194" name="Line 3"/>
            <p:cNvSpPr/>
            <p:nvPr/>
          </p:nvSpPr>
          <p:spPr>
            <a:xfrm>
              <a:off x="-1073224" y="859320"/>
              <a:ext cx="0" cy="576000"/>
            </a:xfrm>
            <a:prstGeom prst="line">
              <a:avLst/>
            </a:prstGeom>
            <a:ln w="57240">
              <a:solidFill>
                <a:srgbClr val="FFFF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5" name="Line 4"/>
            <p:cNvSpPr/>
            <p:nvPr/>
          </p:nvSpPr>
          <p:spPr>
            <a:xfrm>
              <a:off x="-1577224" y="1435320"/>
              <a:ext cx="1008000" cy="0"/>
            </a:xfrm>
            <a:prstGeom prst="line">
              <a:avLst/>
            </a:prstGeom>
            <a:ln w="57240">
              <a:solidFill>
                <a:srgbClr val="FFFF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7" name="CustomShape 16"/>
            <p:cNvSpPr/>
            <p:nvPr/>
          </p:nvSpPr>
          <p:spPr>
            <a:xfrm>
              <a:off x="-1685224" y="1651320"/>
              <a:ext cx="360000" cy="360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8" name="CustomShape 17"/>
            <p:cNvSpPr/>
            <p:nvPr/>
          </p:nvSpPr>
          <p:spPr>
            <a:xfrm>
              <a:off x="-749224" y="1651320"/>
              <a:ext cx="360000" cy="360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09" name="TextShape 18"/>
          <p:cNvSpPr txBox="1"/>
          <p:nvPr/>
        </p:nvSpPr>
        <p:spPr>
          <a:xfrm>
            <a:off x="5373393" y="1576770"/>
            <a:ext cx="115200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el-GR" sz="1800" b="0" strike="noStrike" spc="-1" dirty="0">
                <a:solidFill>
                  <a:srgbClr val="FFFFFF"/>
                </a:solidFill>
                <a:latin typeface="Arial"/>
              </a:rPr>
              <a:t>Είσοδος</a:t>
            </a:r>
          </a:p>
        </p:txBody>
      </p:sp>
      <p:sp>
        <p:nvSpPr>
          <p:cNvPr id="210" name="TextShape 19"/>
          <p:cNvSpPr txBox="1"/>
          <p:nvPr/>
        </p:nvSpPr>
        <p:spPr>
          <a:xfrm>
            <a:off x="5112000" y="5616000"/>
            <a:ext cx="115200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el-GR" sz="1800" b="0" strike="noStrike" spc="-1">
                <a:solidFill>
                  <a:srgbClr val="FFFFFF"/>
                </a:solidFill>
                <a:latin typeface="Arial"/>
              </a:rPr>
              <a:t>Γείωση</a:t>
            </a:r>
          </a:p>
        </p:txBody>
      </p:sp>
      <p:sp>
        <p:nvSpPr>
          <p:cNvPr id="212" name="Line 21"/>
          <p:cNvSpPr/>
          <p:nvPr/>
        </p:nvSpPr>
        <p:spPr>
          <a:xfrm rot="16200000">
            <a:off x="2701033" y="2022810"/>
            <a:ext cx="5760" cy="515880"/>
          </a:xfrm>
          <a:prstGeom prst="line">
            <a:avLst/>
          </a:prstGeom>
          <a:ln w="38160">
            <a:solidFill>
              <a:srgbClr val="FFFF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3" name="Line 22"/>
          <p:cNvSpPr/>
          <p:nvPr/>
        </p:nvSpPr>
        <p:spPr>
          <a:xfrm rot="16200000">
            <a:off x="2869153" y="1958010"/>
            <a:ext cx="412560" cy="227160"/>
          </a:xfrm>
          <a:prstGeom prst="line">
            <a:avLst/>
          </a:prstGeom>
          <a:ln w="38160">
            <a:solidFill>
              <a:srgbClr val="FFFF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4" name="Line 23"/>
          <p:cNvSpPr/>
          <p:nvPr/>
        </p:nvSpPr>
        <p:spPr>
          <a:xfrm rot="16200000" flipH="1">
            <a:off x="2933413" y="2121270"/>
            <a:ext cx="664200" cy="152280"/>
          </a:xfrm>
          <a:prstGeom prst="line">
            <a:avLst/>
          </a:prstGeom>
          <a:ln w="38160">
            <a:solidFill>
              <a:srgbClr val="FFFF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5" name="Line 24"/>
          <p:cNvSpPr/>
          <p:nvPr/>
        </p:nvSpPr>
        <p:spPr>
          <a:xfrm rot="16200000">
            <a:off x="3144913" y="2108850"/>
            <a:ext cx="617400" cy="223920"/>
          </a:xfrm>
          <a:prstGeom prst="line">
            <a:avLst/>
          </a:prstGeom>
          <a:ln w="38160">
            <a:solidFill>
              <a:srgbClr val="FFFF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6" name="Line 25"/>
          <p:cNvSpPr/>
          <p:nvPr/>
        </p:nvSpPr>
        <p:spPr>
          <a:xfrm rot="16200000" flipH="1">
            <a:off x="3358213" y="2119470"/>
            <a:ext cx="612360" cy="198360"/>
          </a:xfrm>
          <a:prstGeom prst="line">
            <a:avLst/>
          </a:prstGeom>
          <a:ln w="38160">
            <a:solidFill>
              <a:srgbClr val="FFFF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7" name="Line 26"/>
          <p:cNvSpPr/>
          <p:nvPr/>
        </p:nvSpPr>
        <p:spPr>
          <a:xfrm rot="16200000">
            <a:off x="3566833" y="2104170"/>
            <a:ext cx="617400" cy="223920"/>
          </a:xfrm>
          <a:prstGeom prst="line">
            <a:avLst/>
          </a:prstGeom>
          <a:ln w="38160">
            <a:solidFill>
              <a:srgbClr val="FFFF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8" name="Line 27"/>
          <p:cNvSpPr/>
          <p:nvPr/>
        </p:nvSpPr>
        <p:spPr>
          <a:xfrm rot="16200000" flipH="1">
            <a:off x="3803713" y="2090850"/>
            <a:ext cx="612000" cy="245160"/>
          </a:xfrm>
          <a:prstGeom prst="line">
            <a:avLst/>
          </a:prstGeom>
          <a:ln w="38160">
            <a:solidFill>
              <a:srgbClr val="FFFF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9" name="Line 28"/>
          <p:cNvSpPr/>
          <p:nvPr/>
        </p:nvSpPr>
        <p:spPr>
          <a:xfrm rot="16200000">
            <a:off x="4035913" y="2098770"/>
            <a:ext cx="617400" cy="223920"/>
          </a:xfrm>
          <a:prstGeom prst="line">
            <a:avLst/>
          </a:prstGeom>
          <a:ln w="38160">
            <a:solidFill>
              <a:srgbClr val="FFFF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0" name="Line 29"/>
          <p:cNvSpPr/>
          <p:nvPr/>
        </p:nvSpPr>
        <p:spPr>
          <a:xfrm rot="16200000" flipH="1">
            <a:off x="4296553" y="2061690"/>
            <a:ext cx="611280" cy="291960"/>
          </a:xfrm>
          <a:prstGeom prst="line">
            <a:avLst/>
          </a:prstGeom>
          <a:ln w="38160">
            <a:solidFill>
              <a:srgbClr val="FFFF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1" name="Line 30"/>
          <p:cNvSpPr/>
          <p:nvPr/>
        </p:nvSpPr>
        <p:spPr>
          <a:xfrm rot="16200000">
            <a:off x="4554313" y="2141610"/>
            <a:ext cx="565560" cy="177840"/>
          </a:xfrm>
          <a:prstGeom prst="line">
            <a:avLst/>
          </a:prstGeom>
          <a:ln w="38160">
            <a:solidFill>
              <a:srgbClr val="FFFF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2" name="Line 31"/>
          <p:cNvSpPr/>
          <p:nvPr/>
        </p:nvSpPr>
        <p:spPr>
          <a:xfrm rot="16200000" flipH="1">
            <a:off x="4821073" y="2053050"/>
            <a:ext cx="356760" cy="146880"/>
          </a:xfrm>
          <a:prstGeom prst="line">
            <a:avLst/>
          </a:prstGeom>
          <a:ln w="38160">
            <a:solidFill>
              <a:srgbClr val="FFFF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3" name="Line 32"/>
          <p:cNvSpPr/>
          <p:nvPr/>
        </p:nvSpPr>
        <p:spPr>
          <a:xfrm rot="16200000" flipH="1">
            <a:off x="5772828" y="1604934"/>
            <a:ext cx="7230" cy="1407101"/>
          </a:xfrm>
          <a:prstGeom prst="line">
            <a:avLst/>
          </a:prstGeom>
          <a:ln w="38160">
            <a:solidFill>
              <a:srgbClr val="FFFF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" name="Line 14">
            <a:extLst>
              <a:ext uri="{FF2B5EF4-FFF2-40B4-BE49-F238E27FC236}">
                <a16:creationId xmlns:a16="http://schemas.microsoft.com/office/drawing/2014/main" id="{33E9F5C5-3FFA-4702-92C2-9A5344E3E65E}"/>
              </a:ext>
            </a:extLst>
          </p:cNvPr>
          <p:cNvSpPr/>
          <p:nvPr/>
        </p:nvSpPr>
        <p:spPr>
          <a:xfrm flipH="1">
            <a:off x="1120388" y="2274804"/>
            <a:ext cx="939403" cy="0"/>
          </a:xfrm>
          <a:prstGeom prst="line">
            <a:avLst/>
          </a:prstGeom>
          <a:ln w="38160">
            <a:solidFill>
              <a:srgbClr val="FFFF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4" name="Graphic 33">
            <a:extLst>
              <a:ext uri="{FF2B5EF4-FFF2-40B4-BE49-F238E27FC236}">
                <a16:creationId xmlns:a16="http://schemas.microsoft.com/office/drawing/2014/main" id="{EF69DAC2-4D40-418A-97DC-78899E8A65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43941" y="1779234"/>
            <a:ext cx="1771702" cy="3859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025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Picture 223"/>
          <p:cNvPicPr/>
          <p:nvPr/>
        </p:nvPicPr>
        <p:blipFill>
          <a:blip r:embed="rId2"/>
          <a:stretch/>
        </p:blipFill>
        <p:spPr>
          <a:xfrm>
            <a:off x="2351520" y="55080"/>
            <a:ext cx="5318640" cy="6671160"/>
          </a:xfrm>
          <a:prstGeom prst="rect">
            <a:avLst/>
          </a:prstGeom>
          <a:ln>
            <a:noFill/>
          </a:ln>
        </p:spPr>
      </p:pic>
      <p:sp>
        <p:nvSpPr>
          <p:cNvPr id="225" name="CustomShape 1"/>
          <p:cNvSpPr/>
          <p:nvPr/>
        </p:nvSpPr>
        <p:spPr>
          <a:xfrm>
            <a:off x="0" y="4824000"/>
            <a:ext cx="2232000" cy="1080000"/>
          </a:xfrm>
          <a:prstGeom prst="rect">
            <a:avLst/>
          </a:prstGeom>
          <a:solidFill>
            <a:srgbClr val="FF3300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l-GR" sz="1800" b="1" strike="noStrike" spc="-1">
                <a:solidFill>
                  <a:srgbClr val="FFFFFF"/>
                </a:solidFill>
                <a:latin typeface="Arial"/>
              </a:rPr>
              <a:t>Παράδειγμα</a:t>
            </a:r>
            <a:endParaRPr lang="el-GR" sz="1800" b="0" strike="noStrike" spc="-1">
              <a:solidFill>
                <a:srgbClr val="FFFFFF"/>
              </a:solidFill>
              <a:latin typeface="Arial"/>
            </a:endParaRPr>
          </a:p>
          <a:p>
            <a:pPr algn="ctr"/>
            <a:r>
              <a:rPr lang="el-GR" sz="1800" b="1" strike="noStrike" spc="-1">
                <a:solidFill>
                  <a:srgbClr val="FFFFFF"/>
                </a:solidFill>
                <a:latin typeface="Arial"/>
              </a:rPr>
              <a:t>DigitalReadSerial</a:t>
            </a:r>
            <a:endParaRPr lang="el-GR" sz="18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Picture 225"/>
          <p:cNvPicPr/>
          <p:nvPr/>
        </p:nvPicPr>
        <p:blipFill>
          <a:blip r:embed="rId2"/>
          <a:stretch/>
        </p:blipFill>
        <p:spPr>
          <a:xfrm>
            <a:off x="2173320" y="62280"/>
            <a:ext cx="5386680" cy="6756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Picture 226"/>
          <p:cNvPicPr/>
          <p:nvPr/>
        </p:nvPicPr>
        <p:blipFill>
          <a:blip r:embed="rId2"/>
          <a:stretch/>
        </p:blipFill>
        <p:spPr>
          <a:xfrm>
            <a:off x="2250360" y="0"/>
            <a:ext cx="5238720" cy="6768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Picture 227"/>
          <p:cNvPicPr/>
          <p:nvPr/>
        </p:nvPicPr>
        <p:blipFill>
          <a:blip r:embed="rId2"/>
          <a:stretch/>
        </p:blipFill>
        <p:spPr>
          <a:xfrm>
            <a:off x="2251800" y="124920"/>
            <a:ext cx="5020200" cy="6695640"/>
          </a:xfrm>
          <a:prstGeom prst="rect">
            <a:avLst/>
          </a:prstGeom>
          <a:ln>
            <a:noFill/>
          </a:ln>
        </p:spPr>
      </p:pic>
      <p:sp>
        <p:nvSpPr>
          <p:cNvPr id="229" name="CustomShape 1"/>
          <p:cNvSpPr/>
          <p:nvPr/>
        </p:nvSpPr>
        <p:spPr>
          <a:xfrm>
            <a:off x="0" y="4824000"/>
            <a:ext cx="2232000" cy="1080000"/>
          </a:xfrm>
          <a:prstGeom prst="rect">
            <a:avLst/>
          </a:prstGeom>
          <a:solidFill>
            <a:srgbClr val="FF3300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l-GR" sz="1800" b="1" strike="noStrike" spc="-1">
                <a:solidFill>
                  <a:srgbClr val="FFFFFF"/>
                </a:solidFill>
                <a:latin typeface="Arial"/>
              </a:rPr>
              <a:t>Παράδειγμα</a:t>
            </a:r>
            <a:endParaRPr lang="el-GR" sz="1800" b="0" strike="noStrike" spc="-1">
              <a:solidFill>
                <a:srgbClr val="FFFFFF"/>
              </a:solidFill>
              <a:latin typeface="Arial"/>
            </a:endParaRPr>
          </a:p>
          <a:p>
            <a:pPr algn="ctr"/>
            <a:r>
              <a:rPr lang="el-GR" sz="1800" b="1" strike="noStrike" spc="-1">
                <a:solidFill>
                  <a:srgbClr val="FFFFFF"/>
                </a:solidFill>
                <a:latin typeface="Arial"/>
              </a:rPr>
              <a:t>AnalogInOutSerial</a:t>
            </a:r>
            <a:endParaRPr lang="el-GR" sz="18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Picture 229"/>
          <p:cNvPicPr/>
          <p:nvPr/>
        </p:nvPicPr>
        <p:blipFill>
          <a:blip r:embed="rId2"/>
          <a:stretch/>
        </p:blipFill>
        <p:spPr>
          <a:xfrm>
            <a:off x="2443320" y="121680"/>
            <a:ext cx="4756680" cy="6681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216000" y="261183"/>
            <a:ext cx="8568000" cy="576000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l-GR" dirty="0"/>
              <a:t>Τι είναι είσοδος;</a:t>
            </a:r>
          </a:p>
        </p:txBody>
      </p:sp>
      <p:pic>
        <p:nvPicPr>
          <p:cNvPr id="46" name="Picture 45"/>
          <p:cNvPicPr/>
          <p:nvPr/>
        </p:nvPicPr>
        <p:blipFill>
          <a:blip r:embed="rId2"/>
          <a:stretch/>
        </p:blipFill>
        <p:spPr>
          <a:xfrm>
            <a:off x="853920" y="1152000"/>
            <a:ext cx="2890080" cy="2647440"/>
          </a:xfrm>
          <a:prstGeom prst="rect">
            <a:avLst/>
          </a:prstGeom>
          <a:ln>
            <a:noFill/>
          </a:ln>
        </p:spPr>
      </p:pic>
      <p:sp>
        <p:nvSpPr>
          <p:cNvPr id="47" name="CustomShape 2"/>
          <p:cNvSpPr/>
          <p:nvPr/>
        </p:nvSpPr>
        <p:spPr>
          <a:xfrm>
            <a:off x="4104000" y="1296000"/>
            <a:ext cx="4824000" cy="1440000"/>
          </a:xfrm>
          <a:prstGeom prst="wedgeRoundRectCallout">
            <a:avLst>
              <a:gd name="adj1" fmla="val -60337"/>
              <a:gd name="adj2" fmla="val 42125"/>
              <a:gd name="adj3" fmla="val 16667"/>
            </a:avLst>
          </a:prstGeom>
          <a:solidFill>
            <a:srgbClr val="FF3300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l-GR" sz="2200" b="0" strike="noStrike" spc="-1">
                <a:solidFill>
                  <a:srgbClr val="FFFFFF"/>
                </a:solidFill>
                <a:latin typeface="Arial"/>
              </a:rPr>
              <a:t>Διακόπτης: Ψηφιακή Είσοδος</a:t>
            </a:r>
          </a:p>
          <a:p>
            <a:pPr algn="ctr"/>
            <a:r>
              <a:rPr lang="el-GR" sz="2200" b="0" strike="noStrike" spc="-1">
                <a:solidFill>
                  <a:srgbClr val="FFFFFF"/>
                </a:solidFill>
                <a:latin typeface="Arial"/>
              </a:rPr>
              <a:t>Σβηστό – Ανοικτό ( 0 - 1)</a:t>
            </a:r>
          </a:p>
        </p:txBody>
      </p:sp>
      <p:pic>
        <p:nvPicPr>
          <p:cNvPr id="48" name="Picture 47"/>
          <p:cNvPicPr/>
          <p:nvPr/>
        </p:nvPicPr>
        <p:blipFill>
          <a:blip r:embed="rId3"/>
          <a:stretch/>
        </p:blipFill>
        <p:spPr>
          <a:xfrm>
            <a:off x="648000" y="3312000"/>
            <a:ext cx="3600000" cy="3600000"/>
          </a:xfrm>
          <a:prstGeom prst="rect">
            <a:avLst/>
          </a:prstGeom>
          <a:ln>
            <a:noFill/>
          </a:ln>
        </p:spPr>
      </p:pic>
      <p:sp>
        <p:nvSpPr>
          <p:cNvPr id="49" name="CustomShape 3"/>
          <p:cNvSpPr/>
          <p:nvPr/>
        </p:nvSpPr>
        <p:spPr>
          <a:xfrm>
            <a:off x="4104000" y="3888000"/>
            <a:ext cx="4824000" cy="1440000"/>
          </a:xfrm>
          <a:prstGeom prst="wedgeRoundRectCallout">
            <a:avLst>
              <a:gd name="adj1" fmla="val -60337"/>
              <a:gd name="adj2" fmla="val 42125"/>
              <a:gd name="adj3" fmla="val 16667"/>
            </a:avLst>
          </a:prstGeom>
          <a:solidFill>
            <a:srgbClr val="801900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l-GR" sz="2200" b="0" strike="noStrike" spc="-1">
                <a:solidFill>
                  <a:srgbClr val="FFFFFF"/>
                </a:solidFill>
                <a:latin typeface="Arial"/>
              </a:rPr>
              <a:t>Ποτενσιόμετρο:</a:t>
            </a:r>
          </a:p>
          <a:p>
            <a:pPr algn="ctr"/>
            <a:r>
              <a:rPr lang="el-GR" sz="2200" b="0" strike="noStrike" spc="-1">
                <a:solidFill>
                  <a:srgbClr val="FFFFFF"/>
                </a:solidFill>
                <a:latin typeface="Arial"/>
              </a:rPr>
              <a:t>Διάφορες τιμές </a:t>
            </a:r>
          </a:p>
          <a:p>
            <a:pPr algn="ctr"/>
            <a:r>
              <a:rPr lang="el-GR" sz="2200" b="0" strike="noStrike" spc="-1">
                <a:solidFill>
                  <a:srgbClr val="FFFFFF"/>
                </a:solidFill>
                <a:latin typeface="Arial"/>
              </a:rPr>
              <a:t>(Αναλογική είσοδος)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288000" y="576000"/>
            <a:ext cx="8568000" cy="576000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algn="ctr">
              <a:defRPr sz="280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l-GR" dirty="0"/>
              <a:t>Τι είναι στα αλήθεια ένα ποτενσιόμετρο;</a:t>
            </a:r>
          </a:p>
        </p:txBody>
      </p:sp>
      <p:grpSp>
        <p:nvGrpSpPr>
          <p:cNvPr id="51" name="Group 2"/>
          <p:cNvGrpSpPr/>
          <p:nvPr/>
        </p:nvGrpSpPr>
        <p:grpSpPr>
          <a:xfrm>
            <a:off x="1872000" y="3639240"/>
            <a:ext cx="4680000" cy="1256760"/>
            <a:chOff x="1872000" y="3639240"/>
            <a:chExt cx="4680000" cy="1256760"/>
          </a:xfrm>
        </p:grpSpPr>
        <p:sp>
          <p:nvSpPr>
            <p:cNvPr id="52" name="Line 3"/>
            <p:cNvSpPr/>
            <p:nvPr/>
          </p:nvSpPr>
          <p:spPr>
            <a:xfrm flipH="1">
              <a:off x="5772240" y="4104360"/>
              <a:ext cx="779760" cy="11160"/>
            </a:xfrm>
            <a:prstGeom prst="line">
              <a:avLst/>
            </a:prstGeom>
            <a:ln w="38160">
              <a:solidFill>
                <a:srgbClr val="FF333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" name="Line 4"/>
            <p:cNvSpPr/>
            <p:nvPr/>
          </p:nvSpPr>
          <p:spPr>
            <a:xfrm flipH="1">
              <a:off x="5428440" y="4115520"/>
              <a:ext cx="343800" cy="780480"/>
            </a:xfrm>
            <a:prstGeom prst="line">
              <a:avLst/>
            </a:prstGeom>
            <a:ln w="38160">
              <a:solidFill>
                <a:srgbClr val="FF333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" name="Line 5"/>
            <p:cNvSpPr/>
            <p:nvPr/>
          </p:nvSpPr>
          <p:spPr>
            <a:xfrm flipH="1" flipV="1">
              <a:off x="5198400" y="3639240"/>
              <a:ext cx="230040" cy="1256760"/>
            </a:xfrm>
            <a:prstGeom prst="line">
              <a:avLst/>
            </a:prstGeom>
            <a:ln w="38160">
              <a:solidFill>
                <a:srgbClr val="FF333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" name="Line 6"/>
            <p:cNvSpPr/>
            <p:nvPr/>
          </p:nvSpPr>
          <p:spPr>
            <a:xfrm flipH="1">
              <a:off x="4860000" y="3639240"/>
              <a:ext cx="338400" cy="1168200"/>
            </a:xfrm>
            <a:prstGeom prst="line">
              <a:avLst/>
            </a:prstGeom>
            <a:ln w="38160">
              <a:solidFill>
                <a:srgbClr val="FF333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" name="Line 7"/>
            <p:cNvSpPr/>
            <p:nvPr/>
          </p:nvSpPr>
          <p:spPr>
            <a:xfrm flipH="1" flipV="1">
              <a:off x="4560480" y="3648240"/>
              <a:ext cx="299880" cy="1158840"/>
            </a:xfrm>
            <a:prstGeom prst="line">
              <a:avLst/>
            </a:prstGeom>
            <a:ln w="38160">
              <a:solidFill>
                <a:srgbClr val="FF333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" name="Line 8"/>
            <p:cNvSpPr/>
            <p:nvPr/>
          </p:nvSpPr>
          <p:spPr>
            <a:xfrm flipH="1">
              <a:off x="4222080" y="3648240"/>
              <a:ext cx="338400" cy="1168200"/>
            </a:xfrm>
            <a:prstGeom prst="line">
              <a:avLst/>
            </a:prstGeom>
            <a:ln w="38160">
              <a:solidFill>
                <a:srgbClr val="FF333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" name="Line 9"/>
            <p:cNvSpPr/>
            <p:nvPr/>
          </p:nvSpPr>
          <p:spPr>
            <a:xfrm flipH="1" flipV="1">
              <a:off x="3851640" y="3658320"/>
              <a:ext cx="370440" cy="1157760"/>
            </a:xfrm>
            <a:prstGeom prst="line">
              <a:avLst/>
            </a:prstGeom>
            <a:ln w="38160">
              <a:solidFill>
                <a:srgbClr val="FF333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" name="Line 10"/>
            <p:cNvSpPr/>
            <p:nvPr/>
          </p:nvSpPr>
          <p:spPr>
            <a:xfrm flipH="1">
              <a:off x="3513240" y="3658320"/>
              <a:ext cx="338400" cy="1168200"/>
            </a:xfrm>
            <a:prstGeom prst="line">
              <a:avLst/>
            </a:prstGeom>
            <a:ln w="38160">
              <a:solidFill>
                <a:srgbClr val="FF333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" name="Line 11"/>
            <p:cNvSpPr/>
            <p:nvPr/>
          </p:nvSpPr>
          <p:spPr>
            <a:xfrm flipH="1" flipV="1">
              <a:off x="3071880" y="3669480"/>
              <a:ext cx="441360" cy="1156680"/>
            </a:xfrm>
            <a:prstGeom prst="line">
              <a:avLst/>
            </a:prstGeom>
            <a:ln w="38160">
              <a:solidFill>
                <a:srgbClr val="FF333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" name="Line 12"/>
            <p:cNvSpPr/>
            <p:nvPr/>
          </p:nvSpPr>
          <p:spPr>
            <a:xfrm flipH="1">
              <a:off x="2802960" y="3669480"/>
              <a:ext cx="268560" cy="1070280"/>
            </a:xfrm>
            <a:prstGeom prst="line">
              <a:avLst/>
            </a:prstGeom>
            <a:ln w="38160">
              <a:solidFill>
                <a:srgbClr val="FF333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2" name="Line 13"/>
            <p:cNvSpPr/>
            <p:nvPr/>
          </p:nvSpPr>
          <p:spPr>
            <a:xfrm flipH="1" flipV="1">
              <a:off x="2580840" y="4064400"/>
              <a:ext cx="222120" cy="675360"/>
            </a:xfrm>
            <a:prstGeom prst="line">
              <a:avLst/>
            </a:prstGeom>
            <a:ln w="38160">
              <a:solidFill>
                <a:srgbClr val="FF333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3" name="Line 14"/>
            <p:cNvSpPr/>
            <p:nvPr/>
          </p:nvSpPr>
          <p:spPr>
            <a:xfrm flipH="1">
              <a:off x="1872000" y="4064400"/>
              <a:ext cx="708840" cy="10080"/>
            </a:xfrm>
            <a:prstGeom prst="line">
              <a:avLst/>
            </a:prstGeom>
            <a:ln w="38160">
              <a:solidFill>
                <a:srgbClr val="FF333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64" name="Line 15"/>
          <p:cNvSpPr/>
          <p:nvPr/>
        </p:nvSpPr>
        <p:spPr>
          <a:xfrm>
            <a:off x="4140000" y="1800000"/>
            <a:ext cx="0" cy="1224000"/>
          </a:xfrm>
          <a:prstGeom prst="line">
            <a:avLst/>
          </a:prstGeom>
          <a:ln w="76320">
            <a:solidFill>
              <a:srgbClr val="FFFF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5" name="Line 16"/>
          <p:cNvSpPr/>
          <p:nvPr/>
        </p:nvSpPr>
        <p:spPr>
          <a:xfrm>
            <a:off x="4500000" y="2232000"/>
            <a:ext cx="0" cy="432000"/>
          </a:xfrm>
          <a:prstGeom prst="line">
            <a:avLst/>
          </a:prstGeom>
          <a:ln w="76320">
            <a:solidFill>
              <a:srgbClr val="FFFF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6" name="TextShape 17"/>
          <p:cNvSpPr txBox="1"/>
          <p:nvPr/>
        </p:nvSpPr>
        <p:spPr>
          <a:xfrm>
            <a:off x="3348000" y="1656000"/>
            <a:ext cx="432000" cy="699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el-GR" sz="4000" b="1" strike="noStrike" spc="-1">
                <a:solidFill>
                  <a:srgbClr val="FFFFFF"/>
                </a:solidFill>
                <a:latin typeface="Arial"/>
              </a:rPr>
              <a:t>+</a:t>
            </a:r>
            <a:endParaRPr lang="el-GR" sz="40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7" name="TextShape 18"/>
          <p:cNvSpPr txBox="1"/>
          <p:nvPr/>
        </p:nvSpPr>
        <p:spPr>
          <a:xfrm>
            <a:off x="4644000" y="1584000"/>
            <a:ext cx="432000" cy="699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el-GR" sz="4000" b="1" strike="noStrike" spc="-1">
                <a:solidFill>
                  <a:srgbClr val="FFFFFF"/>
                </a:solidFill>
                <a:latin typeface="Arial"/>
              </a:rPr>
              <a:t>-</a:t>
            </a:r>
            <a:endParaRPr lang="el-GR" sz="40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8" name="Line 19"/>
          <p:cNvSpPr/>
          <p:nvPr/>
        </p:nvSpPr>
        <p:spPr>
          <a:xfrm flipH="1">
            <a:off x="1872000" y="2448000"/>
            <a:ext cx="2268000" cy="0"/>
          </a:xfrm>
          <a:prstGeom prst="line">
            <a:avLst/>
          </a:prstGeom>
          <a:ln w="38160">
            <a:solidFill>
              <a:srgbClr val="FFFF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9" name="Line 20"/>
          <p:cNvSpPr/>
          <p:nvPr/>
        </p:nvSpPr>
        <p:spPr>
          <a:xfrm>
            <a:off x="1872000" y="2448000"/>
            <a:ext cx="0" cy="1626480"/>
          </a:xfrm>
          <a:prstGeom prst="line">
            <a:avLst/>
          </a:prstGeom>
          <a:ln w="38160">
            <a:solidFill>
              <a:srgbClr val="FFFF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0" name="Line 21"/>
          <p:cNvSpPr/>
          <p:nvPr/>
        </p:nvSpPr>
        <p:spPr>
          <a:xfrm>
            <a:off x="4500000" y="2448000"/>
            <a:ext cx="2052000" cy="0"/>
          </a:xfrm>
          <a:prstGeom prst="line">
            <a:avLst/>
          </a:prstGeom>
          <a:ln w="38160">
            <a:solidFill>
              <a:srgbClr val="FFFF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1" name="Line 22"/>
          <p:cNvSpPr/>
          <p:nvPr/>
        </p:nvSpPr>
        <p:spPr>
          <a:xfrm>
            <a:off x="6552000" y="2448000"/>
            <a:ext cx="0" cy="1667520"/>
          </a:xfrm>
          <a:prstGeom prst="line">
            <a:avLst/>
          </a:prstGeom>
          <a:ln w="38160">
            <a:solidFill>
              <a:srgbClr val="FFFF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" name="TextShape 23"/>
          <p:cNvSpPr txBox="1"/>
          <p:nvPr/>
        </p:nvSpPr>
        <p:spPr>
          <a:xfrm>
            <a:off x="3168000" y="2540160"/>
            <a:ext cx="864000" cy="771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el-GR" sz="4000" b="1" strike="noStrike" spc="-1">
                <a:solidFill>
                  <a:srgbClr val="FFFFFF"/>
                </a:solidFill>
                <a:latin typeface="Arial"/>
              </a:rPr>
              <a:t>5V</a:t>
            </a:r>
            <a:endParaRPr lang="el-GR" sz="40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3" name="Line 24"/>
          <p:cNvSpPr/>
          <p:nvPr/>
        </p:nvSpPr>
        <p:spPr>
          <a:xfrm>
            <a:off x="6552000" y="4115520"/>
            <a:ext cx="0" cy="2004480"/>
          </a:xfrm>
          <a:prstGeom prst="line">
            <a:avLst/>
          </a:prstGeom>
          <a:ln w="57240">
            <a:solidFill>
              <a:srgbClr val="66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4" name="CustomShape 25"/>
          <p:cNvSpPr/>
          <p:nvPr/>
        </p:nvSpPr>
        <p:spPr>
          <a:xfrm>
            <a:off x="1728000" y="4104000"/>
            <a:ext cx="288000" cy="2016000"/>
          </a:xfrm>
          <a:custGeom>
            <a:avLst/>
            <a:gdLst/>
            <a:ahLst/>
            <a:cxnLst/>
            <a:rect l="0" t="0" r="r" b="b"/>
            <a:pathLst>
              <a:path w="802" h="5602">
                <a:moveTo>
                  <a:pt x="200" y="5601"/>
                </a:moveTo>
                <a:lnTo>
                  <a:pt x="200" y="1400"/>
                </a:lnTo>
                <a:lnTo>
                  <a:pt x="0" y="1400"/>
                </a:lnTo>
                <a:lnTo>
                  <a:pt x="400" y="0"/>
                </a:lnTo>
                <a:lnTo>
                  <a:pt x="801" y="1400"/>
                </a:lnTo>
                <a:lnTo>
                  <a:pt x="600" y="1400"/>
                </a:lnTo>
                <a:lnTo>
                  <a:pt x="600" y="5601"/>
                </a:lnTo>
                <a:lnTo>
                  <a:pt x="200" y="5601"/>
                </a:lnTo>
              </a:path>
            </a:pathLst>
          </a:custGeom>
          <a:solidFill>
            <a:srgbClr val="FF3300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" name="TextShape 26"/>
          <p:cNvSpPr txBox="1"/>
          <p:nvPr/>
        </p:nvSpPr>
        <p:spPr>
          <a:xfrm>
            <a:off x="3672000" y="5688000"/>
            <a:ext cx="864000" cy="771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el-GR" sz="4000" b="1" strike="noStrike" spc="-1">
                <a:solidFill>
                  <a:srgbClr val="FFFFFF"/>
                </a:solidFill>
                <a:latin typeface="Arial"/>
              </a:rPr>
              <a:t>5V</a:t>
            </a:r>
            <a:endParaRPr lang="el-GR" sz="40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Shape 1"/>
          <p:cNvSpPr txBox="1"/>
          <p:nvPr/>
        </p:nvSpPr>
        <p:spPr>
          <a:xfrm>
            <a:off x="288000" y="576000"/>
            <a:ext cx="8568000" cy="576000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algn="ctr">
              <a:defRPr sz="280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l-GR" dirty="0"/>
              <a:t>Τι είναι στα αλήθεια ένα ποτενσιόμετρο;</a:t>
            </a:r>
          </a:p>
        </p:txBody>
      </p:sp>
      <p:grpSp>
        <p:nvGrpSpPr>
          <p:cNvPr id="77" name="Group 2"/>
          <p:cNvGrpSpPr/>
          <p:nvPr/>
        </p:nvGrpSpPr>
        <p:grpSpPr>
          <a:xfrm>
            <a:off x="1872000" y="3639240"/>
            <a:ext cx="4680000" cy="1256760"/>
            <a:chOff x="1872000" y="3639240"/>
            <a:chExt cx="4680000" cy="1256760"/>
          </a:xfrm>
        </p:grpSpPr>
        <p:sp>
          <p:nvSpPr>
            <p:cNvPr id="78" name="Line 3"/>
            <p:cNvSpPr/>
            <p:nvPr/>
          </p:nvSpPr>
          <p:spPr>
            <a:xfrm flipH="1">
              <a:off x="5772240" y="4104360"/>
              <a:ext cx="779760" cy="11160"/>
            </a:xfrm>
            <a:prstGeom prst="line">
              <a:avLst/>
            </a:prstGeom>
            <a:ln w="38160">
              <a:solidFill>
                <a:srgbClr val="FF333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9" name="Line 4"/>
            <p:cNvSpPr/>
            <p:nvPr/>
          </p:nvSpPr>
          <p:spPr>
            <a:xfrm flipH="1">
              <a:off x="5428440" y="4115520"/>
              <a:ext cx="343800" cy="780480"/>
            </a:xfrm>
            <a:prstGeom prst="line">
              <a:avLst/>
            </a:prstGeom>
            <a:ln w="38160">
              <a:solidFill>
                <a:srgbClr val="FF333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0" name="Line 5"/>
            <p:cNvSpPr/>
            <p:nvPr/>
          </p:nvSpPr>
          <p:spPr>
            <a:xfrm flipH="1" flipV="1">
              <a:off x="5198400" y="3639240"/>
              <a:ext cx="230040" cy="1256760"/>
            </a:xfrm>
            <a:prstGeom prst="line">
              <a:avLst/>
            </a:prstGeom>
            <a:ln w="38160">
              <a:solidFill>
                <a:srgbClr val="FF333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1" name="Line 6"/>
            <p:cNvSpPr/>
            <p:nvPr/>
          </p:nvSpPr>
          <p:spPr>
            <a:xfrm flipH="1">
              <a:off x="4860000" y="3639240"/>
              <a:ext cx="338400" cy="1168200"/>
            </a:xfrm>
            <a:prstGeom prst="line">
              <a:avLst/>
            </a:prstGeom>
            <a:ln w="38160">
              <a:solidFill>
                <a:srgbClr val="FF333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2" name="Line 7"/>
            <p:cNvSpPr/>
            <p:nvPr/>
          </p:nvSpPr>
          <p:spPr>
            <a:xfrm flipH="1" flipV="1">
              <a:off x="4560480" y="3648240"/>
              <a:ext cx="299880" cy="1158840"/>
            </a:xfrm>
            <a:prstGeom prst="line">
              <a:avLst/>
            </a:prstGeom>
            <a:ln w="38160">
              <a:solidFill>
                <a:srgbClr val="FF333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3" name="Line 8"/>
            <p:cNvSpPr/>
            <p:nvPr/>
          </p:nvSpPr>
          <p:spPr>
            <a:xfrm flipH="1">
              <a:off x="4222080" y="3648240"/>
              <a:ext cx="338400" cy="1168200"/>
            </a:xfrm>
            <a:prstGeom prst="line">
              <a:avLst/>
            </a:prstGeom>
            <a:ln w="38160">
              <a:solidFill>
                <a:srgbClr val="FF333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4" name="Line 9"/>
            <p:cNvSpPr/>
            <p:nvPr/>
          </p:nvSpPr>
          <p:spPr>
            <a:xfrm flipH="1" flipV="1">
              <a:off x="3851640" y="3658320"/>
              <a:ext cx="370440" cy="1157760"/>
            </a:xfrm>
            <a:prstGeom prst="line">
              <a:avLst/>
            </a:prstGeom>
            <a:ln w="38160">
              <a:solidFill>
                <a:srgbClr val="FF333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5" name="Line 10"/>
            <p:cNvSpPr/>
            <p:nvPr/>
          </p:nvSpPr>
          <p:spPr>
            <a:xfrm flipH="1">
              <a:off x="3513240" y="3658320"/>
              <a:ext cx="338400" cy="1168200"/>
            </a:xfrm>
            <a:prstGeom prst="line">
              <a:avLst/>
            </a:prstGeom>
            <a:ln w="38160">
              <a:solidFill>
                <a:srgbClr val="FF333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6" name="Line 11"/>
            <p:cNvSpPr/>
            <p:nvPr/>
          </p:nvSpPr>
          <p:spPr>
            <a:xfrm flipH="1" flipV="1">
              <a:off x="3071880" y="3669480"/>
              <a:ext cx="441360" cy="1156680"/>
            </a:xfrm>
            <a:prstGeom prst="line">
              <a:avLst/>
            </a:prstGeom>
            <a:ln w="38160">
              <a:solidFill>
                <a:srgbClr val="FF333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7" name="Line 12"/>
            <p:cNvSpPr/>
            <p:nvPr/>
          </p:nvSpPr>
          <p:spPr>
            <a:xfrm flipH="1">
              <a:off x="2802960" y="3669480"/>
              <a:ext cx="268560" cy="1070280"/>
            </a:xfrm>
            <a:prstGeom prst="line">
              <a:avLst/>
            </a:prstGeom>
            <a:ln w="38160">
              <a:solidFill>
                <a:srgbClr val="FF333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8" name="Line 13"/>
            <p:cNvSpPr/>
            <p:nvPr/>
          </p:nvSpPr>
          <p:spPr>
            <a:xfrm flipH="1" flipV="1">
              <a:off x="2580840" y="4064400"/>
              <a:ext cx="222120" cy="675360"/>
            </a:xfrm>
            <a:prstGeom prst="line">
              <a:avLst/>
            </a:prstGeom>
            <a:ln w="38160">
              <a:solidFill>
                <a:srgbClr val="FF333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9" name="Line 14"/>
            <p:cNvSpPr/>
            <p:nvPr/>
          </p:nvSpPr>
          <p:spPr>
            <a:xfrm flipH="1">
              <a:off x="1872000" y="4064400"/>
              <a:ext cx="708840" cy="10080"/>
            </a:xfrm>
            <a:prstGeom prst="line">
              <a:avLst/>
            </a:prstGeom>
            <a:ln w="38160">
              <a:solidFill>
                <a:srgbClr val="FF333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90" name="Line 15"/>
          <p:cNvSpPr/>
          <p:nvPr/>
        </p:nvSpPr>
        <p:spPr>
          <a:xfrm>
            <a:off x="4140000" y="1800000"/>
            <a:ext cx="0" cy="1224000"/>
          </a:xfrm>
          <a:prstGeom prst="line">
            <a:avLst/>
          </a:prstGeom>
          <a:ln w="76320">
            <a:solidFill>
              <a:srgbClr val="FFFF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1" name="Line 16"/>
          <p:cNvSpPr/>
          <p:nvPr/>
        </p:nvSpPr>
        <p:spPr>
          <a:xfrm>
            <a:off x="4500000" y="2232000"/>
            <a:ext cx="0" cy="432000"/>
          </a:xfrm>
          <a:prstGeom prst="line">
            <a:avLst/>
          </a:prstGeom>
          <a:ln w="76320">
            <a:solidFill>
              <a:srgbClr val="FFFF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2" name="TextShape 17"/>
          <p:cNvSpPr txBox="1"/>
          <p:nvPr/>
        </p:nvSpPr>
        <p:spPr>
          <a:xfrm>
            <a:off x="3348000" y="1656000"/>
            <a:ext cx="432000" cy="699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el-GR" sz="4000" b="1" strike="noStrike" spc="-1">
                <a:solidFill>
                  <a:srgbClr val="FFFFFF"/>
                </a:solidFill>
                <a:latin typeface="Arial"/>
              </a:rPr>
              <a:t>+</a:t>
            </a:r>
            <a:endParaRPr lang="el-GR" sz="40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93" name="TextShape 18"/>
          <p:cNvSpPr txBox="1"/>
          <p:nvPr/>
        </p:nvSpPr>
        <p:spPr>
          <a:xfrm>
            <a:off x="4644000" y="1584000"/>
            <a:ext cx="432000" cy="699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el-GR" sz="4000" b="1" strike="noStrike" spc="-1">
                <a:solidFill>
                  <a:srgbClr val="FFFFFF"/>
                </a:solidFill>
                <a:latin typeface="Arial"/>
              </a:rPr>
              <a:t>-</a:t>
            </a:r>
            <a:endParaRPr lang="el-GR" sz="40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94" name="Line 19"/>
          <p:cNvSpPr/>
          <p:nvPr/>
        </p:nvSpPr>
        <p:spPr>
          <a:xfrm flipH="1">
            <a:off x="1872000" y="2448000"/>
            <a:ext cx="2268000" cy="0"/>
          </a:xfrm>
          <a:prstGeom prst="line">
            <a:avLst/>
          </a:prstGeom>
          <a:ln w="38160">
            <a:solidFill>
              <a:srgbClr val="FFFF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5" name="Line 20"/>
          <p:cNvSpPr/>
          <p:nvPr/>
        </p:nvSpPr>
        <p:spPr>
          <a:xfrm>
            <a:off x="1872000" y="2448000"/>
            <a:ext cx="0" cy="1626480"/>
          </a:xfrm>
          <a:prstGeom prst="line">
            <a:avLst/>
          </a:prstGeom>
          <a:ln w="38160">
            <a:solidFill>
              <a:srgbClr val="FFFF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6" name="Line 21"/>
          <p:cNvSpPr/>
          <p:nvPr/>
        </p:nvSpPr>
        <p:spPr>
          <a:xfrm>
            <a:off x="4500000" y="2448000"/>
            <a:ext cx="2052000" cy="0"/>
          </a:xfrm>
          <a:prstGeom prst="line">
            <a:avLst/>
          </a:prstGeom>
          <a:ln w="38160">
            <a:solidFill>
              <a:srgbClr val="FFFF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7" name="Line 22"/>
          <p:cNvSpPr/>
          <p:nvPr/>
        </p:nvSpPr>
        <p:spPr>
          <a:xfrm>
            <a:off x="6552000" y="2448000"/>
            <a:ext cx="0" cy="1667520"/>
          </a:xfrm>
          <a:prstGeom prst="line">
            <a:avLst/>
          </a:prstGeom>
          <a:ln w="38160">
            <a:solidFill>
              <a:srgbClr val="FFFF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8" name="TextShape 23"/>
          <p:cNvSpPr txBox="1"/>
          <p:nvPr/>
        </p:nvSpPr>
        <p:spPr>
          <a:xfrm>
            <a:off x="3168000" y="2540160"/>
            <a:ext cx="864000" cy="771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el-GR" sz="4000" b="1" strike="noStrike" spc="-1">
                <a:solidFill>
                  <a:srgbClr val="FFFFFF"/>
                </a:solidFill>
                <a:latin typeface="Arial"/>
              </a:rPr>
              <a:t>5V</a:t>
            </a:r>
            <a:endParaRPr lang="el-GR" sz="40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99" name="Line 24"/>
          <p:cNvSpPr/>
          <p:nvPr/>
        </p:nvSpPr>
        <p:spPr>
          <a:xfrm>
            <a:off x="6552000" y="4115520"/>
            <a:ext cx="0" cy="2004480"/>
          </a:xfrm>
          <a:prstGeom prst="line">
            <a:avLst/>
          </a:prstGeom>
          <a:ln w="57240">
            <a:solidFill>
              <a:srgbClr val="66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0" name="CustomShape 25"/>
          <p:cNvSpPr/>
          <p:nvPr/>
        </p:nvSpPr>
        <p:spPr>
          <a:xfrm>
            <a:off x="5976000" y="4104000"/>
            <a:ext cx="288000" cy="2016000"/>
          </a:xfrm>
          <a:custGeom>
            <a:avLst/>
            <a:gdLst/>
            <a:ahLst/>
            <a:cxnLst/>
            <a:rect l="0" t="0" r="r" b="b"/>
            <a:pathLst>
              <a:path w="802" h="5602">
                <a:moveTo>
                  <a:pt x="200" y="5601"/>
                </a:moveTo>
                <a:lnTo>
                  <a:pt x="200" y="1400"/>
                </a:lnTo>
                <a:lnTo>
                  <a:pt x="0" y="1400"/>
                </a:lnTo>
                <a:lnTo>
                  <a:pt x="400" y="0"/>
                </a:lnTo>
                <a:lnTo>
                  <a:pt x="801" y="1400"/>
                </a:lnTo>
                <a:lnTo>
                  <a:pt x="600" y="1400"/>
                </a:lnTo>
                <a:lnTo>
                  <a:pt x="600" y="5601"/>
                </a:lnTo>
                <a:lnTo>
                  <a:pt x="200" y="5601"/>
                </a:lnTo>
              </a:path>
            </a:pathLst>
          </a:custGeom>
          <a:solidFill>
            <a:srgbClr val="FF3300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1" name="TextShape 26"/>
          <p:cNvSpPr txBox="1"/>
          <p:nvPr/>
        </p:nvSpPr>
        <p:spPr>
          <a:xfrm>
            <a:off x="4896000" y="5472000"/>
            <a:ext cx="864000" cy="771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el-GR" sz="4000" b="1" strike="noStrike" spc="-1">
                <a:solidFill>
                  <a:srgbClr val="FFFFFF"/>
                </a:solidFill>
                <a:latin typeface="Arial"/>
              </a:rPr>
              <a:t>0V</a:t>
            </a:r>
            <a:endParaRPr lang="el-GR" sz="40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288000" y="576000"/>
            <a:ext cx="8568000" cy="576000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algn="ctr">
              <a:defRPr sz="280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l-GR" dirty="0"/>
              <a:t>Τι είναι στα αλήθεια ένα ποτενσιόμετρο;</a:t>
            </a:r>
          </a:p>
        </p:txBody>
      </p:sp>
      <p:grpSp>
        <p:nvGrpSpPr>
          <p:cNvPr id="103" name="Group 2"/>
          <p:cNvGrpSpPr/>
          <p:nvPr/>
        </p:nvGrpSpPr>
        <p:grpSpPr>
          <a:xfrm>
            <a:off x="1872000" y="3639240"/>
            <a:ext cx="4680000" cy="1256760"/>
            <a:chOff x="1872000" y="3639240"/>
            <a:chExt cx="4680000" cy="1256760"/>
          </a:xfrm>
        </p:grpSpPr>
        <p:sp>
          <p:nvSpPr>
            <p:cNvPr id="104" name="Line 3"/>
            <p:cNvSpPr/>
            <p:nvPr/>
          </p:nvSpPr>
          <p:spPr>
            <a:xfrm flipH="1">
              <a:off x="5772240" y="4104360"/>
              <a:ext cx="779760" cy="11160"/>
            </a:xfrm>
            <a:prstGeom prst="line">
              <a:avLst/>
            </a:prstGeom>
            <a:ln w="38160">
              <a:solidFill>
                <a:srgbClr val="FF333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5" name="Line 4"/>
            <p:cNvSpPr/>
            <p:nvPr/>
          </p:nvSpPr>
          <p:spPr>
            <a:xfrm flipH="1">
              <a:off x="5428440" y="4115520"/>
              <a:ext cx="343800" cy="780480"/>
            </a:xfrm>
            <a:prstGeom prst="line">
              <a:avLst/>
            </a:prstGeom>
            <a:ln w="38160">
              <a:solidFill>
                <a:srgbClr val="FF333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6" name="Line 5"/>
            <p:cNvSpPr/>
            <p:nvPr/>
          </p:nvSpPr>
          <p:spPr>
            <a:xfrm flipH="1" flipV="1">
              <a:off x="5198400" y="3639240"/>
              <a:ext cx="230040" cy="1256760"/>
            </a:xfrm>
            <a:prstGeom prst="line">
              <a:avLst/>
            </a:prstGeom>
            <a:ln w="38160">
              <a:solidFill>
                <a:srgbClr val="FF333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7" name="Line 6"/>
            <p:cNvSpPr/>
            <p:nvPr/>
          </p:nvSpPr>
          <p:spPr>
            <a:xfrm flipH="1">
              <a:off x="4860000" y="3639240"/>
              <a:ext cx="338400" cy="1168200"/>
            </a:xfrm>
            <a:prstGeom prst="line">
              <a:avLst/>
            </a:prstGeom>
            <a:ln w="38160">
              <a:solidFill>
                <a:srgbClr val="FF333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8" name="Line 7"/>
            <p:cNvSpPr/>
            <p:nvPr/>
          </p:nvSpPr>
          <p:spPr>
            <a:xfrm flipH="1" flipV="1">
              <a:off x="4560480" y="3648240"/>
              <a:ext cx="299880" cy="1158840"/>
            </a:xfrm>
            <a:prstGeom prst="line">
              <a:avLst/>
            </a:prstGeom>
            <a:ln w="38160">
              <a:solidFill>
                <a:srgbClr val="FF333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9" name="Line 8"/>
            <p:cNvSpPr/>
            <p:nvPr/>
          </p:nvSpPr>
          <p:spPr>
            <a:xfrm flipH="1">
              <a:off x="4222080" y="3648240"/>
              <a:ext cx="338400" cy="1168200"/>
            </a:xfrm>
            <a:prstGeom prst="line">
              <a:avLst/>
            </a:prstGeom>
            <a:ln w="38160">
              <a:solidFill>
                <a:srgbClr val="FF333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0" name="Line 9"/>
            <p:cNvSpPr/>
            <p:nvPr/>
          </p:nvSpPr>
          <p:spPr>
            <a:xfrm flipH="1" flipV="1">
              <a:off x="3851640" y="3658320"/>
              <a:ext cx="370440" cy="1157760"/>
            </a:xfrm>
            <a:prstGeom prst="line">
              <a:avLst/>
            </a:prstGeom>
            <a:ln w="38160">
              <a:solidFill>
                <a:srgbClr val="FF333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1" name="Line 10"/>
            <p:cNvSpPr/>
            <p:nvPr/>
          </p:nvSpPr>
          <p:spPr>
            <a:xfrm flipH="1">
              <a:off x="3513240" y="3658320"/>
              <a:ext cx="338400" cy="1168200"/>
            </a:xfrm>
            <a:prstGeom prst="line">
              <a:avLst/>
            </a:prstGeom>
            <a:ln w="38160">
              <a:solidFill>
                <a:srgbClr val="FF333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2" name="Line 11"/>
            <p:cNvSpPr/>
            <p:nvPr/>
          </p:nvSpPr>
          <p:spPr>
            <a:xfrm flipH="1" flipV="1">
              <a:off x="3071880" y="3669480"/>
              <a:ext cx="441360" cy="1156680"/>
            </a:xfrm>
            <a:prstGeom prst="line">
              <a:avLst/>
            </a:prstGeom>
            <a:ln w="38160">
              <a:solidFill>
                <a:srgbClr val="FF333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3" name="Line 12"/>
            <p:cNvSpPr/>
            <p:nvPr/>
          </p:nvSpPr>
          <p:spPr>
            <a:xfrm flipH="1">
              <a:off x="2802960" y="3669480"/>
              <a:ext cx="268560" cy="1070280"/>
            </a:xfrm>
            <a:prstGeom prst="line">
              <a:avLst/>
            </a:prstGeom>
            <a:ln w="38160">
              <a:solidFill>
                <a:srgbClr val="FF333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4" name="Line 13"/>
            <p:cNvSpPr/>
            <p:nvPr/>
          </p:nvSpPr>
          <p:spPr>
            <a:xfrm flipH="1" flipV="1">
              <a:off x="2580840" y="4064400"/>
              <a:ext cx="222120" cy="675360"/>
            </a:xfrm>
            <a:prstGeom prst="line">
              <a:avLst/>
            </a:prstGeom>
            <a:ln w="38160">
              <a:solidFill>
                <a:srgbClr val="FF333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5" name="Line 14"/>
            <p:cNvSpPr/>
            <p:nvPr/>
          </p:nvSpPr>
          <p:spPr>
            <a:xfrm flipH="1">
              <a:off x="1872000" y="4064400"/>
              <a:ext cx="708840" cy="10080"/>
            </a:xfrm>
            <a:prstGeom prst="line">
              <a:avLst/>
            </a:prstGeom>
            <a:ln w="38160">
              <a:solidFill>
                <a:srgbClr val="FF333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16" name="Line 15"/>
          <p:cNvSpPr/>
          <p:nvPr/>
        </p:nvSpPr>
        <p:spPr>
          <a:xfrm>
            <a:off x="4140000" y="1800000"/>
            <a:ext cx="0" cy="1224000"/>
          </a:xfrm>
          <a:prstGeom prst="line">
            <a:avLst/>
          </a:prstGeom>
          <a:ln w="76320">
            <a:solidFill>
              <a:srgbClr val="FFFF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7" name="Line 16"/>
          <p:cNvSpPr/>
          <p:nvPr/>
        </p:nvSpPr>
        <p:spPr>
          <a:xfrm>
            <a:off x="4500000" y="2232000"/>
            <a:ext cx="0" cy="432000"/>
          </a:xfrm>
          <a:prstGeom prst="line">
            <a:avLst/>
          </a:prstGeom>
          <a:ln w="76320">
            <a:solidFill>
              <a:srgbClr val="FFFF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8" name="TextShape 17"/>
          <p:cNvSpPr txBox="1"/>
          <p:nvPr/>
        </p:nvSpPr>
        <p:spPr>
          <a:xfrm>
            <a:off x="3348000" y="1656000"/>
            <a:ext cx="432000" cy="699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el-GR" sz="4000" b="1" strike="noStrike" spc="-1">
                <a:solidFill>
                  <a:srgbClr val="FFFFFF"/>
                </a:solidFill>
                <a:latin typeface="Arial"/>
              </a:rPr>
              <a:t>+</a:t>
            </a:r>
            <a:endParaRPr lang="el-GR" sz="40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9" name="TextShape 18"/>
          <p:cNvSpPr txBox="1"/>
          <p:nvPr/>
        </p:nvSpPr>
        <p:spPr>
          <a:xfrm>
            <a:off x="4644000" y="1584000"/>
            <a:ext cx="432000" cy="699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el-GR" sz="4000" b="1" strike="noStrike" spc="-1">
                <a:solidFill>
                  <a:srgbClr val="FFFFFF"/>
                </a:solidFill>
                <a:latin typeface="Arial"/>
              </a:rPr>
              <a:t>-</a:t>
            </a:r>
            <a:endParaRPr lang="el-GR" sz="40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0" name="Line 19"/>
          <p:cNvSpPr/>
          <p:nvPr/>
        </p:nvSpPr>
        <p:spPr>
          <a:xfrm flipH="1">
            <a:off x="1872000" y="2448000"/>
            <a:ext cx="2268000" cy="0"/>
          </a:xfrm>
          <a:prstGeom prst="line">
            <a:avLst/>
          </a:prstGeom>
          <a:ln w="38160">
            <a:solidFill>
              <a:srgbClr val="FFFF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1" name="Line 20"/>
          <p:cNvSpPr/>
          <p:nvPr/>
        </p:nvSpPr>
        <p:spPr>
          <a:xfrm>
            <a:off x="1872000" y="2448000"/>
            <a:ext cx="0" cy="1626480"/>
          </a:xfrm>
          <a:prstGeom prst="line">
            <a:avLst/>
          </a:prstGeom>
          <a:ln w="38160">
            <a:solidFill>
              <a:srgbClr val="FFFF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2" name="Line 21"/>
          <p:cNvSpPr/>
          <p:nvPr/>
        </p:nvSpPr>
        <p:spPr>
          <a:xfrm>
            <a:off x="4500000" y="2448000"/>
            <a:ext cx="2052000" cy="0"/>
          </a:xfrm>
          <a:prstGeom prst="line">
            <a:avLst/>
          </a:prstGeom>
          <a:ln w="38160">
            <a:solidFill>
              <a:srgbClr val="FFFF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3" name="Line 22"/>
          <p:cNvSpPr/>
          <p:nvPr/>
        </p:nvSpPr>
        <p:spPr>
          <a:xfrm>
            <a:off x="6552000" y="2448000"/>
            <a:ext cx="0" cy="1667520"/>
          </a:xfrm>
          <a:prstGeom prst="line">
            <a:avLst/>
          </a:prstGeom>
          <a:ln w="38160">
            <a:solidFill>
              <a:srgbClr val="FFFF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4" name="TextShape 23"/>
          <p:cNvSpPr txBox="1"/>
          <p:nvPr/>
        </p:nvSpPr>
        <p:spPr>
          <a:xfrm>
            <a:off x="3168000" y="2540160"/>
            <a:ext cx="864000" cy="771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el-GR" sz="4000" b="1" strike="noStrike" spc="-1">
                <a:solidFill>
                  <a:srgbClr val="FFFFFF"/>
                </a:solidFill>
                <a:latin typeface="Arial"/>
              </a:rPr>
              <a:t>5V</a:t>
            </a:r>
            <a:endParaRPr lang="el-GR" sz="40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5" name="Line 24"/>
          <p:cNvSpPr/>
          <p:nvPr/>
        </p:nvSpPr>
        <p:spPr>
          <a:xfrm>
            <a:off x="6552000" y="4115520"/>
            <a:ext cx="0" cy="2004480"/>
          </a:xfrm>
          <a:prstGeom prst="line">
            <a:avLst/>
          </a:prstGeom>
          <a:ln w="57240">
            <a:solidFill>
              <a:srgbClr val="66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6" name="CustomShape 25"/>
          <p:cNvSpPr/>
          <p:nvPr/>
        </p:nvSpPr>
        <p:spPr>
          <a:xfrm>
            <a:off x="4104000" y="4816440"/>
            <a:ext cx="288000" cy="1368000"/>
          </a:xfrm>
          <a:custGeom>
            <a:avLst/>
            <a:gdLst/>
            <a:ahLst/>
            <a:cxnLst/>
            <a:rect l="0" t="0" r="r" b="b"/>
            <a:pathLst>
              <a:path w="802" h="3802">
                <a:moveTo>
                  <a:pt x="200" y="3801"/>
                </a:moveTo>
                <a:lnTo>
                  <a:pt x="200" y="950"/>
                </a:lnTo>
                <a:lnTo>
                  <a:pt x="0" y="950"/>
                </a:lnTo>
                <a:lnTo>
                  <a:pt x="400" y="0"/>
                </a:lnTo>
                <a:lnTo>
                  <a:pt x="801" y="950"/>
                </a:lnTo>
                <a:lnTo>
                  <a:pt x="600" y="950"/>
                </a:lnTo>
                <a:lnTo>
                  <a:pt x="600" y="3801"/>
                </a:lnTo>
                <a:lnTo>
                  <a:pt x="200" y="3801"/>
                </a:lnTo>
              </a:path>
            </a:pathLst>
          </a:custGeom>
          <a:solidFill>
            <a:srgbClr val="FF3300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7" name="TextShape 26"/>
          <p:cNvSpPr txBox="1"/>
          <p:nvPr/>
        </p:nvSpPr>
        <p:spPr>
          <a:xfrm>
            <a:off x="4680000" y="5904000"/>
            <a:ext cx="1440000" cy="720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el-GR" sz="4000" b="1" strike="noStrike" spc="-1">
                <a:solidFill>
                  <a:srgbClr val="FFFFFF"/>
                </a:solidFill>
                <a:latin typeface="Arial"/>
              </a:rPr>
              <a:t>2.5V</a:t>
            </a:r>
            <a:endParaRPr lang="el-GR" sz="40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216000" y="288000"/>
            <a:ext cx="8568000" cy="576000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algn="ctr">
              <a:defRPr sz="280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l-GR" dirty="0"/>
              <a:t>Πως διαβάζεται;</a:t>
            </a:r>
          </a:p>
        </p:txBody>
      </p:sp>
      <p:grpSp>
        <p:nvGrpSpPr>
          <p:cNvPr id="129" name="Group 2"/>
          <p:cNvGrpSpPr/>
          <p:nvPr/>
        </p:nvGrpSpPr>
        <p:grpSpPr>
          <a:xfrm>
            <a:off x="2487240" y="1656000"/>
            <a:ext cx="1256760" cy="4680000"/>
            <a:chOff x="2487240" y="1656000"/>
            <a:chExt cx="1256760" cy="4680000"/>
          </a:xfrm>
        </p:grpSpPr>
        <p:sp>
          <p:nvSpPr>
            <p:cNvPr id="130" name="Line 3"/>
            <p:cNvSpPr/>
            <p:nvPr/>
          </p:nvSpPr>
          <p:spPr>
            <a:xfrm>
              <a:off x="2952360" y="1656000"/>
              <a:ext cx="11160" cy="779760"/>
            </a:xfrm>
            <a:prstGeom prst="line">
              <a:avLst/>
            </a:prstGeom>
            <a:ln w="38160">
              <a:solidFill>
                <a:srgbClr val="FF333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1" name="Line 4"/>
            <p:cNvSpPr/>
            <p:nvPr/>
          </p:nvSpPr>
          <p:spPr>
            <a:xfrm>
              <a:off x="2963520" y="2435760"/>
              <a:ext cx="780480" cy="343800"/>
            </a:xfrm>
            <a:prstGeom prst="line">
              <a:avLst/>
            </a:prstGeom>
            <a:ln w="38160">
              <a:solidFill>
                <a:srgbClr val="FF333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2" name="Line 5"/>
            <p:cNvSpPr/>
            <p:nvPr/>
          </p:nvSpPr>
          <p:spPr>
            <a:xfrm flipH="1">
              <a:off x="2487240" y="2779560"/>
              <a:ext cx="1256760" cy="230040"/>
            </a:xfrm>
            <a:prstGeom prst="line">
              <a:avLst/>
            </a:prstGeom>
            <a:ln w="38160">
              <a:solidFill>
                <a:srgbClr val="FF333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3" name="Line 6"/>
            <p:cNvSpPr/>
            <p:nvPr/>
          </p:nvSpPr>
          <p:spPr>
            <a:xfrm>
              <a:off x="2487240" y="3009600"/>
              <a:ext cx="1168200" cy="338400"/>
            </a:xfrm>
            <a:prstGeom prst="line">
              <a:avLst/>
            </a:prstGeom>
            <a:ln w="38160">
              <a:solidFill>
                <a:srgbClr val="FF333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4" name="Line 7"/>
            <p:cNvSpPr/>
            <p:nvPr/>
          </p:nvSpPr>
          <p:spPr>
            <a:xfrm flipH="1">
              <a:off x="2496240" y="3348000"/>
              <a:ext cx="1158840" cy="299880"/>
            </a:xfrm>
            <a:prstGeom prst="line">
              <a:avLst/>
            </a:prstGeom>
            <a:ln w="38160">
              <a:solidFill>
                <a:srgbClr val="FF333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5" name="Line 8"/>
            <p:cNvSpPr/>
            <p:nvPr/>
          </p:nvSpPr>
          <p:spPr>
            <a:xfrm>
              <a:off x="2496240" y="3647520"/>
              <a:ext cx="1168200" cy="338400"/>
            </a:xfrm>
            <a:prstGeom prst="line">
              <a:avLst/>
            </a:prstGeom>
            <a:ln w="38160">
              <a:solidFill>
                <a:srgbClr val="FF333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6" name="Line 9"/>
            <p:cNvSpPr/>
            <p:nvPr/>
          </p:nvSpPr>
          <p:spPr>
            <a:xfrm flipH="1">
              <a:off x="2506320" y="3985920"/>
              <a:ext cx="1157760" cy="370440"/>
            </a:xfrm>
            <a:prstGeom prst="line">
              <a:avLst/>
            </a:prstGeom>
            <a:ln w="38160">
              <a:solidFill>
                <a:srgbClr val="FF333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7" name="Line 10"/>
            <p:cNvSpPr/>
            <p:nvPr/>
          </p:nvSpPr>
          <p:spPr>
            <a:xfrm>
              <a:off x="2506320" y="4356360"/>
              <a:ext cx="1168200" cy="338400"/>
            </a:xfrm>
            <a:prstGeom prst="line">
              <a:avLst/>
            </a:prstGeom>
            <a:ln w="38160">
              <a:solidFill>
                <a:srgbClr val="FF333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8" name="Line 11"/>
            <p:cNvSpPr/>
            <p:nvPr/>
          </p:nvSpPr>
          <p:spPr>
            <a:xfrm flipH="1">
              <a:off x="2517480" y="4694760"/>
              <a:ext cx="1156680" cy="441360"/>
            </a:xfrm>
            <a:prstGeom prst="line">
              <a:avLst/>
            </a:prstGeom>
            <a:ln w="38160">
              <a:solidFill>
                <a:srgbClr val="FF333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9" name="Line 12"/>
            <p:cNvSpPr/>
            <p:nvPr/>
          </p:nvSpPr>
          <p:spPr>
            <a:xfrm>
              <a:off x="2517480" y="5136120"/>
              <a:ext cx="1070280" cy="268560"/>
            </a:xfrm>
            <a:prstGeom prst="line">
              <a:avLst/>
            </a:prstGeom>
            <a:ln w="38160">
              <a:solidFill>
                <a:srgbClr val="FF333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0" name="Line 13"/>
            <p:cNvSpPr/>
            <p:nvPr/>
          </p:nvSpPr>
          <p:spPr>
            <a:xfrm flipH="1">
              <a:off x="2912400" y="5405040"/>
              <a:ext cx="675360" cy="222120"/>
            </a:xfrm>
            <a:prstGeom prst="line">
              <a:avLst/>
            </a:prstGeom>
            <a:ln w="38160">
              <a:solidFill>
                <a:srgbClr val="FF333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1" name="Line 14"/>
            <p:cNvSpPr/>
            <p:nvPr/>
          </p:nvSpPr>
          <p:spPr>
            <a:xfrm>
              <a:off x="2912400" y="5627160"/>
              <a:ext cx="10080" cy="708840"/>
            </a:xfrm>
            <a:prstGeom prst="line">
              <a:avLst/>
            </a:prstGeom>
            <a:ln w="38160">
              <a:solidFill>
                <a:srgbClr val="FF333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47" name="Line 20"/>
          <p:cNvSpPr/>
          <p:nvPr/>
        </p:nvSpPr>
        <p:spPr>
          <a:xfrm>
            <a:off x="1295999" y="6336000"/>
            <a:ext cx="4483363" cy="0"/>
          </a:xfrm>
          <a:prstGeom prst="line">
            <a:avLst/>
          </a:prstGeom>
          <a:ln w="38160">
            <a:solidFill>
              <a:srgbClr val="FFFF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9" name="Line 22"/>
          <p:cNvSpPr/>
          <p:nvPr/>
        </p:nvSpPr>
        <p:spPr>
          <a:xfrm>
            <a:off x="1296000" y="1656000"/>
            <a:ext cx="1667520" cy="0"/>
          </a:xfrm>
          <a:prstGeom prst="line">
            <a:avLst/>
          </a:prstGeom>
          <a:ln w="38160">
            <a:solidFill>
              <a:srgbClr val="FFFF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C1AD6C1-330F-4781-A13E-80C5A57848FD}"/>
              </a:ext>
            </a:extLst>
          </p:cNvPr>
          <p:cNvGrpSpPr/>
          <p:nvPr/>
        </p:nvGrpSpPr>
        <p:grpSpPr>
          <a:xfrm rot="10800000">
            <a:off x="404820" y="1656000"/>
            <a:ext cx="1702080" cy="4680000"/>
            <a:chOff x="504000" y="1656000"/>
            <a:chExt cx="1702080" cy="4680000"/>
          </a:xfrm>
        </p:grpSpPr>
        <p:sp>
          <p:nvSpPr>
            <p:cNvPr id="142" name="Line 15"/>
            <p:cNvSpPr/>
            <p:nvPr/>
          </p:nvSpPr>
          <p:spPr>
            <a:xfrm>
              <a:off x="648000" y="4068000"/>
              <a:ext cx="1224000" cy="0"/>
            </a:xfrm>
            <a:prstGeom prst="line">
              <a:avLst/>
            </a:prstGeom>
            <a:ln w="76320">
              <a:solidFill>
                <a:srgbClr val="FFFF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3" name="Line 16"/>
            <p:cNvSpPr/>
            <p:nvPr/>
          </p:nvSpPr>
          <p:spPr>
            <a:xfrm>
              <a:off x="1080000" y="3708000"/>
              <a:ext cx="432000" cy="0"/>
            </a:xfrm>
            <a:prstGeom prst="line">
              <a:avLst/>
            </a:prstGeom>
            <a:ln w="76320">
              <a:solidFill>
                <a:srgbClr val="FFFF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4" name="TextShape 17"/>
            <p:cNvSpPr txBox="1"/>
            <p:nvPr/>
          </p:nvSpPr>
          <p:spPr>
            <a:xfrm rot="16200000">
              <a:off x="637920" y="4294080"/>
              <a:ext cx="432000" cy="69984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>
              <a:spAutoFit/>
            </a:bodyPr>
            <a:lstStyle/>
            <a:p>
              <a:r>
                <a:rPr lang="el-GR" sz="4000" b="1" strike="noStrike" spc="-1">
                  <a:solidFill>
                    <a:srgbClr val="FFFFFF"/>
                  </a:solidFill>
                  <a:latin typeface="Arial"/>
                </a:rPr>
                <a:t>+</a:t>
              </a:r>
              <a:endParaRPr lang="el-GR" sz="40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45" name="TextShape 18"/>
            <p:cNvSpPr txBox="1"/>
            <p:nvPr/>
          </p:nvSpPr>
          <p:spPr>
            <a:xfrm>
              <a:off x="565920" y="2998080"/>
              <a:ext cx="432000" cy="69984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>
              <a:spAutoFit/>
            </a:bodyPr>
            <a:lstStyle/>
            <a:p>
              <a:r>
                <a:rPr lang="el-GR" sz="4000" b="1" strike="noStrike" spc="-1">
                  <a:solidFill>
                    <a:srgbClr val="FFFFFF"/>
                  </a:solidFill>
                  <a:latin typeface="Arial"/>
                </a:rPr>
                <a:t>-</a:t>
              </a:r>
              <a:endParaRPr lang="el-GR" sz="40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46" name="Line 19"/>
            <p:cNvSpPr/>
            <p:nvPr/>
          </p:nvSpPr>
          <p:spPr>
            <a:xfrm>
              <a:off x="1296000" y="4068000"/>
              <a:ext cx="0" cy="2268000"/>
            </a:xfrm>
            <a:prstGeom prst="line">
              <a:avLst/>
            </a:prstGeom>
            <a:ln w="38160">
              <a:solidFill>
                <a:srgbClr val="FFFF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8" name="Line 21"/>
            <p:cNvSpPr/>
            <p:nvPr/>
          </p:nvSpPr>
          <p:spPr>
            <a:xfrm flipV="1">
              <a:off x="1296000" y="1656000"/>
              <a:ext cx="0" cy="2052000"/>
            </a:xfrm>
            <a:prstGeom prst="line">
              <a:avLst/>
            </a:prstGeom>
            <a:ln w="38160">
              <a:solidFill>
                <a:srgbClr val="FFFF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0" name="TextShape 23"/>
            <p:cNvSpPr txBox="1"/>
            <p:nvPr/>
          </p:nvSpPr>
          <p:spPr>
            <a:xfrm rot="10800000">
              <a:off x="1342080" y="4222080"/>
              <a:ext cx="864000" cy="77184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>
              <a:spAutoFit/>
            </a:bodyPr>
            <a:lstStyle/>
            <a:p>
              <a:r>
                <a:rPr lang="el-GR" sz="4000" b="1" strike="noStrike" spc="-1" dirty="0">
                  <a:solidFill>
                    <a:srgbClr val="FFFFFF"/>
                  </a:solidFill>
                  <a:latin typeface="Arial"/>
                </a:rPr>
                <a:t>5V</a:t>
              </a:r>
              <a:endParaRPr lang="el-GR" sz="4000" b="0" strike="noStrike" spc="-1" dirty="0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152" name="CustomShape 25"/>
          <p:cNvSpPr/>
          <p:nvPr/>
        </p:nvSpPr>
        <p:spPr>
          <a:xfrm rot="16200000">
            <a:off x="4401502" y="3078937"/>
            <a:ext cx="288000" cy="1762125"/>
          </a:xfrm>
          <a:custGeom>
            <a:avLst/>
            <a:gdLst/>
            <a:ahLst/>
            <a:cxnLst/>
            <a:rect l="0" t="0" r="r" b="b"/>
            <a:pathLst>
              <a:path w="802" h="3802">
                <a:moveTo>
                  <a:pt x="200" y="3801"/>
                </a:moveTo>
                <a:lnTo>
                  <a:pt x="200" y="950"/>
                </a:lnTo>
                <a:lnTo>
                  <a:pt x="0" y="950"/>
                </a:lnTo>
                <a:lnTo>
                  <a:pt x="400" y="0"/>
                </a:lnTo>
                <a:lnTo>
                  <a:pt x="801" y="950"/>
                </a:lnTo>
                <a:lnTo>
                  <a:pt x="600" y="950"/>
                </a:lnTo>
                <a:lnTo>
                  <a:pt x="600" y="3801"/>
                </a:lnTo>
                <a:lnTo>
                  <a:pt x="200" y="3801"/>
                </a:lnTo>
              </a:path>
            </a:pathLst>
          </a:custGeom>
          <a:solidFill>
            <a:srgbClr val="FF3300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3" name="CustomShape 26"/>
          <p:cNvSpPr/>
          <p:nvPr/>
        </p:nvSpPr>
        <p:spPr>
          <a:xfrm>
            <a:off x="4733101" y="1403640"/>
            <a:ext cx="3096000" cy="1440000"/>
          </a:xfrm>
          <a:prstGeom prst="wedgeRoundRectCallout">
            <a:avLst>
              <a:gd name="adj1" fmla="val -44318"/>
              <a:gd name="adj2" fmla="val 99460"/>
              <a:gd name="adj3" fmla="val 16667"/>
            </a:avLst>
          </a:prstGeom>
          <a:solidFill>
            <a:srgbClr val="FF3300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l-GR" sz="2200" b="0" strike="noStrike" spc="-1">
                <a:solidFill>
                  <a:srgbClr val="FFFFFF"/>
                </a:solidFill>
                <a:latin typeface="Arial"/>
              </a:rPr>
              <a:t>Arduino Analog In</a:t>
            </a:r>
          </a:p>
          <a:p>
            <a:pPr algn="ctr"/>
            <a:r>
              <a:rPr lang="el-GR" sz="2200" b="0" strike="noStrike" spc="-1">
                <a:solidFill>
                  <a:srgbClr val="FFFFFF"/>
                </a:solidFill>
                <a:latin typeface="Arial"/>
              </a:rPr>
              <a:t>0 - 1023</a:t>
            </a:r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632726C1-2B38-4371-B3DD-D6D87CDC92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05007" y="2729076"/>
            <a:ext cx="1762125" cy="38385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216000" y="326880"/>
            <a:ext cx="8568000" cy="576000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algn="ctr">
              <a:defRPr sz="280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l-GR" dirty="0"/>
              <a:t>Διακόπτης Ανοικτός</a:t>
            </a:r>
          </a:p>
        </p:txBody>
      </p:sp>
      <p:sp>
        <p:nvSpPr>
          <p:cNvPr id="156" name="Line 3"/>
          <p:cNvSpPr/>
          <p:nvPr/>
        </p:nvSpPr>
        <p:spPr>
          <a:xfrm>
            <a:off x="2196000" y="1440000"/>
            <a:ext cx="0" cy="576000"/>
          </a:xfrm>
          <a:prstGeom prst="line">
            <a:avLst/>
          </a:prstGeom>
          <a:ln w="57240">
            <a:solidFill>
              <a:srgbClr val="FFFF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7" name="Line 4"/>
          <p:cNvSpPr/>
          <p:nvPr/>
        </p:nvSpPr>
        <p:spPr>
          <a:xfrm>
            <a:off x="1692000" y="2016000"/>
            <a:ext cx="1008000" cy="0"/>
          </a:xfrm>
          <a:prstGeom prst="line">
            <a:avLst/>
          </a:prstGeom>
          <a:ln w="57240">
            <a:solidFill>
              <a:srgbClr val="FFFF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8" name="Line 5"/>
          <p:cNvSpPr/>
          <p:nvPr/>
        </p:nvSpPr>
        <p:spPr>
          <a:xfrm>
            <a:off x="2880000" y="2448000"/>
            <a:ext cx="3456000" cy="0"/>
          </a:xfrm>
          <a:prstGeom prst="line">
            <a:avLst/>
          </a:prstGeom>
          <a:ln w="38160">
            <a:solidFill>
              <a:srgbClr val="FFFF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59" name="Group 6"/>
          <p:cNvGrpSpPr/>
          <p:nvPr/>
        </p:nvGrpSpPr>
        <p:grpSpPr>
          <a:xfrm>
            <a:off x="504000" y="3312000"/>
            <a:ext cx="1440000" cy="1728000"/>
            <a:chOff x="504000" y="3312000"/>
            <a:chExt cx="1440000" cy="1728000"/>
          </a:xfrm>
        </p:grpSpPr>
        <p:sp>
          <p:nvSpPr>
            <p:cNvPr id="160" name="Line 7"/>
            <p:cNvSpPr/>
            <p:nvPr/>
          </p:nvSpPr>
          <p:spPr>
            <a:xfrm flipH="1">
              <a:off x="504000" y="4104000"/>
              <a:ext cx="1224000" cy="0"/>
            </a:xfrm>
            <a:prstGeom prst="line">
              <a:avLst/>
            </a:prstGeom>
            <a:ln w="76320">
              <a:solidFill>
                <a:srgbClr val="FFFF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1" name="Line 8"/>
            <p:cNvSpPr/>
            <p:nvPr/>
          </p:nvSpPr>
          <p:spPr>
            <a:xfrm flipH="1">
              <a:off x="864000" y="4464000"/>
              <a:ext cx="432000" cy="0"/>
            </a:xfrm>
            <a:prstGeom prst="line">
              <a:avLst/>
            </a:prstGeom>
            <a:ln w="76320">
              <a:solidFill>
                <a:srgbClr val="FFFF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2" name="TextShape 9"/>
            <p:cNvSpPr txBox="1"/>
            <p:nvPr/>
          </p:nvSpPr>
          <p:spPr>
            <a:xfrm rot="5400000">
              <a:off x="1306080" y="3178080"/>
              <a:ext cx="432000" cy="69984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>
              <a:spAutoFit/>
            </a:bodyPr>
            <a:lstStyle/>
            <a:p>
              <a:r>
                <a:rPr lang="el-GR" sz="4000" b="1" strike="noStrike" spc="-1">
                  <a:solidFill>
                    <a:srgbClr val="FFFFFF"/>
                  </a:solidFill>
                  <a:latin typeface="Arial"/>
                </a:rPr>
                <a:t>+</a:t>
              </a:r>
              <a:endParaRPr lang="el-GR" sz="40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63" name="TextShape 10"/>
            <p:cNvSpPr txBox="1"/>
            <p:nvPr/>
          </p:nvSpPr>
          <p:spPr>
            <a:xfrm rot="5400000">
              <a:off x="1378080" y="4474080"/>
              <a:ext cx="432000" cy="69984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>
              <a:spAutoFit/>
            </a:bodyPr>
            <a:lstStyle/>
            <a:p>
              <a:r>
                <a:rPr lang="el-GR" sz="4000" b="1" strike="noStrike" spc="-1">
                  <a:solidFill>
                    <a:srgbClr val="FFFFFF"/>
                  </a:solidFill>
                  <a:latin typeface="Arial"/>
                </a:rPr>
                <a:t>-</a:t>
              </a:r>
              <a:endParaRPr lang="el-GR" sz="40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164" name="TextShape 11"/>
          <p:cNvSpPr txBox="1"/>
          <p:nvPr/>
        </p:nvSpPr>
        <p:spPr>
          <a:xfrm>
            <a:off x="0" y="3168000"/>
            <a:ext cx="864000" cy="771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el-GR" sz="4000" b="1" strike="noStrike" spc="-1">
                <a:solidFill>
                  <a:srgbClr val="FFFFFF"/>
                </a:solidFill>
                <a:latin typeface="Arial"/>
              </a:rPr>
              <a:t>5V</a:t>
            </a:r>
            <a:endParaRPr lang="el-GR" sz="40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5" name="Line 12"/>
          <p:cNvSpPr/>
          <p:nvPr/>
        </p:nvSpPr>
        <p:spPr>
          <a:xfrm>
            <a:off x="1080000" y="4464000"/>
            <a:ext cx="0" cy="1080000"/>
          </a:xfrm>
          <a:prstGeom prst="line">
            <a:avLst/>
          </a:prstGeom>
          <a:ln w="38160">
            <a:solidFill>
              <a:srgbClr val="FFFF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6" name="Line 13"/>
          <p:cNvSpPr/>
          <p:nvPr/>
        </p:nvSpPr>
        <p:spPr>
          <a:xfrm>
            <a:off x="1079999" y="5544000"/>
            <a:ext cx="5507231" cy="0"/>
          </a:xfrm>
          <a:prstGeom prst="line">
            <a:avLst/>
          </a:prstGeom>
          <a:ln w="38160">
            <a:solidFill>
              <a:srgbClr val="FFFF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7" name="Line 14"/>
          <p:cNvSpPr/>
          <p:nvPr/>
        </p:nvSpPr>
        <p:spPr>
          <a:xfrm>
            <a:off x="1080000" y="2448000"/>
            <a:ext cx="0" cy="1656000"/>
          </a:xfrm>
          <a:prstGeom prst="line">
            <a:avLst/>
          </a:prstGeom>
          <a:ln w="38160">
            <a:solidFill>
              <a:srgbClr val="FFFF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8" name="Line 15"/>
          <p:cNvSpPr/>
          <p:nvPr/>
        </p:nvSpPr>
        <p:spPr>
          <a:xfrm>
            <a:off x="1080000" y="2448000"/>
            <a:ext cx="648000" cy="0"/>
          </a:xfrm>
          <a:prstGeom prst="line">
            <a:avLst/>
          </a:prstGeom>
          <a:ln w="38160">
            <a:solidFill>
              <a:srgbClr val="FFFF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9" name="CustomShape 16"/>
          <p:cNvSpPr/>
          <p:nvPr/>
        </p:nvSpPr>
        <p:spPr>
          <a:xfrm>
            <a:off x="1584000" y="2232000"/>
            <a:ext cx="360000" cy="360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0" name="CustomShape 17"/>
          <p:cNvSpPr/>
          <p:nvPr/>
        </p:nvSpPr>
        <p:spPr>
          <a:xfrm>
            <a:off x="2520000" y="2232000"/>
            <a:ext cx="360000" cy="360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1" name="TextShape 18"/>
          <p:cNvSpPr txBox="1"/>
          <p:nvPr/>
        </p:nvSpPr>
        <p:spPr>
          <a:xfrm>
            <a:off x="4968000" y="1867320"/>
            <a:ext cx="115200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el-GR" sz="1800" b="0" strike="noStrike" spc="-1">
                <a:solidFill>
                  <a:srgbClr val="FFFFFF"/>
                </a:solidFill>
                <a:latin typeface="Arial"/>
              </a:rPr>
              <a:t>Είσοδος</a:t>
            </a:r>
          </a:p>
        </p:txBody>
      </p:sp>
      <p:sp>
        <p:nvSpPr>
          <p:cNvPr id="172" name="TextShape 19"/>
          <p:cNvSpPr txBox="1"/>
          <p:nvPr/>
        </p:nvSpPr>
        <p:spPr>
          <a:xfrm>
            <a:off x="4968000" y="5616000"/>
            <a:ext cx="115200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el-GR" sz="1800" b="0" strike="noStrike" spc="-1">
                <a:solidFill>
                  <a:srgbClr val="FFFFFF"/>
                </a:solidFill>
                <a:latin typeface="Arial"/>
              </a:rPr>
              <a:t>Γείωση</a:t>
            </a: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879FC11E-B945-497A-A8AD-0E70E95C7D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09715" y="1867320"/>
            <a:ext cx="1762125" cy="3838575"/>
          </a:xfrm>
          <a:prstGeom prst="rect">
            <a:avLst/>
          </a:prstGeom>
        </p:spPr>
      </p:pic>
      <p:sp>
        <p:nvSpPr>
          <p:cNvPr id="22" name="CustomShape 26">
            <a:extLst>
              <a:ext uri="{FF2B5EF4-FFF2-40B4-BE49-F238E27FC236}">
                <a16:creationId xmlns:a16="http://schemas.microsoft.com/office/drawing/2014/main" id="{F0F29935-FB2A-419B-AEEE-12461F42ECE4}"/>
              </a:ext>
            </a:extLst>
          </p:cNvPr>
          <p:cNvSpPr/>
          <p:nvPr/>
        </p:nvSpPr>
        <p:spPr>
          <a:xfrm>
            <a:off x="2679017" y="2935058"/>
            <a:ext cx="3096000" cy="969113"/>
          </a:xfrm>
          <a:prstGeom prst="wedgeRoundRectCallout">
            <a:avLst>
              <a:gd name="adj1" fmla="val 63785"/>
              <a:gd name="adj2" fmla="val 15615"/>
              <a:gd name="adj3" fmla="val 16667"/>
            </a:avLst>
          </a:prstGeom>
          <a:solidFill>
            <a:srgbClr val="FF3300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l-GR" sz="2200" b="0" strike="noStrike" spc="-1" dirty="0">
                <a:solidFill>
                  <a:srgbClr val="FFFFFF"/>
                </a:solidFill>
                <a:latin typeface="Arial"/>
              </a:rPr>
              <a:t>Μου αρ</a:t>
            </a:r>
            <a:r>
              <a:rPr lang="el-GR" sz="2200" spc="-1" dirty="0">
                <a:solidFill>
                  <a:srgbClr val="FFFFFF"/>
                </a:solidFill>
                <a:latin typeface="Arial"/>
              </a:rPr>
              <a:t>έσουν οι</a:t>
            </a:r>
          </a:p>
          <a:p>
            <a:pPr algn="ctr"/>
            <a:r>
              <a:rPr lang="el-GR" sz="2200" spc="-1" dirty="0">
                <a:solidFill>
                  <a:srgbClr val="FFFFFF"/>
                </a:solidFill>
                <a:latin typeface="Arial"/>
              </a:rPr>
              <a:t> διακόπτες!</a:t>
            </a:r>
            <a:endParaRPr lang="el-GR" sz="2200" b="0" strike="noStrike" spc="-1" dirty="0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216000" y="326880"/>
            <a:ext cx="8568000" cy="576000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algn="ctr">
              <a:defRPr sz="280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l-GR" dirty="0"/>
              <a:t>Διακόπτης Κλειστός</a:t>
            </a:r>
          </a:p>
        </p:txBody>
      </p:sp>
      <p:sp>
        <p:nvSpPr>
          <p:cNvPr id="175" name="Line 3"/>
          <p:cNvSpPr/>
          <p:nvPr/>
        </p:nvSpPr>
        <p:spPr>
          <a:xfrm>
            <a:off x="2232000" y="1656769"/>
            <a:ext cx="0" cy="576000"/>
          </a:xfrm>
          <a:prstGeom prst="line">
            <a:avLst/>
          </a:prstGeom>
          <a:ln w="57240">
            <a:solidFill>
              <a:srgbClr val="FFFF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6" name="Line 4"/>
          <p:cNvSpPr/>
          <p:nvPr/>
        </p:nvSpPr>
        <p:spPr>
          <a:xfrm>
            <a:off x="1728000" y="2232769"/>
            <a:ext cx="1008000" cy="0"/>
          </a:xfrm>
          <a:prstGeom prst="line">
            <a:avLst/>
          </a:prstGeom>
          <a:ln w="57240">
            <a:solidFill>
              <a:srgbClr val="FFFF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7" name="Line 5"/>
          <p:cNvSpPr/>
          <p:nvPr/>
        </p:nvSpPr>
        <p:spPr>
          <a:xfrm>
            <a:off x="2880000" y="2448000"/>
            <a:ext cx="3456000" cy="0"/>
          </a:xfrm>
          <a:prstGeom prst="line">
            <a:avLst/>
          </a:prstGeom>
          <a:ln w="38160">
            <a:solidFill>
              <a:srgbClr val="FFFF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78" name="Group 6"/>
          <p:cNvGrpSpPr/>
          <p:nvPr/>
        </p:nvGrpSpPr>
        <p:grpSpPr>
          <a:xfrm>
            <a:off x="504000" y="3312000"/>
            <a:ext cx="1440000" cy="1728000"/>
            <a:chOff x="504000" y="3312000"/>
            <a:chExt cx="1440000" cy="1728000"/>
          </a:xfrm>
        </p:grpSpPr>
        <p:sp>
          <p:nvSpPr>
            <p:cNvPr id="179" name="Line 7"/>
            <p:cNvSpPr/>
            <p:nvPr/>
          </p:nvSpPr>
          <p:spPr>
            <a:xfrm flipH="1">
              <a:off x="504000" y="4104000"/>
              <a:ext cx="1224000" cy="0"/>
            </a:xfrm>
            <a:prstGeom prst="line">
              <a:avLst/>
            </a:prstGeom>
            <a:ln w="76320">
              <a:solidFill>
                <a:srgbClr val="FFFF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0" name="Line 8"/>
            <p:cNvSpPr/>
            <p:nvPr/>
          </p:nvSpPr>
          <p:spPr>
            <a:xfrm flipH="1">
              <a:off x="864000" y="4464000"/>
              <a:ext cx="432000" cy="0"/>
            </a:xfrm>
            <a:prstGeom prst="line">
              <a:avLst/>
            </a:prstGeom>
            <a:ln w="76320">
              <a:solidFill>
                <a:srgbClr val="FFFF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1" name="TextShape 9"/>
            <p:cNvSpPr txBox="1"/>
            <p:nvPr/>
          </p:nvSpPr>
          <p:spPr>
            <a:xfrm rot="5400000">
              <a:off x="1306080" y="3178080"/>
              <a:ext cx="432000" cy="69984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>
              <a:spAutoFit/>
            </a:bodyPr>
            <a:lstStyle/>
            <a:p>
              <a:r>
                <a:rPr lang="el-GR" sz="4000" b="1" strike="noStrike" spc="-1">
                  <a:solidFill>
                    <a:srgbClr val="FFFFFF"/>
                  </a:solidFill>
                  <a:latin typeface="Arial"/>
                </a:rPr>
                <a:t>+</a:t>
              </a:r>
              <a:endParaRPr lang="el-GR" sz="40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82" name="TextShape 10"/>
            <p:cNvSpPr txBox="1"/>
            <p:nvPr/>
          </p:nvSpPr>
          <p:spPr>
            <a:xfrm rot="5400000">
              <a:off x="1378080" y="4474080"/>
              <a:ext cx="432000" cy="69984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>
              <a:spAutoFit/>
            </a:bodyPr>
            <a:lstStyle/>
            <a:p>
              <a:r>
                <a:rPr lang="el-GR" sz="4000" b="1" strike="noStrike" spc="-1">
                  <a:solidFill>
                    <a:srgbClr val="FFFFFF"/>
                  </a:solidFill>
                  <a:latin typeface="Arial"/>
                </a:rPr>
                <a:t>-</a:t>
              </a:r>
              <a:endParaRPr lang="el-GR" sz="40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183" name="TextShape 11"/>
          <p:cNvSpPr txBox="1"/>
          <p:nvPr/>
        </p:nvSpPr>
        <p:spPr>
          <a:xfrm>
            <a:off x="0" y="3168000"/>
            <a:ext cx="864000" cy="771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el-GR" sz="4000" b="1" strike="noStrike" spc="-1">
                <a:solidFill>
                  <a:srgbClr val="FFFFFF"/>
                </a:solidFill>
                <a:latin typeface="Arial"/>
              </a:rPr>
              <a:t>5V</a:t>
            </a:r>
            <a:endParaRPr lang="el-GR" sz="40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4" name="Line 12"/>
          <p:cNvSpPr/>
          <p:nvPr/>
        </p:nvSpPr>
        <p:spPr>
          <a:xfrm>
            <a:off x="1080000" y="4464000"/>
            <a:ext cx="0" cy="1080000"/>
          </a:xfrm>
          <a:prstGeom prst="line">
            <a:avLst/>
          </a:prstGeom>
          <a:ln w="38160">
            <a:solidFill>
              <a:srgbClr val="FFFF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5" name="Line 13"/>
          <p:cNvSpPr/>
          <p:nvPr/>
        </p:nvSpPr>
        <p:spPr>
          <a:xfrm>
            <a:off x="1079999" y="5544000"/>
            <a:ext cx="5516109" cy="0"/>
          </a:xfrm>
          <a:prstGeom prst="line">
            <a:avLst/>
          </a:prstGeom>
          <a:ln w="38160">
            <a:solidFill>
              <a:srgbClr val="FFFF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6" name="Line 14"/>
          <p:cNvSpPr/>
          <p:nvPr/>
        </p:nvSpPr>
        <p:spPr>
          <a:xfrm>
            <a:off x="1080000" y="2448000"/>
            <a:ext cx="0" cy="1656000"/>
          </a:xfrm>
          <a:prstGeom prst="line">
            <a:avLst/>
          </a:prstGeom>
          <a:ln w="38160">
            <a:solidFill>
              <a:srgbClr val="FFFF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7" name="Line 15"/>
          <p:cNvSpPr/>
          <p:nvPr/>
        </p:nvSpPr>
        <p:spPr>
          <a:xfrm>
            <a:off x="1080000" y="2448000"/>
            <a:ext cx="648000" cy="0"/>
          </a:xfrm>
          <a:prstGeom prst="line">
            <a:avLst/>
          </a:prstGeom>
          <a:ln w="38160">
            <a:solidFill>
              <a:srgbClr val="FFFF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8" name="CustomShape 16"/>
          <p:cNvSpPr/>
          <p:nvPr/>
        </p:nvSpPr>
        <p:spPr>
          <a:xfrm>
            <a:off x="1584000" y="2232000"/>
            <a:ext cx="360000" cy="360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9" name="CustomShape 17"/>
          <p:cNvSpPr/>
          <p:nvPr/>
        </p:nvSpPr>
        <p:spPr>
          <a:xfrm>
            <a:off x="2520000" y="2232000"/>
            <a:ext cx="360000" cy="360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0" name="TextShape 18"/>
          <p:cNvSpPr txBox="1"/>
          <p:nvPr/>
        </p:nvSpPr>
        <p:spPr>
          <a:xfrm>
            <a:off x="4968000" y="1867320"/>
            <a:ext cx="115200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el-GR" sz="1800" b="0" strike="noStrike" spc="-1">
                <a:solidFill>
                  <a:srgbClr val="FFFFFF"/>
                </a:solidFill>
                <a:latin typeface="Arial"/>
              </a:rPr>
              <a:t>Είσοδος</a:t>
            </a:r>
          </a:p>
        </p:txBody>
      </p:sp>
      <p:sp>
        <p:nvSpPr>
          <p:cNvPr id="191" name="TextShape 19"/>
          <p:cNvSpPr txBox="1"/>
          <p:nvPr/>
        </p:nvSpPr>
        <p:spPr>
          <a:xfrm>
            <a:off x="4968000" y="5616000"/>
            <a:ext cx="115200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el-GR" sz="1800" b="0" strike="noStrike" spc="-1">
                <a:solidFill>
                  <a:srgbClr val="FFFFFF"/>
                </a:solidFill>
                <a:latin typeface="Arial"/>
              </a:rPr>
              <a:t>Γείωση</a:t>
            </a: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C27587DB-724A-4485-96A3-7FE3DCDA7F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43017" y="1867320"/>
            <a:ext cx="1762125" cy="3838575"/>
          </a:xfrm>
          <a:prstGeom prst="rect">
            <a:avLst/>
          </a:prstGeom>
        </p:spPr>
      </p:pic>
      <p:sp>
        <p:nvSpPr>
          <p:cNvPr id="22" name="CustomShape 26">
            <a:extLst>
              <a:ext uri="{FF2B5EF4-FFF2-40B4-BE49-F238E27FC236}">
                <a16:creationId xmlns:a16="http://schemas.microsoft.com/office/drawing/2014/main" id="{F55E8181-8499-43BC-B0B6-55224E99B4FD}"/>
              </a:ext>
            </a:extLst>
          </p:cNvPr>
          <p:cNvSpPr/>
          <p:nvPr/>
        </p:nvSpPr>
        <p:spPr>
          <a:xfrm>
            <a:off x="2679017" y="2935058"/>
            <a:ext cx="3096000" cy="969113"/>
          </a:xfrm>
          <a:prstGeom prst="wedgeRoundRectCallout">
            <a:avLst>
              <a:gd name="adj1" fmla="val 63785"/>
              <a:gd name="adj2" fmla="val 15615"/>
              <a:gd name="adj3" fmla="val 16667"/>
            </a:avLst>
          </a:prstGeom>
          <a:solidFill>
            <a:srgbClr val="FF3300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l-GR" sz="2200" spc="-1" dirty="0">
                <a:solidFill>
                  <a:srgbClr val="FFFFFF"/>
                </a:solidFill>
                <a:latin typeface="Arial"/>
              </a:rPr>
              <a:t>Νομίζετε ότι δουλεύει ε;</a:t>
            </a:r>
          </a:p>
          <a:p>
            <a:pPr algn="ctr"/>
            <a:r>
              <a:rPr lang="en-US" sz="2200" b="0" strike="noStrike" spc="-1" dirty="0">
                <a:solidFill>
                  <a:srgbClr val="FFFFFF"/>
                </a:solidFill>
                <a:latin typeface="Arial"/>
              </a:rPr>
              <a:t>:D</a:t>
            </a:r>
            <a:endParaRPr lang="el-GR" sz="2200" b="0" strike="noStrike" spc="-1" dirty="0">
              <a:solidFill>
                <a:srgbClr val="FFFFFF"/>
              </a:solidFill>
              <a:latin typeface="Arial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216000" y="326880"/>
            <a:ext cx="8568000" cy="576000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algn="ctr">
              <a:defRPr sz="280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l-GR" dirty="0"/>
              <a:t>Διακόπτης σε Είσοδο με Αντίσταση </a:t>
            </a:r>
            <a:r>
              <a:rPr lang="en-US" dirty="0"/>
              <a:t>Pull Down</a:t>
            </a:r>
            <a:endParaRPr lang="el-GR" dirty="0"/>
          </a:p>
        </p:txBody>
      </p:sp>
      <p:sp>
        <p:nvSpPr>
          <p:cNvPr id="194" name="Line 3"/>
          <p:cNvSpPr/>
          <p:nvPr/>
        </p:nvSpPr>
        <p:spPr>
          <a:xfrm>
            <a:off x="2340000" y="1440000"/>
            <a:ext cx="0" cy="576000"/>
          </a:xfrm>
          <a:prstGeom prst="line">
            <a:avLst/>
          </a:prstGeom>
          <a:ln w="57240">
            <a:solidFill>
              <a:srgbClr val="FFFF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5" name="Line 4"/>
          <p:cNvSpPr/>
          <p:nvPr/>
        </p:nvSpPr>
        <p:spPr>
          <a:xfrm>
            <a:off x="1836000" y="2016000"/>
            <a:ext cx="1008000" cy="0"/>
          </a:xfrm>
          <a:prstGeom prst="line">
            <a:avLst/>
          </a:prstGeom>
          <a:ln w="57240">
            <a:solidFill>
              <a:srgbClr val="FFFF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6" name="Line 5"/>
          <p:cNvSpPr/>
          <p:nvPr/>
        </p:nvSpPr>
        <p:spPr>
          <a:xfrm>
            <a:off x="3024000" y="2448000"/>
            <a:ext cx="3456000" cy="0"/>
          </a:xfrm>
          <a:prstGeom prst="line">
            <a:avLst/>
          </a:prstGeom>
          <a:ln w="38160">
            <a:solidFill>
              <a:srgbClr val="FFFF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97" name="Group 6"/>
          <p:cNvGrpSpPr/>
          <p:nvPr/>
        </p:nvGrpSpPr>
        <p:grpSpPr>
          <a:xfrm>
            <a:off x="648000" y="3312000"/>
            <a:ext cx="1440000" cy="1728000"/>
            <a:chOff x="648000" y="3312000"/>
            <a:chExt cx="1440000" cy="1728000"/>
          </a:xfrm>
        </p:grpSpPr>
        <p:sp>
          <p:nvSpPr>
            <p:cNvPr id="198" name="Line 7"/>
            <p:cNvSpPr/>
            <p:nvPr/>
          </p:nvSpPr>
          <p:spPr>
            <a:xfrm flipH="1">
              <a:off x="648000" y="4104000"/>
              <a:ext cx="1224000" cy="0"/>
            </a:xfrm>
            <a:prstGeom prst="line">
              <a:avLst/>
            </a:prstGeom>
            <a:ln w="76320">
              <a:solidFill>
                <a:srgbClr val="FFFF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9" name="Line 8"/>
            <p:cNvSpPr/>
            <p:nvPr/>
          </p:nvSpPr>
          <p:spPr>
            <a:xfrm flipH="1">
              <a:off x="1008000" y="4464000"/>
              <a:ext cx="432000" cy="0"/>
            </a:xfrm>
            <a:prstGeom prst="line">
              <a:avLst/>
            </a:prstGeom>
            <a:ln w="76320">
              <a:solidFill>
                <a:srgbClr val="FFFF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0" name="TextShape 9"/>
            <p:cNvSpPr txBox="1"/>
            <p:nvPr/>
          </p:nvSpPr>
          <p:spPr>
            <a:xfrm rot="5400000">
              <a:off x="1450080" y="3178080"/>
              <a:ext cx="432000" cy="69984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>
              <a:spAutoFit/>
            </a:bodyPr>
            <a:lstStyle/>
            <a:p>
              <a:r>
                <a:rPr lang="el-GR" sz="4000" b="1" strike="noStrike" spc="-1">
                  <a:solidFill>
                    <a:srgbClr val="FFFFFF"/>
                  </a:solidFill>
                  <a:latin typeface="Arial"/>
                </a:rPr>
                <a:t>+</a:t>
              </a:r>
              <a:endParaRPr lang="el-GR" sz="40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01" name="TextShape 10"/>
            <p:cNvSpPr txBox="1"/>
            <p:nvPr/>
          </p:nvSpPr>
          <p:spPr>
            <a:xfrm rot="5400000">
              <a:off x="1522080" y="4474080"/>
              <a:ext cx="432000" cy="69984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>
              <a:spAutoFit/>
            </a:bodyPr>
            <a:lstStyle/>
            <a:p>
              <a:r>
                <a:rPr lang="el-GR" sz="4000" b="1" strike="noStrike" spc="-1">
                  <a:solidFill>
                    <a:srgbClr val="FFFFFF"/>
                  </a:solidFill>
                  <a:latin typeface="Arial"/>
                </a:rPr>
                <a:t>-</a:t>
              </a:r>
              <a:endParaRPr lang="el-GR" sz="40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202" name="TextShape 11"/>
          <p:cNvSpPr txBox="1"/>
          <p:nvPr/>
        </p:nvSpPr>
        <p:spPr>
          <a:xfrm>
            <a:off x="144000" y="3168000"/>
            <a:ext cx="864000" cy="771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el-GR" sz="4000" b="1" strike="noStrike" spc="-1">
                <a:solidFill>
                  <a:srgbClr val="FFFFFF"/>
                </a:solidFill>
                <a:latin typeface="Arial"/>
              </a:rPr>
              <a:t>5V</a:t>
            </a:r>
            <a:endParaRPr lang="el-GR" sz="40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3" name="Line 12"/>
          <p:cNvSpPr/>
          <p:nvPr/>
        </p:nvSpPr>
        <p:spPr>
          <a:xfrm>
            <a:off x="1224000" y="4464000"/>
            <a:ext cx="0" cy="1080000"/>
          </a:xfrm>
          <a:prstGeom prst="line">
            <a:avLst/>
          </a:prstGeom>
          <a:ln w="38160">
            <a:solidFill>
              <a:srgbClr val="FFFF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4" name="Line 13"/>
          <p:cNvSpPr/>
          <p:nvPr/>
        </p:nvSpPr>
        <p:spPr>
          <a:xfrm>
            <a:off x="1224000" y="5544000"/>
            <a:ext cx="5256000" cy="0"/>
          </a:xfrm>
          <a:prstGeom prst="line">
            <a:avLst/>
          </a:prstGeom>
          <a:ln w="38160">
            <a:solidFill>
              <a:srgbClr val="FFFF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5" name="Line 14"/>
          <p:cNvSpPr/>
          <p:nvPr/>
        </p:nvSpPr>
        <p:spPr>
          <a:xfrm>
            <a:off x="1224000" y="2448000"/>
            <a:ext cx="0" cy="1656000"/>
          </a:xfrm>
          <a:prstGeom prst="line">
            <a:avLst/>
          </a:prstGeom>
          <a:ln w="38160">
            <a:solidFill>
              <a:srgbClr val="FFFF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6" name="Line 15"/>
          <p:cNvSpPr/>
          <p:nvPr/>
        </p:nvSpPr>
        <p:spPr>
          <a:xfrm>
            <a:off x="1224000" y="2448000"/>
            <a:ext cx="648000" cy="0"/>
          </a:xfrm>
          <a:prstGeom prst="line">
            <a:avLst/>
          </a:prstGeom>
          <a:ln w="38160">
            <a:solidFill>
              <a:srgbClr val="FFFF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7" name="CustomShape 16"/>
          <p:cNvSpPr/>
          <p:nvPr/>
        </p:nvSpPr>
        <p:spPr>
          <a:xfrm>
            <a:off x="1728000" y="2232000"/>
            <a:ext cx="360000" cy="360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8" name="CustomShape 17"/>
          <p:cNvSpPr/>
          <p:nvPr/>
        </p:nvSpPr>
        <p:spPr>
          <a:xfrm>
            <a:off x="2664000" y="2232000"/>
            <a:ext cx="360000" cy="360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9" name="TextShape 18"/>
          <p:cNvSpPr txBox="1"/>
          <p:nvPr/>
        </p:nvSpPr>
        <p:spPr>
          <a:xfrm>
            <a:off x="5112000" y="1867320"/>
            <a:ext cx="115200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el-GR" sz="1800" b="0" strike="noStrike" spc="-1">
                <a:solidFill>
                  <a:srgbClr val="FFFFFF"/>
                </a:solidFill>
                <a:latin typeface="Arial"/>
              </a:rPr>
              <a:t>Είσοδος</a:t>
            </a:r>
          </a:p>
        </p:txBody>
      </p:sp>
      <p:sp>
        <p:nvSpPr>
          <p:cNvPr id="210" name="TextShape 19"/>
          <p:cNvSpPr txBox="1"/>
          <p:nvPr/>
        </p:nvSpPr>
        <p:spPr>
          <a:xfrm>
            <a:off x="5112000" y="5616000"/>
            <a:ext cx="115200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el-GR" sz="1800" b="0" strike="noStrike" spc="-1">
                <a:solidFill>
                  <a:srgbClr val="FFFFFF"/>
                </a:solidFill>
                <a:latin typeface="Arial"/>
              </a:rPr>
              <a:t>Γείωση</a:t>
            </a:r>
          </a:p>
        </p:txBody>
      </p:sp>
      <p:grpSp>
        <p:nvGrpSpPr>
          <p:cNvPr id="211" name="Group 20"/>
          <p:cNvGrpSpPr/>
          <p:nvPr/>
        </p:nvGrpSpPr>
        <p:grpSpPr>
          <a:xfrm>
            <a:off x="4519800" y="2448000"/>
            <a:ext cx="664200" cy="3096000"/>
            <a:chOff x="4519800" y="2448000"/>
            <a:chExt cx="664200" cy="3096000"/>
          </a:xfrm>
        </p:grpSpPr>
        <p:sp>
          <p:nvSpPr>
            <p:cNvPr id="212" name="Line 21"/>
            <p:cNvSpPr/>
            <p:nvPr/>
          </p:nvSpPr>
          <p:spPr>
            <a:xfrm>
              <a:off x="4765680" y="2448000"/>
              <a:ext cx="5760" cy="515880"/>
            </a:xfrm>
            <a:prstGeom prst="line">
              <a:avLst/>
            </a:prstGeom>
            <a:ln w="38160">
              <a:solidFill>
                <a:srgbClr val="FFFF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3" name="Line 22"/>
            <p:cNvSpPr/>
            <p:nvPr/>
          </p:nvSpPr>
          <p:spPr>
            <a:xfrm>
              <a:off x="4771440" y="2963880"/>
              <a:ext cx="412560" cy="227160"/>
            </a:xfrm>
            <a:prstGeom prst="line">
              <a:avLst/>
            </a:prstGeom>
            <a:ln w="38160">
              <a:solidFill>
                <a:srgbClr val="FFFF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4" name="Line 23"/>
            <p:cNvSpPr/>
            <p:nvPr/>
          </p:nvSpPr>
          <p:spPr>
            <a:xfrm flipH="1">
              <a:off x="4519800" y="3191400"/>
              <a:ext cx="664200" cy="152280"/>
            </a:xfrm>
            <a:prstGeom prst="line">
              <a:avLst/>
            </a:prstGeom>
            <a:ln w="38160">
              <a:solidFill>
                <a:srgbClr val="FFFF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5" name="Line 24"/>
            <p:cNvSpPr/>
            <p:nvPr/>
          </p:nvSpPr>
          <p:spPr>
            <a:xfrm>
              <a:off x="4519800" y="3343680"/>
              <a:ext cx="617400" cy="223920"/>
            </a:xfrm>
            <a:prstGeom prst="line">
              <a:avLst/>
            </a:prstGeom>
            <a:ln w="38160">
              <a:solidFill>
                <a:srgbClr val="FFFF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6" name="Line 25"/>
            <p:cNvSpPr/>
            <p:nvPr/>
          </p:nvSpPr>
          <p:spPr>
            <a:xfrm flipH="1">
              <a:off x="4524480" y="3567240"/>
              <a:ext cx="612360" cy="198360"/>
            </a:xfrm>
            <a:prstGeom prst="line">
              <a:avLst/>
            </a:prstGeom>
            <a:ln w="38160">
              <a:solidFill>
                <a:srgbClr val="FFFF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7" name="Line 26"/>
            <p:cNvSpPr/>
            <p:nvPr/>
          </p:nvSpPr>
          <p:spPr>
            <a:xfrm>
              <a:off x="4524480" y="3765600"/>
              <a:ext cx="617400" cy="223920"/>
            </a:xfrm>
            <a:prstGeom prst="line">
              <a:avLst/>
            </a:prstGeom>
            <a:ln w="38160">
              <a:solidFill>
                <a:srgbClr val="FFFF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8" name="Line 27"/>
            <p:cNvSpPr/>
            <p:nvPr/>
          </p:nvSpPr>
          <p:spPr>
            <a:xfrm flipH="1">
              <a:off x="4529880" y="3989160"/>
              <a:ext cx="612000" cy="245160"/>
            </a:xfrm>
            <a:prstGeom prst="line">
              <a:avLst/>
            </a:prstGeom>
            <a:ln w="38160">
              <a:solidFill>
                <a:srgbClr val="FFFF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9" name="Line 28"/>
            <p:cNvSpPr/>
            <p:nvPr/>
          </p:nvSpPr>
          <p:spPr>
            <a:xfrm>
              <a:off x="4529880" y="4234680"/>
              <a:ext cx="617400" cy="223920"/>
            </a:xfrm>
            <a:prstGeom prst="line">
              <a:avLst/>
            </a:prstGeom>
            <a:ln w="38160">
              <a:solidFill>
                <a:srgbClr val="FFFF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0" name="Line 29"/>
            <p:cNvSpPr/>
            <p:nvPr/>
          </p:nvSpPr>
          <p:spPr>
            <a:xfrm flipH="1">
              <a:off x="4536000" y="4458240"/>
              <a:ext cx="611280" cy="291960"/>
            </a:xfrm>
            <a:prstGeom prst="line">
              <a:avLst/>
            </a:prstGeom>
            <a:ln w="38160">
              <a:solidFill>
                <a:srgbClr val="FFFF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1" name="Line 30"/>
            <p:cNvSpPr/>
            <p:nvPr/>
          </p:nvSpPr>
          <p:spPr>
            <a:xfrm>
              <a:off x="4536000" y="4750200"/>
              <a:ext cx="565560" cy="177840"/>
            </a:xfrm>
            <a:prstGeom prst="line">
              <a:avLst/>
            </a:prstGeom>
            <a:ln w="38160">
              <a:solidFill>
                <a:srgbClr val="FFFF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2" name="Line 31"/>
            <p:cNvSpPr/>
            <p:nvPr/>
          </p:nvSpPr>
          <p:spPr>
            <a:xfrm flipH="1">
              <a:off x="4744440" y="4928040"/>
              <a:ext cx="356760" cy="146880"/>
            </a:xfrm>
            <a:prstGeom prst="line">
              <a:avLst/>
            </a:prstGeom>
            <a:ln w="38160">
              <a:solidFill>
                <a:srgbClr val="FFFF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3" name="Line 32"/>
            <p:cNvSpPr/>
            <p:nvPr/>
          </p:nvSpPr>
          <p:spPr>
            <a:xfrm>
              <a:off x="4744440" y="5074920"/>
              <a:ext cx="5400" cy="469080"/>
            </a:xfrm>
            <a:prstGeom prst="line">
              <a:avLst/>
            </a:prstGeom>
            <a:ln w="38160">
              <a:solidFill>
                <a:srgbClr val="FFFF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pic>
        <p:nvPicPr>
          <p:cNvPr id="35" name="Graphic 34">
            <a:extLst>
              <a:ext uri="{FF2B5EF4-FFF2-40B4-BE49-F238E27FC236}">
                <a16:creationId xmlns:a16="http://schemas.microsoft.com/office/drawing/2014/main" id="{509A069D-D000-4331-92A9-64B1459F96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25261" y="1867320"/>
            <a:ext cx="1762125" cy="3838575"/>
          </a:xfrm>
          <a:prstGeom prst="rect">
            <a:avLst/>
          </a:prstGeom>
        </p:spPr>
      </p:pic>
      <p:sp>
        <p:nvSpPr>
          <p:cNvPr id="36" name="CustomShape 26">
            <a:extLst>
              <a:ext uri="{FF2B5EF4-FFF2-40B4-BE49-F238E27FC236}">
                <a16:creationId xmlns:a16="http://schemas.microsoft.com/office/drawing/2014/main" id="{4201DBA7-622F-4DE5-94B3-23FDF7E340A2}"/>
              </a:ext>
            </a:extLst>
          </p:cNvPr>
          <p:cNvSpPr/>
          <p:nvPr/>
        </p:nvSpPr>
        <p:spPr>
          <a:xfrm>
            <a:off x="3384000" y="6034215"/>
            <a:ext cx="3096000" cy="562680"/>
          </a:xfrm>
          <a:prstGeom prst="wedgeRoundRectCallout">
            <a:avLst>
              <a:gd name="adj1" fmla="val 77262"/>
              <a:gd name="adj2" fmla="val -65202"/>
              <a:gd name="adj3" fmla="val 16667"/>
            </a:avLst>
          </a:prstGeom>
          <a:solidFill>
            <a:srgbClr val="FF3300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l-GR" sz="2200" spc="-1" dirty="0">
                <a:solidFill>
                  <a:srgbClr val="FFFFFF"/>
                </a:solidFill>
                <a:latin typeface="Arial"/>
              </a:rPr>
              <a:t>Τώρα μάλιστα!</a:t>
            </a:r>
            <a:endParaRPr lang="el-GR" sz="2200" b="0" strike="noStrike" spc="-1" dirty="0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425</TotalTime>
  <Words>144</Words>
  <Application>Microsoft Office PowerPoint</Application>
  <PresentationFormat>On-screen Show (4:3)</PresentationFormat>
  <Paragraphs>63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DejaVu Sans</vt:lpstr>
      <vt:lpstr>Liberation Serif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Διαφάνεια 1</dc:title>
  <dc:subject/>
  <dc:creator>sonicy_@hotmail.com</dc:creator>
  <dc:description/>
  <cp:lastModifiedBy>Manolis Kiagias</cp:lastModifiedBy>
  <cp:revision>48</cp:revision>
  <dcterms:created xsi:type="dcterms:W3CDTF">2015-11-18T00:35:39Z</dcterms:created>
  <dcterms:modified xsi:type="dcterms:W3CDTF">2020-01-24T20:07:58Z</dcterms:modified>
  <dc:language>el-GR</dc:language>
</cp:coreProperties>
</file>