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FA"/>
    <a:srgbClr val="CB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24"/>
    <p:restoredTop sz="97311" autoAdjust="0"/>
  </p:normalViewPr>
  <p:slideViewPr>
    <p:cSldViewPr snapToGrid="0" snapToObjects="1">
      <p:cViewPr varScale="1">
        <p:scale>
          <a:sx n="89" d="100"/>
          <a:sy n="89" d="100"/>
        </p:scale>
        <p:origin x="1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75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606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304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572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721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94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66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77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091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556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92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39850BB3-A432-1E4D-89DE-D947CF6D6704}"/>
              </a:ext>
            </a:extLst>
          </p:cNvPr>
          <p:cNvSpPr txBox="1"/>
          <p:nvPr/>
        </p:nvSpPr>
        <p:spPr>
          <a:xfrm>
            <a:off x="0" y="175560"/>
            <a:ext cx="1083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50" dirty="0"/>
              <a:t>발표용 </a:t>
            </a:r>
            <a:r>
              <a:rPr kumimoji="1" lang="en-US" altLang="ko-KR" sz="1350" dirty="0"/>
              <a:t>ERD</a:t>
            </a:r>
            <a:endParaRPr kumimoji="1" lang="ko-KR" altLang="en-US" sz="1350" dirty="0"/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44" y="681224"/>
            <a:ext cx="7522117" cy="56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0702A26-53A5-ED49-8A82-460D6D7B2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74527"/>
              </p:ext>
            </p:extLst>
          </p:nvPr>
        </p:nvGraphicFramePr>
        <p:xfrm>
          <a:off x="318859" y="3396359"/>
          <a:ext cx="2260414" cy="313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10">
                  <a:extLst>
                    <a:ext uri="{9D8B030D-6E8A-4147-A177-3AD203B41FA5}">
                      <a16:colId xmlns:a16="http://schemas.microsoft.com/office/drawing/2014/main" xmlns="" val="2964306843"/>
                    </a:ext>
                  </a:extLst>
                </a:gridCol>
                <a:gridCol w="1936404">
                  <a:extLst>
                    <a:ext uri="{9D8B030D-6E8A-4147-A177-3AD203B41FA5}">
                      <a16:colId xmlns:a16="http://schemas.microsoft.com/office/drawing/2014/main" xmlns="" val="1974237227"/>
                    </a:ext>
                  </a:extLst>
                </a:gridCol>
              </a:tblGrid>
              <a:tr h="22389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Ingredient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640798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PK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ingredientID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845019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>
                          <a:effectLst/>
                        </a:rPr>
                        <a:t>ingredient</a:t>
                      </a:r>
                      <a:r>
                        <a:rPr lang="en" sz="1400" u="none" strike="noStrike" dirty="0">
                          <a:effectLst/>
                        </a:rPr>
                        <a:t>Code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184094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>
                          <a:effectLst/>
                        </a:rPr>
                        <a:t>ingredient</a:t>
                      </a:r>
                      <a:r>
                        <a:rPr lang="en" sz="1400" u="none" strike="noStrike" dirty="0">
                          <a:effectLst/>
                        </a:rPr>
                        <a:t>Name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050034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ingredient</a:t>
                      </a:r>
                      <a:r>
                        <a:rPr lang="en" sz="1400" u="none" strike="noStrike" dirty="0" err="1">
                          <a:effectLst/>
                        </a:rPr>
                        <a:t>Price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7539815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ingredientUnit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4513488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ingredient</a:t>
                      </a:r>
                      <a:r>
                        <a:rPr lang="en" sz="1400" u="none" strike="noStrike" dirty="0" err="1">
                          <a:effectLst/>
                        </a:rPr>
                        <a:t>Brand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8021819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ingredient</a:t>
                      </a:r>
                      <a:r>
                        <a:rPr lang="en" sz="1400" u="none" strike="noStrike" dirty="0" err="1">
                          <a:effectLst/>
                        </a:rPr>
                        <a:t>Category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6981025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ingredientType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530724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IngredientWeight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9518964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ingredient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RegDate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6186392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ingredient</a:t>
                      </a:r>
                      <a:r>
                        <a:rPr lang="en" sz="1400" u="none" strike="noStrike" dirty="0" err="1">
                          <a:effectLst/>
                        </a:rPr>
                        <a:t>PurchaseLink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1794315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ingredient</a:t>
                      </a:r>
                      <a:r>
                        <a:rPr lang="en" sz="1400" u="none" strike="noStrike" dirty="0" err="1">
                          <a:effectLst/>
                        </a:rPr>
                        <a:t>PurchaseCount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134525"/>
                  </a:ext>
                </a:extLst>
              </a:tr>
              <a:tr h="2238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ingredient</a:t>
                      </a:r>
                      <a:r>
                        <a:rPr lang="en" sz="1400" u="none" strike="noStrike" dirty="0" err="1">
                          <a:effectLst/>
                        </a:rPr>
                        <a:t>ImageName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947908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E08B5E8-CE22-454C-8B61-DECA17321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12275"/>
              </p:ext>
            </p:extLst>
          </p:nvPr>
        </p:nvGraphicFramePr>
        <p:xfrm>
          <a:off x="318859" y="731473"/>
          <a:ext cx="2260414" cy="1984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976">
                  <a:extLst>
                    <a:ext uri="{9D8B030D-6E8A-4147-A177-3AD203B41FA5}">
                      <a16:colId xmlns:a16="http://schemas.microsoft.com/office/drawing/2014/main" xmlns="" val="3865646259"/>
                    </a:ext>
                  </a:extLst>
                </a:gridCol>
                <a:gridCol w="1916438">
                  <a:extLst>
                    <a:ext uri="{9D8B030D-6E8A-4147-A177-3AD203B41FA5}">
                      <a16:colId xmlns:a16="http://schemas.microsoft.com/office/drawing/2014/main" xmlns="" val="3233649498"/>
                    </a:ext>
                  </a:extLst>
                </a:gridCol>
              </a:tblGrid>
              <a:tr h="2138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Headquarter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8136864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PK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userID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3683613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userName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0148180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userPwd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8272664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userEmail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3944790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userPhone</a:t>
                      </a: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8750341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userRegDate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2580497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company</a:t>
                      </a:r>
                      <a:r>
                        <a:rPr lang="en" sz="1400" u="none" strike="noStrike" dirty="0">
                          <a:effectLst/>
                        </a:rPr>
                        <a:t>Name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1722179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companyAddress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70739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A0512A7-EC26-8D42-BA61-4D76DBF0D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95998"/>
              </p:ext>
            </p:extLst>
          </p:nvPr>
        </p:nvGraphicFramePr>
        <p:xfrm>
          <a:off x="3433278" y="731473"/>
          <a:ext cx="2547108" cy="11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102">
                  <a:extLst>
                    <a:ext uri="{9D8B030D-6E8A-4147-A177-3AD203B41FA5}">
                      <a16:colId xmlns:a16="http://schemas.microsoft.com/office/drawing/2014/main" xmlns="" val="2481232289"/>
                    </a:ext>
                  </a:extLst>
                </a:gridCol>
                <a:gridCol w="2312006">
                  <a:extLst>
                    <a:ext uri="{9D8B030D-6E8A-4147-A177-3AD203B41FA5}">
                      <a16:colId xmlns:a16="http://schemas.microsoft.com/office/drawing/2014/main" xmlns="" val="1884655692"/>
                    </a:ext>
                  </a:extLst>
                </a:gridCol>
              </a:tblGrid>
              <a:tr h="216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Inventory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124476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PK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inventoryID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3633227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inventoryPayment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1697064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inventoryPurchaseDate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0450459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inventoryIngredientQuantity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459867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9462202F-5A59-4749-9E49-76A11AEBD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73562"/>
              </p:ext>
            </p:extLst>
          </p:nvPr>
        </p:nvGraphicFramePr>
        <p:xfrm>
          <a:off x="6719212" y="731473"/>
          <a:ext cx="2067233" cy="132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36">
                  <a:extLst>
                    <a:ext uri="{9D8B030D-6E8A-4147-A177-3AD203B41FA5}">
                      <a16:colId xmlns:a16="http://schemas.microsoft.com/office/drawing/2014/main" xmlns="" val="2362196480"/>
                    </a:ext>
                  </a:extLst>
                </a:gridCol>
                <a:gridCol w="1816197">
                  <a:extLst>
                    <a:ext uri="{9D8B030D-6E8A-4147-A177-3AD203B41FA5}">
                      <a16:colId xmlns:a16="http://schemas.microsoft.com/office/drawing/2014/main" xmlns="" val="3684907210"/>
                    </a:ext>
                  </a:extLst>
                </a:gridCol>
              </a:tblGrid>
              <a:tr h="216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Chain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83349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PK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chain</a:t>
                      </a:r>
                      <a:r>
                        <a:rPr lang="en" sz="1400" u="none" strike="noStrike" dirty="0">
                          <a:effectLst/>
                        </a:rPr>
                        <a:t>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2276583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chainName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880499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chain</a:t>
                      </a:r>
                      <a:r>
                        <a:rPr lang="en" sz="1400" u="none" strike="noStrike" dirty="0" err="1">
                          <a:effectLst/>
                        </a:rPr>
                        <a:t>Address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945616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u="none" strike="noStrike" dirty="0" err="1">
                          <a:effectLst/>
                        </a:rPr>
                        <a:t>chain</a:t>
                      </a:r>
                      <a:r>
                        <a:rPr lang="en" sz="1400" u="none" strike="noStrike" dirty="0" err="1">
                          <a:effectLst/>
                        </a:rPr>
                        <a:t>RegDate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7344501"/>
                  </a:ext>
                </a:extLst>
              </a:tr>
              <a:tr h="21608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FK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userID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373121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042480D6-D9E7-2E40-A14A-44E3E974C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25979"/>
              </p:ext>
            </p:extLst>
          </p:nvPr>
        </p:nvGraphicFramePr>
        <p:xfrm>
          <a:off x="3433278" y="2885457"/>
          <a:ext cx="2431931" cy="132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902">
                  <a:extLst>
                    <a:ext uri="{9D8B030D-6E8A-4147-A177-3AD203B41FA5}">
                      <a16:colId xmlns:a16="http://schemas.microsoft.com/office/drawing/2014/main" xmlns="" val="822821365"/>
                    </a:ext>
                  </a:extLst>
                </a:gridCol>
                <a:gridCol w="2146029">
                  <a:extLst>
                    <a:ext uri="{9D8B030D-6E8A-4147-A177-3AD203B41FA5}">
                      <a16:colId xmlns:a16="http://schemas.microsoft.com/office/drawing/2014/main" xmlns="" val="671514789"/>
                    </a:ext>
                  </a:extLst>
                </a:gridCol>
              </a:tblGrid>
              <a:tr h="2178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 err="1">
                          <a:effectLst/>
                        </a:rPr>
                        <a:t>InventoryDetail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9429525"/>
                  </a:ext>
                </a:extLst>
              </a:tr>
              <a:tr h="2178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PK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inventoryDetailID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5571523"/>
                  </a:ext>
                </a:extLst>
              </a:tr>
              <a:tr h="217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inventoryInitialWeight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217306"/>
                  </a:ext>
                </a:extLst>
              </a:tr>
              <a:tr h="217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inventoryInitialQuantity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4753406"/>
                  </a:ext>
                </a:extLst>
              </a:tr>
              <a:tr h="21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FK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ingredientID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5847909"/>
                  </a:ext>
                </a:extLst>
              </a:tr>
              <a:tr h="2178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FK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inventoryID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845778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6335268D-3C18-BC44-A55A-8B78A12A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82993"/>
              </p:ext>
            </p:extLst>
          </p:nvPr>
        </p:nvGraphicFramePr>
        <p:xfrm>
          <a:off x="3433277" y="5204435"/>
          <a:ext cx="2431931" cy="132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221">
                  <a:extLst>
                    <a:ext uri="{9D8B030D-6E8A-4147-A177-3AD203B41FA5}">
                      <a16:colId xmlns:a16="http://schemas.microsoft.com/office/drawing/2014/main" xmlns="" val="371082131"/>
                    </a:ext>
                  </a:extLst>
                </a:gridCol>
                <a:gridCol w="2022710">
                  <a:extLst>
                    <a:ext uri="{9D8B030D-6E8A-4147-A177-3AD203B41FA5}">
                      <a16:colId xmlns:a16="http://schemas.microsoft.com/office/drawing/2014/main" xmlns="" val="3616057127"/>
                    </a:ext>
                  </a:extLst>
                </a:gridCol>
              </a:tblGrid>
              <a:tr h="2138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Container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45094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PK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containerID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8497685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containerSize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272970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containerMaxWeight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4308575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FK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chainID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2914022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</a:rPr>
                        <a:t>FK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containerDetailID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0805417"/>
                  </a:ext>
                </a:extLst>
              </a:tr>
            </a:tbl>
          </a:graphicData>
        </a:graphic>
      </p:graphicFrame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39850BB3-A432-1E4D-89DE-D947CF6D6704}"/>
              </a:ext>
            </a:extLst>
          </p:cNvPr>
          <p:cNvSpPr txBox="1"/>
          <p:nvPr/>
        </p:nvSpPr>
        <p:spPr>
          <a:xfrm>
            <a:off x="318859" y="157412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발표용 </a:t>
            </a:r>
            <a:r>
              <a:rPr kumimoji="1" lang="en-US" altLang="ko-KR" b="1" dirty="0"/>
              <a:t>ERD</a:t>
            </a:r>
            <a:r>
              <a:rPr kumimoji="1" lang="en-US" altLang="ko-KR" dirty="0"/>
              <a:t> without </a:t>
            </a:r>
            <a:r>
              <a:rPr kumimoji="1" lang="ko-KR" altLang="en-US" dirty="0" err="1"/>
              <a:t>설명컬럼</a:t>
            </a:r>
            <a:endParaRPr kumimoji="1" lang="ko-KR" altLang="en-US" b="1" dirty="0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DD706A87-A467-1547-9A59-9F47725F6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08081"/>
              </p:ext>
            </p:extLst>
          </p:nvPr>
        </p:nvGraphicFramePr>
        <p:xfrm>
          <a:off x="6086960" y="4983931"/>
          <a:ext cx="2699485" cy="1543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411">
                  <a:extLst>
                    <a:ext uri="{9D8B030D-6E8A-4147-A177-3AD203B41FA5}">
                      <a16:colId xmlns:a16="http://schemas.microsoft.com/office/drawing/2014/main" xmlns="" val="371082131"/>
                    </a:ext>
                  </a:extLst>
                </a:gridCol>
                <a:gridCol w="2200074">
                  <a:extLst>
                    <a:ext uri="{9D8B030D-6E8A-4147-A177-3AD203B41FA5}">
                      <a16:colId xmlns:a16="http://schemas.microsoft.com/office/drawing/2014/main" xmlns="" val="3616057127"/>
                    </a:ext>
                  </a:extLst>
                </a:gridCol>
              </a:tblGrid>
              <a:tr h="2138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 err="1">
                          <a:effectLst/>
                        </a:rPr>
                        <a:t>ContainerDetail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45094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PK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err="1">
                          <a:effectLst/>
                        </a:rPr>
                        <a:t>containerDetailID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8497685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containerFull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2927501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containerWarning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9528996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container</a:t>
                      </a:r>
                      <a:r>
                        <a:rPr lang="en" sz="1400" u="none" strike="noStrike" dirty="0" err="1">
                          <a:effectLst/>
                        </a:rPr>
                        <a:t>CurrentWeight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8809893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containerCurrentQuantity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9905406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FK</a:t>
                      </a: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Inventory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Detail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323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7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2466</TotalTime>
  <Words>77</Words>
  <Application>Microsoft Office PowerPoint</Application>
  <PresentationFormat>Letter Paper (8.5x11 in)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Min Jo</dc:creator>
  <cp:lastModifiedBy>제윤 황</cp:lastModifiedBy>
  <cp:revision>173</cp:revision>
  <dcterms:created xsi:type="dcterms:W3CDTF">2020-04-07T08:27:26Z</dcterms:created>
  <dcterms:modified xsi:type="dcterms:W3CDTF">2020-06-04T07:19:33Z</dcterms:modified>
</cp:coreProperties>
</file>