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0" r:id="rId6"/>
    <p:sldId id="261" r:id="rId7"/>
    <p:sldId id="270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47B5F3-1B2A-42F9-99A0-0E5568AAC1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4F44F370-7F25-4427-A3C5-33E0EC1E3B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We performed EDA to understand the relationship between both columns.</a:t>
          </a:r>
          <a:endParaRPr lang="en-US" dirty="0"/>
        </a:p>
      </dgm:t>
    </dgm:pt>
    <dgm:pt modelId="{2BFE1720-FAEC-470D-AEDC-0C7935CC81C3}" type="parTrans" cxnId="{B7EA74AF-C35D-40A5-A2BB-25AF9EB2CD6A}">
      <dgm:prSet/>
      <dgm:spPr/>
      <dgm:t>
        <a:bodyPr/>
        <a:lstStyle/>
        <a:p>
          <a:endParaRPr lang="en-US"/>
        </a:p>
      </dgm:t>
    </dgm:pt>
    <dgm:pt modelId="{4A799955-E504-44F8-A9CB-588349063F80}" type="sibTrans" cxnId="{B7EA74AF-C35D-40A5-A2BB-25AF9EB2CD6A}">
      <dgm:prSet/>
      <dgm:spPr/>
      <dgm:t>
        <a:bodyPr/>
        <a:lstStyle/>
        <a:p>
          <a:endParaRPr lang="en-US"/>
        </a:p>
      </dgm:t>
    </dgm:pt>
    <dgm:pt modelId="{8A893D52-0A94-44B2-BE4C-235E0CF8C4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We have seen how the length of text is differentiated between spam and ham.</a:t>
          </a:r>
          <a:endParaRPr lang="en-US" dirty="0"/>
        </a:p>
      </dgm:t>
    </dgm:pt>
    <dgm:pt modelId="{E71C56A8-AB26-4C41-AB23-EBB0F990F9CF}" type="parTrans" cxnId="{42031932-4765-438D-ACFD-15C786378C70}">
      <dgm:prSet/>
      <dgm:spPr/>
      <dgm:t>
        <a:bodyPr/>
        <a:lstStyle/>
        <a:p>
          <a:endParaRPr lang="en-US"/>
        </a:p>
      </dgm:t>
    </dgm:pt>
    <dgm:pt modelId="{E1DEE275-7EA9-4851-A960-3BEDDA32A2AF}" type="sibTrans" cxnId="{42031932-4765-438D-ACFD-15C786378C70}">
      <dgm:prSet/>
      <dgm:spPr/>
      <dgm:t>
        <a:bodyPr/>
        <a:lstStyle/>
        <a:p>
          <a:endParaRPr lang="en-US"/>
        </a:p>
      </dgm:t>
    </dgm:pt>
    <dgm:pt modelId="{9DBD7F4F-62D1-429E-9EAD-EEC2C5C591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We constructed different machine learning models like Naive Bayes, KNN, linear regression model, decision tree model, random forest model and got best result with Naive Bayes model.</a:t>
          </a:r>
          <a:endParaRPr lang="en-US" dirty="0"/>
        </a:p>
      </dgm:t>
    </dgm:pt>
    <dgm:pt modelId="{A9A59D49-D9F2-4415-ABD9-61205538AD67}" type="parTrans" cxnId="{BE91ABDB-ED63-4D07-B02F-054261BB3227}">
      <dgm:prSet/>
      <dgm:spPr/>
      <dgm:t>
        <a:bodyPr/>
        <a:lstStyle/>
        <a:p>
          <a:endParaRPr lang="en-US"/>
        </a:p>
      </dgm:t>
    </dgm:pt>
    <dgm:pt modelId="{A9E12DFE-9680-4037-A00D-2D7ACF98F3E2}" type="sibTrans" cxnId="{BE91ABDB-ED63-4D07-B02F-054261BB3227}">
      <dgm:prSet/>
      <dgm:spPr/>
      <dgm:t>
        <a:bodyPr/>
        <a:lstStyle/>
        <a:p>
          <a:endParaRPr lang="en-US"/>
        </a:p>
      </dgm:t>
    </dgm:pt>
    <dgm:pt modelId="{28F08716-9DDA-4BC6-89BA-108CFE7618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We performed advanced feature engineering to know the spam classified as ham and ham classified as spam.</a:t>
          </a:r>
          <a:endParaRPr lang="en-US" dirty="0"/>
        </a:p>
      </dgm:t>
    </dgm:pt>
    <dgm:pt modelId="{DD56450C-8CBE-4BB7-8531-DBE55955AA82}" type="parTrans" cxnId="{344AFAF1-787B-495A-9E85-0B907640EBF8}">
      <dgm:prSet/>
      <dgm:spPr/>
      <dgm:t>
        <a:bodyPr/>
        <a:lstStyle/>
        <a:p>
          <a:endParaRPr lang="en-US"/>
        </a:p>
      </dgm:t>
    </dgm:pt>
    <dgm:pt modelId="{7352D229-A1D9-47E3-BC09-68D39BBE09E8}" type="sibTrans" cxnId="{344AFAF1-787B-495A-9E85-0B907640EBF8}">
      <dgm:prSet/>
      <dgm:spPr/>
      <dgm:t>
        <a:bodyPr/>
        <a:lstStyle/>
        <a:p>
          <a:endParaRPr lang="en-US"/>
        </a:p>
      </dgm:t>
    </dgm:pt>
    <dgm:pt modelId="{CD90039F-201D-46C2-A1DD-6D8A508259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We created word cloud to see the texts commonly used.</a:t>
          </a:r>
          <a:endParaRPr lang="en-US" dirty="0"/>
        </a:p>
      </dgm:t>
    </dgm:pt>
    <dgm:pt modelId="{E7DFEE7B-74ED-4A0D-9CD9-4E319B45FED0}" type="parTrans" cxnId="{F80F6EE5-8B8C-4657-97C4-DD200552F041}">
      <dgm:prSet/>
      <dgm:spPr/>
      <dgm:t>
        <a:bodyPr/>
        <a:lstStyle/>
        <a:p>
          <a:endParaRPr lang="en-US"/>
        </a:p>
      </dgm:t>
    </dgm:pt>
    <dgm:pt modelId="{688BB040-33E2-4B71-8125-85EFB6BC64DD}" type="sibTrans" cxnId="{F80F6EE5-8B8C-4657-97C4-DD200552F041}">
      <dgm:prSet/>
      <dgm:spPr/>
      <dgm:t>
        <a:bodyPr/>
        <a:lstStyle/>
        <a:p>
          <a:endParaRPr lang="en-US"/>
        </a:p>
      </dgm:t>
    </dgm:pt>
    <dgm:pt modelId="{EA97A709-622F-4C38-AA39-E0E81971C59C}" type="pres">
      <dgm:prSet presAssocID="{2E47B5F3-1B2A-42F9-99A0-0E5568AAC19B}" presName="root" presStyleCnt="0">
        <dgm:presLayoutVars>
          <dgm:dir/>
          <dgm:resizeHandles val="exact"/>
        </dgm:presLayoutVars>
      </dgm:prSet>
      <dgm:spPr/>
    </dgm:pt>
    <dgm:pt modelId="{D64300AC-50F9-4999-90FD-B883E9511E40}" type="pres">
      <dgm:prSet presAssocID="{4F44F370-7F25-4427-A3C5-33E0EC1E3BD9}" presName="compNode" presStyleCnt="0"/>
      <dgm:spPr/>
    </dgm:pt>
    <dgm:pt modelId="{BEF16FE7-F002-435B-914E-B2DA3600CF5C}" type="pres">
      <dgm:prSet presAssocID="{4F44F370-7F25-4427-A3C5-33E0EC1E3BD9}" presName="bgRect" presStyleLbl="bgShp" presStyleIdx="0" presStyleCnt="5"/>
      <dgm:spPr/>
    </dgm:pt>
    <dgm:pt modelId="{57692C38-8C68-4659-A0DF-F30D9F8ED2EE}" type="pres">
      <dgm:prSet presAssocID="{4F44F370-7F25-4427-A3C5-33E0EC1E3BD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F4D3908F-AC65-420C-BC76-EC601D2115FE}" type="pres">
      <dgm:prSet presAssocID="{4F44F370-7F25-4427-A3C5-33E0EC1E3BD9}" presName="spaceRect" presStyleCnt="0"/>
      <dgm:spPr/>
    </dgm:pt>
    <dgm:pt modelId="{12B9E9D4-64B8-4F80-9AB5-A690D7AB5896}" type="pres">
      <dgm:prSet presAssocID="{4F44F370-7F25-4427-A3C5-33E0EC1E3BD9}" presName="parTx" presStyleLbl="revTx" presStyleIdx="0" presStyleCnt="5">
        <dgm:presLayoutVars>
          <dgm:chMax val="0"/>
          <dgm:chPref val="0"/>
        </dgm:presLayoutVars>
      </dgm:prSet>
      <dgm:spPr/>
    </dgm:pt>
    <dgm:pt modelId="{CF997A19-7EC4-48DF-BCB7-FAE35A21827E}" type="pres">
      <dgm:prSet presAssocID="{4A799955-E504-44F8-A9CB-588349063F80}" presName="sibTrans" presStyleCnt="0"/>
      <dgm:spPr/>
    </dgm:pt>
    <dgm:pt modelId="{3AE01676-CAFD-4AEF-A90C-8A0C5DAB1A82}" type="pres">
      <dgm:prSet presAssocID="{8A893D52-0A94-44B2-BE4C-235E0CF8C4EF}" presName="compNode" presStyleCnt="0"/>
      <dgm:spPr/>
    </dgm:pt>
    <dgm:pt modelId="{E511F79D-3348-4DF1-9CF7-6128FE84B356}" type="pres">
      <dgm:prSet presAssocID="{8A893D52-0A94-44B2-BE4C-235E0CF8C4EF}" presName="bgRect" presStyleLbl="bgShp" presStyleIdx="1" presStyleCnt="5"/>
      <dgm:spPr/>
    </dgm:pt>
    <dgm:pt modelId="{D853827B-4F63-4E95-BFB0-CB6170BD921E}" type="pres">
      <dgm:prSet presAssocID="{8A893D52-0A94-44B2-BE4C-235E0CF8C4E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F1F39610-DC71-4E1B-8BC2-20029C258D6E}" type="pres">
      <dgm:prSet presAssocID="{8A893D52-0A94-44B2-BE4C-235E0CF8C4EF}" presName="spaceRect" presStyleCnt="0"/>
      <dgm:spPr/>
    </dgm:pt>
    <dgm:pt modelId="{74162579-3F06-4F8E-A0F7-E45A141E338D}" type="pres">
      <dgm:prSet presAssocID="{8A893D52-0A94-44B2-BE4C-235E0CF8C4EF}" presName="parTx" presStyleLbl="revTx" presStyleIdx="1" presStyleCnt="5">
        <dgm:presLayoutVars>
          <dgm:chMax val="0"/>
          <dgm:chPref val="0"/>
        </dgm:presLayoutVars>
      </dgm:prSet>
      <dgm:spPr/>
    </dgm:pt>
    <dgm:pt modelId="{1D1243F0-E787-49F7-A246-0B7DB3877935}" type="pres">
      <dgm:prSet presAssocID="{E1DEE275-7EA9-4851-A960-3BEDDA32A2AF}" presName="sibTrans" presStyleCnt="0"/>
      <dgm:spPr/>
    </dgm:pt>
    <dgm:pt modelId="{90DA1645-079F-4433-A7DA-31F88919DE06}" type="pres">
      <dgm:prSet presAssocID="{9DBD7F4F-62D1-429E-9EAD-EEC2C5C5918E}" presName="compNode" presStyleCnt="0"/>
      <dgm:spPr/>
    </dgm:pt>
    <dgm:pt modelId="{F77EA1B7-79B9-48E6-A221-44CB9063F1D2}" type="pres">
      <dgm:prSet presAssocID="{9DBD7F4F-62D1-429E-9EAD-EEC2C5C5918E}" presName="bgRect" presStyleLbl="bgShp" presStyleIdx="2" presStyleCnt="5"/>
      <dgm:spPr/>
    </dgm:pt>
    <dgm:pt modelId="{C18B3E97-0F42-47C0-80B6-538ABA96F921}" type="pres">
      <dgm:prSet presAssocID="{9DBD7F4F-62D1-429E-9EAD-EEC2C5C5918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29B01323-AFD6-41A6-A7EA-C982819C85ED}" type="pres">
      <dgm:prSet presAssocID="{9DBD7F4F-62D1-429E-9EAD-EEC2C5C5918E}" presName="spaceRect" presStyleCnt="0"/>
      <dgm:spPr/>
    </dgm:pt>
    <dgm:pt modelId="{EA383634-3DBB-4964-B7EE-A250E1D93CBC}" type="pres">
      <dgm:prSet presAssocID="{9DBD7F4F-62D1-429E-9EAD-EEC2C5C5918E}" presName="parTx" presStyleLbl="revTx" presStyleIdx="2" presStyleCnt="5">
        <dgm:presLayoutVars>
          <dgm:chMax val="0"/>
          <dgm:chPref val="0"/>
        </dgm:presLayoutVars>
      </dgm:prSet>
      <dgm:spPr/>
    </dgm:pt>
    <dgm:pt modelId="{C6E54256-8B27-4777-A330-3852F2FCB103}" type="pres">
      <dgm:prSet presAssocID="{A9E12DFE-9680-4037-A00D-2D7ACF98F3E2}" presName="sibTrans" presStyleCnt="0"/>
      <dgm:spPr/>
    </dgm:pt>
    <dgm:pt modelId="{82B8C42E-2852-46E6-9139-3423FA605EF2}" type="pres">
      <dgm:prSet presAssocID="{28F08716-9DDA-4BC6-89BA-108CFE761898}" presName="compNode" presStyleCnt="0"/>
      <dgm:spPr/>
    </dgm:pt>
    <dgm:pt modelId="{EA3D627E-C3A8-4FB0-8D3E-F89C270FB278}" type="pres">
      <dgm:prSet presAssocID="{28F08716-9DDA-4BC6-89BA-108CFE761898}" presName="bgRect" presStyleLbl="bgShp" presStyleIdx="3" presStyleCnt="5"/>
      <dgm:spPr/>
    </dgm:pt>
    <dgm:pt modelId="{6CABA8AF-0AFA-42FB-AA58-1EAB9A1B9D69}" type="pres">
      <dgm:prSet presAssocID="{28F08716-9DDA-4BC6-89BA-108CFE76189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uro"/>
        </a:ext>
      </dgm:extLst>
    </dgm:pt>
    <dgm:pt modelId="{71683A30-DEFD-47DD-8AC0-29ACF6AE7D0D}" type="pres">
      <dgm:prSet presAssocID="{28F08716-9DDA-4BC6-89BA-108CFE761898}" presName="spaceRect" presStyleCnt="0"/>
      <dgm:spPr/>
    </dgm:pt>
    <dgm:pt modelId="{BE082280-E978-4B4C-828E-2426126681F9}" type="pres">
      <dgm:prSet presAssocID="{28F08716-9DDA-4BC6-89BA-108CFE761898}" presName="parTx" presStyleLbl="revTx" presStyleIdx="3" presStyleCnt="5">
        <dgm:presLayoutVars>
          <dgm:chMax val="0"/>
          <dgm:chPref val="0"/>
        </dgm:presLayoutVars>
      </dgm:prSet>
      <dgm:spPr/>
    </dgm:pt>
    <dgm:pt modelId="{E2278FE3-672E-4137-841D-5B20F8E146FC}" type="pres">
      <dgm:prSet presAssocID="{7352D229-A1D9-47E3-BC09-68D39BBE09E8}" presName="sibTrans" presStyleCnt="0"/>
      <dgm:spPr/>
    </dgm:pt>
    <dgm:pt modelId="{B833ABE0-5E13-4ACF-8579-C7A22B13195C}" type="pres">
      <dgm:prSet presAssocID="{CD90039F-201D-46C2-A1DD-6D8A50825979}" presName="compNode" presStyleCnt="0"/>
      <dgm:spPr/>
    </dgm:pt>
    <dgm:pt modelId="{FB775936-6DF6-43FE-AC57-8658359587DD}" type="pres">
      <dgm:prSet presAssocID="{CD90039F-201D-46C2-A1DD-6D8A50825979}" presName="bgRect" presStyleLbl="bgShp" presStyleIdx="4" presStyleCnt="5"/>
      <dgm:spPr/>
    </dgm:pt>
    <dgm:pt modelId="{9AFC5485-A802-4A10-807D-4DBEE408274F}" type="pres">
      <dgm:prSet presAssocID="{CD90039F-201D-46C2-A1DD-6D8A5082597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2D43AD4B-2739-43B4-8106-9CE6E272CDFE}" type="pres">
      <dgm:prSet presAssocID="{CD90039F-201D-46C2-A1DD-6D8A50825979}" presName="spaceRect" presStyleCnt="0"/>
      <dgm:spPr/>
    </dgm:pt>
    <dgm:pt modelId="{9689CC73-8351-45B4-B80E-CD9FA494A83C}" type="pres">
      <dgm:prSet presAssocID="{CD90039F-201D-46C2-A1DD-6D8A5082597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94C770A-326D-4C21-969A-85B1E3FF09C9}" type="presOf" srcId="{9DBD7F4F-62D1-429E-9EAD-EEC2C5C5918E}" destId="{EA383634-3DBB-4964-B7EE-A250E1D93CBC}" srcOrd="0" destOrd="0" presId="urn:microsoft.com/office/officeart/2018/2/layout/IconVerticalSolidList"/>
    <dgm:cxn modelId="{BEFB0116-230D-46DF-9106-02F7AE225BCC}" type="presOf" srcId="{8A893D52-0A94-44B2-BE4C-235E0CF8C4EF}" destId="{74162579-3F06-4F8E-A0F7-E45A141E338D}" srcOrd="0" destOrd="0" presId="urn:microsoft.com/office/officeart/2018/2/layout/IconVerticalSolidList"/>
    <dgm:cxn modelId="{42031932-4765-438D-ACFD-15C786378C70}" srcId="{2E47B5F3-1B2A-42F9-99A0-0E5568AAC19B}" destId="{8A893D52-0A94-44B2-BE4C-235E0CF8C4EF}" srcOrd="1" destOrd="0" parTransId="{E71C56A8-AB26-4C41-AB23-EBB0F990F9CF}" sibTransId="{E1DEE275-7EA9-4851-A960-3BEDDA32A2AF}"/>
    <dgm:cxn modelId="{ED21B243-7628-475C-B9C6-573ECCEDEAD4}" type="presOf" srcId="{4F44F370-7F25-4427-A3C5-33E0EC1E3BD9}" destId="{12B9E9D4-64B8-4F80-9AB5-A690D7AB5896}" srcOrd="0" destOrd="0" presId="urn:microsoft.com/office/officeart/2018/2/layout/IconVerticalSolidList"/>
    <dgm:cxn modelId="{B7EA74AF-C35D-40A5-A2BB-25AF9EB2CD6A}" srcId="{2E47B5F3-1B2A-42F9-99A0-0E5568AAC19B}" destId="{4F44F370-7F25-4427-A3C5-33E0EC1E3BD9}" srcOrd="0" destOrd="0" parTransId="{2BFE1720-FAEC-470D-AEDC-0C7935CC81C3}" sibTransId="{4A799955-E504-44F8-A9CB-588349063F80}"/>
    <dgm:cxn modelId="{BE91ABDB-ED63-4D07-B02F-054261BB3227}" srcId="{2E47B5F3-1B2A-42F9-99A0-0E5568AAC19B}" destId="{9DBD7F4F-62D1-429E-9EAD-EEC2C5C5918E}" srcOrd="2" destOrd="0" parTransId="{A9A59D49-D9F2-4415-ABD9-61205538AD67}" sibTransId="{A9E12DFE-9680-4037-A00D-2D7ACF98F3E2}"/>
    <dgm:cxn modelId="{72D2EFDC-75D4-4DE1-BC03-42FBBFA2A14A}" type="presOf" srcId="{2E47B5F3-1B2A-42F9-99A0-0E5568AAC19B}" destId="{EA97A709-622F-4C38-AA39-E0E81971C59C}" srcOrd="0" destOrd="0" presId="urn:microsoft.com/office/officeart/2018/2/layout/IconVerticalSolidList"/>
    <dgm:cxn modelId="{44437BE4-DAB5-4357-BC83-A1993B6A4CD7}" type="presOf" srcId="{28F08716-9DDA-4BC6-89BA-108CFE761898}" destId="{BE082280-E978-4B4C-828E-2426126681F9}" srcOrd="0" destOrd="0" presId="urn:microsoft.com/office/officeart/2018/2/layout/IconVerticalSolidList"/>
    <dgm:cxn modelId="{F80F6EE5-8B8C-4657-97C4-DD200552F041}" srcId="{2E47B5F3-1B2A-42F9-99A0-0E5568AAC19B}" destId="{CD90039F-201D-46C2-A1DD-6D8A50825979}" srcOrd="4" destOrd="0" parTransId="{E7DFEE7B-74ED-4A0D-9CD9-4E319B45FED0}" sibTransId="{688BB040-33E2-4B71-8125-85EFB6BC64DD}"/>
    <dgm:cxn modelId="{344AFAF1-787B-495A-9E85-0B907640EBF8}" srcId="{2E47B5F3-1B2A-42F9-99A0-0E5568AAC19B}" destId="{28F08716-9DDA-4BC6-89BA-108CFE761898}" srcOrd="3" destOrd="0" parTransId="{DD56450C-8CBE-4BB7-8531-DBE55955AA82}" sibTransId="{7352D229-A1D9-47E3-BC09-68D39BBE09E8}"/>
    <dgm:cxn modelId="{9E091BF5-F727-4851-8CDD-E3B02D832D6B}" type="presOf" srcId="{CD90039F-201D-46C2-A1DD-6D8A50825979}" destId="{9689CC73-8351-45B4-B80E-CD9FA494A83C}" srcOrd="0" destOrd="0" presId="urn:microsoft.com/office/officeart/2018/2/layout/IconVerticalSolidList"/>
    <dgm:cxn modelId="{52DE5C0F-CA38-444D-8332-BF7A5E8416DB}" type="presParOf" srcId="{EA97A709-622F-4C38-AA39-E0E81971C59C}" destId="{D64300AC-50F9-4999-90FD-B883E9511E40}" srcOrd="0" destOrd="0" presId="urn:microsoft.com/office/officeart/2018/2/layout/IconVerticalSolidList"/>
    <dgm:cxn modelId="{C283238D-C7FD-4632-93E7-656BF40C3C58}" type="presParOf" srcId="{D64300AC-50F9-4999-90FD-B883E9511E40}" destId="{BEF16FE7-F002-435B-914E-B2DA3600CF5C}" srcOrd="0" destOrd="0" presId="urn:microsoft.com/office/officeart/2018/2/layout/IconVerticalSolidList"/>
    <dgm:cxn modelId="{12DBD91B-5D0F-46BA-9FED-2463A3249B79}" type="presParOf" srcId="{D64300AC-50F9-4999-90FD-B883E9511E40}" destId="{57692C38-8C68-4659-A0DF-F30D9F8ED2EE}" srcOrd="1" destOrd="0" presId="urn:microsoft.com/office/officeart/2018/2/layout/IconVerticalSolidList"/>
    <dgm:cxn modelId="{3C20D87D-8804-4EEC-942C-A81EC6DBAE93}" type="presParOf" srcId="{D64300AC-50F9-4999-90FD-B883E9511E40}" destId="{F4D3908F-AC65-420C-BC76-EC601D2115FE}" srcOrd="2" destOrd="0" presId="urn:microsoft.com/office/officeart/2018/2/layout/IconVerticalSolidList"/>
    <dgm:cxn modelId="{9AE1F6E8-42EF-4C23-8DAB-1147B09A075F}" type="presParOf" srcId="{D64300AC-50F9-4999-90FD-B883E9511E40}" destId="{12B9E9D4-64B8-4F80-9AB5-A690D7AB5896}" srcOrd="3" destOrd="0" presId="urn:microsoft.com/office/officeart/2018/2/layout/IconVerticalSolidList"/>
    <dgm:cxn modelId="{9C16DF81-FA30-4EB9-BBA3-66538D0E793C}" type="presParOf" srcId="{EA97A709-622F-4C38-AA39-E0E81971C59C}" destId="{CF997A19-7EC4-48DF-BCB7-FAE35A21827E}" srcOrd="1" destOrd="0" presId="urn:microsoft.com/office/officeart/2018/2/layout/IconVerticalSolidList"/>
    <dgm:cxn modelId="{07BF2C53-C482-45A9-8F33-6B530F440C9F}" type="presParOf" srcId="{EA97A709-622F-4C38-AA39-E0E81971C59C}" destId="{3AE01676-CAFD-4AEF-A90C-8A0C5DAB1A82}" srcOrd="2" destOrd="0" presId="urn:microsoft.com/office/officeart/2018/2/layout/IconVerticalSolidList"/>
    <dgm:cxn modelId="{0E3B48BC-0180-4368-AE89-18EBDBF33FBF}" type="presParOf" srcId="{3AE01676-CAFD-4AEF-A90C-8A0C5DAB1A82}" destId="{E511F79D-3348-4DF1-9CF7-6128FE84B356}" srcOrd="0" destOrd="0" presId="urn:microsoft.com/office/officeart/2018/2/layout/IconVerticalSolidList"/>
    <dgm:cxn modelId="{25418424-46FC-43E1-BF08-966B0A2B8993}" type="presParOf" srcId="{3AE01676-CAFD-4AEF-A90C-8A0C5DAB1A82}" destId="{D853827B-4F63-4E95-BFB0-CB6170BD921E}" srcOrd="1" destOrd="0" presId="urn:microsoft.com/office/officeart/2018/2/layout/IconVerticalSolidList"/>
    <dgm:cxn modelId="{DBEA1C70-2D7E-462B-AB37-14CFA5E9AAEA}" type="presParOf" srcId="{3AE01676-CAFD-4AEF-A90C-8A0C5DAB1A82}" destId="{F1F39610-DC71-4E1B-8BC2-20029C258D6E}" srcOrd="2" destOrd="0" presId="urn:microsoft.com/office/officeart/2018/2/layout/IconVerticalSolidList"/>
    <dgm:cxn modelId="{58177345-C935-4017-8C78-069FB0B499C0}" type="presParOf" srcId="{3AE01676-CAFD-4AEF-A90C-8A0C5DAB1A82}" destId="{74162579-3F06-4F8E-A0F7-E45A141E338D}" srcOrd="3" destOrd="0" presId="urn:microsoft.com/office/officeart/2018/2/layout/IconVerticalSolidList"/>
    <dgm:cxn modelId="{2844CCAE-2DA1-4791-862B-B11EB7A41E1F}" type="presParOf" srcId="{EA97A709-622F-4C38-AA39-E0E81971C59C}" destId="{1D1243F0-E787-49F7-A246-0B7DB3877935}" srcOrd="3" destOrd="0" presId="urn:microsoft.com/office/officeart/2018/2/layout/IconVerticalSolidList"/>
    <dgm:cxn modelId="{4EF166AB-058C-4718-A951-2CD7AD59880A}" type="presParOf" srcId="{EA97A709-622F-4C38-AA39-E0E81971C59C}" destId="{90DA1645-079F-4433-A7DA-31F88919DE06}" srcOrd="4" destOrd="0" presId="urn:microsoft.com/office/officeart/2018/2/layout/IconVerticalSolidList"/>
    <dgm:cxn modelId="{BA88AB48-E4EB-4FB4-86DF-A8BF78FB4F4E}" type="presParOf" srcId="{90DA1645-079F-4433-A7DA-31F88919DE06}" destId="{F77EA1B7-79B9-48E6-A221-44CB9063F1D2}" srcOrd="0" destOrd="0" presId="urn:microsoft.com/office/officeart/2018/2/layout/IconVerticalSolidList"/>
    <dgm:cxn modelId="{8C7C96D7-B063-44F7-9752-B05CC1EF5C6E}" type="presParOf" srcId="{90DA1645-079F-4433-A7DA-31F88919DE06}" destId="{C18B3E97-0F42-47C0-80B6-538ABA96F921}" srcOrd="1" destOrd="0" presId="urn:microsoft.com/office/officeart/2018/2/layout/IconVerticalSolidList"/>
    <dgm:cxn modelId="{B325AD92-C2EA-4D32-A55E-EF0A3684F8B8}" type="presParOf" srcId="{90DA1645-079F-4433-A7DA-31F88919DE06}" destId="{29B01323-AFD6-41A6-A7EA-C982819C85ED}" srcOrd="2" destOrd="0" presId="urn:microsoft.com/office/officeart/2018/2/layout/IconVerticalSolidList"/>
    <dgm:cxn modelId="{553AE1A4-80C7-4437-8F09-D253343B14B1}" type="presParOf" srcId="{90DA1645-079F-4433-A7DA-31F88919DE06}" destId="{EA383634-3DBB-4964-B7EE-A250E1D93CBC}" srcOrd="3" destOrd="0" presId="urn:microsoft.com/office/officeart/2018/2/layout/IconVerticalSolidList"/>
    <dgm:cxn modelId="{E0E6294E-5FF9-47A3-BACC-4994C9538ECB}" type="presParOf" srcId="{EA97A709-622F-4C38-AA39-E0E81971C59C}" destId="{C6E54256-8B27-4777-A330-3852F2FCB103}" srcOrd="5" destOrd="0" presId="urn:microsoft.com/office/officeart/2018/2/layout/IconVerticalSolidList"/>
    <dgm:cxn modelId="{F3423985-2185-4B4C-BC3B-71BA5B3E5BD8}" type="presParOf" srcId="{EA97A709-622F-4C38-AA39-E0E81971C59C}" destId="{82B8C42E-2852-46E6-9139-3423FA605EF2}" srcOrd="6" destOrd="0" presId="urn:microsoft.com/office/officeart/2018/2/layout/IconVerticalSolidList"/>
    <dgm:cxn modelId="{72140689-F146-491D-9B88-D343F8FB8FE7}" type="presParOf" srcId="{82B8C42E-2852-46E6-9139-3423FA605EF2}" destId="{EA3D627E-C3A8-4FB0-8D3E-F89C270FB278}" srcOrd="0" destOrd="0" presId="urn:microsoft.com/office/officeart/2018/2/layout/IconVerticalSolidList"/>
    <dgm:cxn modelId="{E9CE05DD-E73B-4929-BCC9-3E6C12EC39D3}" type="presParOf" srcId="{82B8C42E-2852-46E6-9139-3423FA605EF2}" destId="{6CABA8AF-0AFA-42FB-AA58-1EAB9A1B9D69}" srcOrd="1" destOrd="0" presId="urn:microsoft.com/office/officeart/2018/2/layout/IconVerticalSolidList"/>
    <dgm:cxn modelId="{3E3B21FE-9BAC-419E-80DC-7DA884842194}" type="presParOf" srcId="{82B8C42E-2852-46E6-9139-3423FA605EF2}" destId="{71683A30-DEFD-47DD-8AC0-29ACF6AE7D0D}" srcOrd="2" destOrd="0" presId="urn:microsoft.com/office/officeart/2018/2/layout/IconVerticalSolidList"/>
    <dgm:cxn modelId="{E2DF1747-6117-4D33-8510-F658877F6A08}" type="presParOf" srcId="{82B8C42E-2852-46E6-9139-3423FA605EF2}" destId="{BE082280-E978-4B4C-828E-2426126681F9}" srcOrd="3" destOrd="0" presId="urn:microsoft.com/office/officeart/2018/2/layout/IconVerticalSolidList"/>
    <dgm:cxn modelId="{885455C5-74B0-4AE2-937F-19B6274DDFCC}" type="presParOf" srcId="{EA97A709-622F-4C38-AA39-E0E81971C59C}" destId="{E2278FE3-672E-4137-841D-5B20F8E146FC}" srcOrd="7" destOrd="0" presId="urn:microsoft.com/office/officeart/2018/2/layout/IconVerticalSolidList"/>
    <dgm:cxn modelId="{65C9B2CE-1F2F-4B80-B738-8FC41599A822}" type="presParOf" srcId="{EA97A709-622F-4C38-AA39-E0E81971C59C}" destId="{B833ABE0-5E13-4ACF-8579-C7A22B13195C}" srcOrd="8" destOrd="0" presId="urn:microsoft.com/office/officeart/2018/2/layout/IconVerticalSolidList"/>
    <dgm:cxn modelId="{B8465546-4233-487A-80B2-2AEA80F95E3F}" type="presParOf" srcId="{B833ABE0-5E13-4ACF-8579-C7A22B13195C}" destId="{FB775936-6DF6-43FE-AC57-8658359587DD}" srcOrd="0" destOrd="0" presId="urn:microsoft.com/office/officeart/2018/2/layout/IconVerticalSolidList"/>
    <dgm:cxn modelId="{A3097A19-DBEB-4F7C-B02F-00DEC762C145}" type="presParOf" srcId="{B833ABE0-5E13-4ACF-8579-C7A22B13195C}" destId="{9AFC5485-A802-4A10-807D-4DBEE408274F}" srcOrd="1" destOrd="0" presId="urn:microsoft.com/office/officeart/2018/2/layout/IconVerticalSolidList"/>
    <dgm:cxn modelId="{E4528D35-077C-4FD8-A140-ED263CEEF36B}" type="presParOf" srcId="{B833ABE0-5E13-4ACF-8579-C7A22B13195C}" destId="{2D43AD4B-2739-43B4-8106-9CE6E272CDFE}" srcOrd="2" destOrd="0" presId="urn:microsoft.com/office/officeart/2018/2/layout/IconVerticalSolidList"/>
    <dgm:cxn modelId="{DD0FAF41-5375-4B2D-85F1-7F40B1525B16}" type="presParOf" srcId="{B833ABE0-5E13-4ACF-8579-C7A22B13195C}" destId="{9689CC73-8351-45B4-B80E-CD9FA494A8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F16FE7-F002-435B-914E-B2DA3600CF5C}">
      <dsp:nvSpPr>
        <dsp:cNvPr id="0" name=""/>
        <dsp:cNvSpPr/>
      </dsp:nvSpPr>
      <dsp:spPr>
        <a:xfrm>
          <a:off x="0" y="2758"/>
          <a:ext cx="9625383" cy="4852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692C38-8C68-4659-A0DF-F30D9F8ED2EE}">
      <dsp:nvSpPr>
        <dsp:cNvPr id="0" name=""/>
        <dsp:cNvSpPr/>
      </dsp:nvSpPr>
      <dsp:spPr>
        <a:xfrm>
          <a:off x="146800" y="111949"/>
          <a:ext cx="267171" cy="2669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9E9D4-64B8-4F80-9AB5-A690D7AB5896}">
      <dsp:nvSpPr>
        <dsp:cNvPr id="0" name=""/>
        <dsp:cNvSpPr/>
      </dsp:nvSpPr>
      <dsp:spPr>
        <a:xfrm>
          <a:off x="560773" y="2758"/>
          <a:ext cx="8806313" cy="516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620" tIns="54620" rIns="54620" bIns="5462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We performed EDA to understand the relationship between both columns.</a:t>
          </a:r>
          <a:endParaRPr lang="en-US" sz="1400" kern="1200" dirty="0"/>
        </a:p>
      </dsp:txBody>
      <dsp:txXfrm>
        <a:off x="560773" y="2758"/>
        <a:ext cx="8806313" cy="516097"/>
      </dsp:txXfrm>
    </dsp:sp>
    <dsp:sp modelId="{E511F79D-3348-4DF1-9CF7-6128FE84B356}">
      <dsp:nvSpPr>
        <dsp:cNvPr id="0" name=""/>
        <dsp:cNvSpPr/>
      </dsp:nvSpPr>
      <dsp:spPr>
        <a:xfrm>
          <a:off x="0" y="643970"/>
          <a:ext cx="9625383" cy="4852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53827B-4F63-4E95-BFB0-CB6170BD921E}">
      <dsp:nvSpPr>
        <dsp:cNvPr id="0" name=""/>
        <dsp:cNvSpPr/>
      </dsp:nvSpPr>
      <dsp:spPr>
        <a:xfrm>
          <a:off x="146800" y="753161"/>
          <a:ext cx="267171" cy="2669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62579-3F06-4F8E-A0F7-E45A141E338D}">
      <dsp:nvSpPr>
        <dsp:cNvPr id="0" name=""/>
        <dsp:cNvSpPr/>
      </dsp:nvSpPr>
      <dsp:spPr>
        <a:xfrm>
          <a:off x="560773" y="643970"/>
          <a:ext cx="8806313" cy="516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620" tIns="54620" rIns="54620" bIns="5462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We have seen how the length of text is differentiated between spam and ham.</a:t>
          </a:r>
          <a:endParaRPr lang="en-US" sz="1400" kern="1200" dirty="0"/>
        </a:p>
      </dsp:txBody>
      <dsp:txXfrm>
        <a:off x="560773" y="643970"/>
        <a:ext cx="8806313" cy="516097"/>
      </dsp:txXfrm>
    </dsp:sp>
    <dsp:sp modelId="{F77EA1B7-79B9-48E6-A221-44CB9063F1D2}">
      <dsp:nvSpPr>
        <dsp:cNvPr id="0" name=""/>
        <dsp:cNvSpPr/>
      </dsp:nvSpPr>
      <dsp:spPr>
        <a:xfrm>
          <a:off x="0" y="1285181"/>
          <a:ext cx="9625383" cy="4852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B3E97-0F42-47C0-80B6-538ABA96F921}">
      <dsp:nvSpPr>
        <dsp:cNvPr id="0" name=""/>
        <dsp:cNvSpPr/>
      </dsp:nvSpPr>
      <dsp:spPr>
        <a:xfrm>
          <a:off x="146800" y="1394372"/>
          <a:ext cx="267171" cy="2669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83634-3DBB-4964-B7EE-A250E1D93CBC}">
      <dsp:nvSpPr>
        <dsp:cNvPr id="0" name=""/>
        <dsp:cNvSpPr/>
      </dsp:nvSpPr>
      <dsp:spPr>
        <a:xfrm>
          <a:off x="560773" y="1285181"/>
          <a:ext cx="8806313" cy="516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620" tIns="54620" rIns="54620" bIns="5462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We constructed different machine learning models like Naive Bayes, KNN, linear regression model, decision tree model, random forest model and got best result with Naive Bayes model.</a:t>
          </a:r>
          <a:endParaRPr lang="en-US" sz="1400" kern="1200" dirty="0"/>
        </a:p>
      </dsp:txBody>
      <dsp:txXfrm>
        <a:off x="560773" y="1285181"/>
        <a:ext cx="8806313" cy="516097"/>
      </dsp:txXfrm>
    </dsp:sp>
    <dsp:sp modelId="{EA3D627E-C3A8-4FB0-8D3E-F89C270FB278}">
      <dsp:nvSpPr>
        <dsp:cNvPr id="0" name=""/>
        <dsp:cNvSpPr/>
      </dsp:nvSpPr>
      <dsp:spPr>
        <a:xfrm>
          <a:off x="0" y="1926393"/>
          <a:ext cx="9625383" cy="4852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BA8AF-0AFA-42FB-AA58-1EAB9A1B9D69}">
      <dsp:nvSpPr>
        <dsp:cNvPr id="0" name=""/>
        <dsp:cNvSpPr/>
      </dsp:nvSpPr>
      <dsp:spPr>
        <a:xfrm>
          <a:off x="146800" y="2035584"/>
          <a:ext cx="267171" cy="2669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82280-E978-4B4C-828E-2426126681F9}">
      <dsp:nvSpPr>
        <dsp:cNvPr id="0" name=""/>
        <dsp:cNvSpPr/>
      </dsp:nvSpPr>
      <dsp:spPr>
        <a:xfrm>
          <a:off x="560773" y="1926393"/>
          <a:ext cx="8806313" cy="516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620" tIns="54620" rIns="54620" bIns="5462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We performed advanced feature engineering to know the spam classified as ham and ham classified as spam.</a:t>
          </a:r>
          <a:endParaRPr lang="en-US" sz="1400" kern="1200" dirty="0"/>
        </a:p>
      </dsp:txBody>
      <dsp:txXfrm>
        <a:off x="560773" y="1926393"/>
        <a:ext cx="8806313" cy="516097"/>
      </dsp:txXfrm>
    </dsp:sp>
    <dsp:sp modelId="{FB775936-6DF6-43FE-AC57-8658359587DD}">
      <dsp:nvSpPr>
        <dsp:cNvPr id="0" name=""/>
        <dsp:cNvSpPr/>
      </dsp:nvSpPr>
      <dsp:spPr>
        <a:xfrm>
          <a:off x="0" y="2567605"/>
          <a:ext cx="9625383" cy="4852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FC5485-A802-4A10-807D-4DBEE408274F}">
      <dsp:nvSpPr>
        <dsp:cNvPr id="0" name=""/>
        <dsp:cNvSpPr/>
      </dsp:nvSpPr>
      <dsp:spPr>
        <a:xfrm>
          <a:off x="146800" y="2676796"/>
          <a:ext cx="267171" cy="2669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9CC73-8351-45B4-B80E-CD9FA494A83C}">
      <dsp:nvSpPr>
        <dsp:cNvPr id="0" name=""/>
        <dsp:cNvSpPr/>
      </dsp:nvSpPr>
      <dsp:spPr>
        <a:xfrm>
          <a:off x="560773" y="2567605"/>
          <a:ext cx="8806313" cy="516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620" tIns="54620" rIns="54620" bIns="5462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We created word cloud to see the texts commonly used.</a:t>
          </a:r>
          <a:endParaRPr lang="en-US" sz="1400" kern="1200" dirty="0"/>
        </a:p>
      </dsp:txBody>
      <dsp:txXfrm>
        <a:off x="560773" y="2567605"/>
        <a:ext cx="8806313" cy="516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C8E6-73E5-490F-8E8A-8DA598E87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37473-5B9A-496A-BB96-8F90E873C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D6EF1-1B21-4A52-8F74-3E481543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FD1F-29D1-4708-A75A-348EABDA082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5D159-10D2-43AD-8699-EEB0C0D68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CBE96-0ED5-42FD-B188-C6FB05C2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4EC8-6600-41E0-9F19-E794F158C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5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3E96-36CC-44F6-87B0-A6B98D6B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0AA82-1812-43E6-99C4-AC4F67EC6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499EA-31A2-4C8F-88B0-08F19F5B0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FD1F-29D1-4708-A75A-348EABDA082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B275E-1B36-46E3-BEFF-3157D646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AFAE2-36A2-42FF-9FBE-773D601F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4EC8-6600-41E0-9F19-E794F158C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0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7F931D-B16D-4AEF-A4C2-33AD4D4DA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ED71A-EA57-454F-B26F-E5287FE95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3142A-FD28-400E-9E8A-40E1CC28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FD1F-29D1-4708-A75A-348EABDA082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44C0E-D596-4708-A029-9A65F640D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27E69-3D08-4998-A7DC-FF4D973E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4EC8-6600-41E0-9F19-E794F158C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20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06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13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11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56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424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07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049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7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5D16-D909-4246-AC62-957A31A92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5D85F-1240-4A54-84F2-529D03896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11274-06F9-441C-9F04-B60E9903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FD1F-29D1-4708-A75A-348EABDA082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67BF1-4683-457B-87C2-B50EA376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4D9E4-9EC7-4D93-947F-582441916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4EC8-6600-41E0-9F19-E794F158C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522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221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658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184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1677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6664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7446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3892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835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7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61646-F542-45DE-A0D3-2BAA9F6F5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7B657-07E6-4355-A186-BEFCCE2AD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FF985-6431-4899-95D6-F9543E5C6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FD1F-29D1-4708-A75A-348EABDA082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C1BC0-FF43-4A08-A362-74A9A5D0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12BF6-A8B7-4A3F-A9AF-4387FE7C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4EC8-6600-41E0-9F19-E794F158C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8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F85D-4022-4B9D-8E17-DDA3D828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77F8A-625D-43CA-ACEA-834310256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B1120-ED1B-48EE-BCE7-DF61AD78E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16D36-2DE1-4C9E-8827-52F5CACE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FD1F-29D1-4708-A75A-348EABDA082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B8596-BE17-486C-8078-1047153E5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91102-D5A3-4461-AE1A-B94C8F317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4EC8-6600-41E0-9F19-E794F158C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0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2132-D47E-44C9-91AA-D8417413B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3930F-5DB8-4500-90E4-77C3FBBB0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5655E-3A49-45F2-AAB8-D7F9B2E34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6F40A-D01D-41A2-8E29-4B4540749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135DB-75BF-47E2-A57E-ED29B0B05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21F18-DBF4-4316-802F-BC8394F8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FD1F-29D1-4708-A75A-348EABDA082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C60477-F6F1-48B8-B7E5-CD577FEC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D6C32-AD56-4558-88AD-3F60F7EC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4EC8-6600-41E0-9F19-E794F158C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0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8341-87F2-454F-B5F4-874BA584C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1CFAF-F242-404E-8535-DFFE191A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FD1F-29D1-4708-A75A-348EABDA082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47CF9-C3F8-4F0E-A3B1-624871456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6BD1C-B8DE-492F-840B-13C7E12C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4EC8-6600-41E0-9F19-E794F158C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3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F23EA8-209A-46AE-8E14-8CF75788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FD1F-29D1-4708-A75A-348EABDA082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7B0496-CBC9-4A6C-8558-85A30857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1663B-AC18-4909-8B5B-3530DF0F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4EC8-6600-41E0-9F19-E794F158C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0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8304-9F40-4740-8A6D-29111B19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5A99B-1E81-4E61-BBD2-D5139AB89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3F983-4F83-4A15-B038-58A981DD5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A8FF0-4D32-4A58-AB8F-AC475656A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FD1F-29D1-4708-A75A-348EABDA082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00009-68E4-48F5-B609-47282CD99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BB8BA-E71A-439A-94B8-98EB1E62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4EC8-6600-41E0-9F19-E794F158C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8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8151-1EE3-4A92-9F02-A3F18EA33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4AA75-02B1-4B1C-9016-96F8564A3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A5DF4-EDFE-450F-88B5-AC717B22B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BD9FB-2B8D-4ADC-A3B7-BDE54CC4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FD1F-29D1-4708-A75A-348EABDA082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61DDE-783F-48C5-87B7-552641DF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F2457-3770-425B-A066-25357AB3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4EC8-6600-41E0-9F19-E794F158C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F5773-18D3-470F-9D10-0626E1EA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C8341-2DA8-4CCB-A646-3143B6305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27350-D150-45A5-A3A4-F148F97DE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6FD1F-29D1-4708-A75A-348EABDA082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61355-2954-4762-94BE-518E5FEDE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B8A3B-550F-4C79-AC30-10610BE7C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14EC8-6600-41E0-9F19-E794F158C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6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7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6950D-1407-4D97-8A7A-6047E7F68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808418" cy="2677648"/>
          </a:xfrm>
        </p:spPr>
        <p:txBody>
          <a:bodyPr/>
          <a:lstStyle/>
          <a:p>
            <a:r>
              <a:rPr lang="en-US" dirty="0"/>
              <a:t>EDA and Machine Learning on Spam/Ham messages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C7262-B146-48CD-BD1D-92D6CC8E87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INSAID</a:t>
            </a:r>
          </a:p>
        </p:txBody>
      </p:sp>
    </p:spTree>
    <p:extLst>
      <p:ext uri="{BB962C8B-B14F-4D97-AF65-F5344CB8AC3E}">
        <p14:creationId xmlns:p14="http://schemas.microsoft.com/office/powerpoint/2010/main" val="190365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654F-6616-4938-A700-AB98B754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4C823-CD80-4627-A7F7-08809F744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1" y="2603500"/>
            <a:ext cx="5555226" cy="34163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To analyze and predict the Spam/Ham messages data based on set of SMS tagged messages that have been collected for SMS Spam research.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CEFF8F6-B911-416F-9809-101A1F64A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8787" y="2399072"/>
            <a:ext cx="4886632" cy="4139379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15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96F13-298F-4F1B-8DA2-22CA83A3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03092-F648-432D-8523-1A1CC9B35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60815"/>
            <a:ext cx="101513940" cy="139735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Overview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dataset is a set of SMS tagged messages that have been collected for SMS Spam research. </a:t>
            </a:r>
          </a:p>
          <a:p>
            <a:pPr marL="0" indent="0">
              <a:buNone/>
            </a:pPr>
            <a:r>
              <a:rPr lang="en-US" dirty="0"/>
              <a:t>It contains one set of SMS messages in English of 5,574 messages, tagged according being ham </a:t>
            </a:r>
          </a:p>
          <a:p>
            <a:pPr marL="0" indent="0">
              <a:buNone/>
            </a:pPr>
            <a:r>
              <a:rPr lang="en-US" dirty="0"/>
              <a:t>(legitimate) or spam.</a:t>
            </a:r>
          </a:p>
          <a:p>
            <a:r>
              <a:rPr lang="en-US" dirty="0"/>
              <a:t>v1- column with two categories spam and ham. To tell the messages if they are spam or ham</a:t>
            </a:r>
          </a:p>
          <a:p>
            <a:pPr marL="0" indent="0">
              <a:buNone/>
            </a:pPr>
            <a:r>
              <a:rPr lang="en-US" dirty="0"/>
              <a:t> category.</a:t>
            </a:r>
          </a:p>
          <a:p>
            <a:r>
              <a:rPr lang="en-US" dirty="0"/>
              <a:t>v2- column contains the messages list</a:t>
            </a:r>
          </a:p>
          <a:p>
            <a:r>
              <a:rPr lang="en-US" dirty="0"/>
              <a:t>Remaining three are unnamed columns with no necessary values later will drop them.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AutoShape 4" descr="C:\Users\s.shankar.bendre\AppData\Local\Microsoft\Windows\INetCache\Content.MSO\ppt4A29.tmp">
            <a:extLst>
              <a:ext uri="{FF2B5EF4-FFF2-40B4-BE49-F238E27FC236}">
                <a16:creationId xmlns:a16="http://schemas.microsoft.com/office/drawing/2014/main" id="{45F15FA6-583B-4CE6-86CB-56507000E7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481754" cy="348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76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FDB8-9623-469F-B54E-A8ACDDB4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2000" b="1" dirty="0"/>
            </a:br>
            <a:r>
              <a:rPr lang="en-US" sz="2000" b="1" dirty="0"/>
              <a:t>Analyze the length of messages for spam and ham using seaborn.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BA797BEA-E712-49B3-AC10-FCEC4F5CA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45" y="2603499"/>
            <a:ext cx="11043139" cy="40927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   From the above plot we can see that lengthy is the message, more likely it is a spam.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77BA6F7-94D2-45C8-9935-AC335B34A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413" y="2458065"/>
            <a:ext cx="7595954" cy="340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83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92BA-7D35-475C-A37D-81472B60E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sz="2000" b="1" dirty="0"/>
              <a:t>Model Development: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8E353-6E2E-419E-A79E-F8FD42D40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77" y="3629025"/>
            <a:ext cx="11762286" cy="3228975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dirty="0"/>
              <a:t>From the above models we generated we can say that we got the better accuracy for Naive Bayes analysis as compared to other models.</a:t>
            </a:r>
            <a:br>
              <a:rPr lang="en-US" sz="1600" dirty="0"/>
            </a:b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DFCAE4-F604-49F2-AB6D-85F1CD63F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221805"/>
              </p:ext>
            </p:extLst>
          </p:nvPr>
        </p:nvGraphicFramePr>
        <p:xfrm>
          <a:off x="1410321" y="2599630"/>
          <a:ext cx="8252171" cy="1887280"/>
        </p:xfrm>
        <a:graphic>
          <a:graphicData uri="http://schemas.openxmlformats.org/drawingml/2006/table">
            <a:tbl>
              <a:tblPr/>
              <a:tblGrid>
                <a:gridCol w="2418739">
                  <a:extLst>
                    <a:ext uri="{9D8B030D-6E8A-4147-A177-3AD203B41FA5}">
                      <a16:colId xmlns:a16="http://schemas.microsoft.com/office/drawing/2014/main" val="2678200909"/>
                    </a:ext>
                  </a:extLst>
                </a:gridCol>
                <a:gridCol w="5833432">
                  <a:extLst>
                    <a:ext uri="{9D8B030D-6E8A-4147-A177-3AD203B41FA5}">
                      <a16:colId xmlns:a16="http://schemas.microsoft.com/office/drawing/2014/main" val="1757647193"/>
                    </a:ext>
                  </a:extLst>
                </a:gridCol>
              </a:tblGrid>
              <a:tr h="574168">
                <a:tc>
                  <a:txBody>
                    <a:bodyPr/>
                    <a:lstStyle/>
                    <a:p>
                      <a:pPr algn="l" fontAlgn="ctr"/>
                      <a:br>
                        <a:rPr lang="en-US" sz="1700" b="1" dirty="0">
                          <a:effectLst/>
                        </a:rPr>
                      </a:br>
                      <a:endParaRPr lang="en-US" sz="1700" b="1" dirty="0">
                        <a:effectLst/>
                      </a:endParaRPr>
                    </a:p>
                  </a:txBody>
                  <a:tcPr marL="28708" marR="28708" marT="28708" marB="2870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Score </a:t>
                      </a:r>
                    </a:p>
                  </a:txBody>
                  <a:tcPr marL="86125" marR="86125" marT="43063" marB="4306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4947"/>
                  </a:ext>
                </a:extLst>
              </a:tr>
              <a:tr h="3157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dirty="0">
                          <a:effectLst/>
                        </a:rPr>
                        <a:t>KNN</a:t>
                      </a:r>
                    </a:p>
                  </a:txBody>
                  <a:tcPr marL="28708" marR="28708" marT="28708" marB="2870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0.91210</a:t>
                      </a:r>
                      <a:endParaRPr lang="en-US" sz="1700" dirty="0">
                        <a:effectLst/>
                      </a:endParaRPr>
                    </a:p>
                  </a:txBody>
                  <a:tcPr marL="28708" marR="28708" marT="28708" marB="2870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592905"/>
                  </a:ext>
                </a:extLst>
              </a:tr>
              <a:tr h="3157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>
                          <a:effectLst/>
                        </a:rPr>
                        <a:t>NB</a:t>
                      </a:r>
                    </a:p>
                  </a:txBody>
                  <a:tcPr marL="28708" marR="28708" marT="28708" marB="2870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dirty="0">
                          <a:effectLst/>
                        </a:rPr>
                        <a:t>0.98340</a:t>
                      </a:r>
                    </a:p>
                  </a:txBody>
                  <a:tcPr marL="28708" marR="28708" marT="28708" marB="2870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990959"/>
                  </a:ext>
                </a:extLst>
              </a:tr>
              <a:tr h="3157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>
                          <a:effectLst/>
                        </a:rPr>
                        <a:t>LR</a:t>
                      </a:r>
                    </a:p>
                  </a:txBody>
                  <a:tcPr marL="28708" marR="28708" marT="28708" marB="2870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0.97847</a:t>
                      </a:r>
                      <a:endParaRPr lang="en-US" sz="1700" dirty="0">
                        <a:effectLst/>
                      </a:endParaRPr>
                    </a:p>
                  </a:txBody>
                  <a:tcPr marL="28708" marR="28708" marT="28708" marB="2870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028861"/>
                  </a:ext>
                </a:extLst>
              </a:tr>
              <a:tr h="3157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>
                          <a:effectLst/>
                        </a:rPr>
                        <a:t>RF</a:t>
                      </a:r>
                    </a:p>
                  </a:txBody>
                  <a:tcPr marL="28708" marR="28708" marT="28708" marB="2870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0.97130</a:t>
                      </a:r>
                      <a:endParaRPr lang="en-US" sz="1700" dirty="0">
                        <a:effectLst/>
                      </a:endParaRPr>
                    </a:p>
                  </a:txBody>
                  <a:tcPr marL="28708" marR="28708" marT="28708" marB="2870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93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71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92BA-7D35-475C-A37D-81472B60E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sz="2000" b="1" dirty="0"/>
              <a:t>Model Evaluation: Confusion Matrix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8E353-6E2E-419E-A79E-F8FD42D40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77" y="3629025"/>
            <a:ext cx="11762286" cy="3228975"/>
          </a:xfrm>
        </p:spPr>
        <p:txBody>
          <a:bodyPr>
            <a:normAutofit lnSpcReduction="10000"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dirty="0"/>
              <a:t>[[960 5] </a:t>
            </a:r>
          </a:p>
          <a:p>
            <a:pPr marL="0" indent="0">
              <a:buNone/>
            </a:pPr>
            <a:r>
              <a:rPr lang="en-US" dirty="0"/>
              <a:t>      [ 8 142]]</a:t>
            </a:r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dirty="0"/>
              <a:t> By seeing the above confusion matrix, it is clear that 5 Ham are mis-classified as Spam, and 8 Spam are misclassified as Ham. 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45F5A0A-E508-4421-A93C-378FEB6B0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1" y="2392136"/>
            <a:ext cx="4555672" cy="309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0CD3492-B2C5-43C7-B723-6EE0AE1D2163}"/>
              </a:ext>
            </a:extLst>
          </p:cNvPr>
          <p:cNvSpPr/>
          <p:nvPr/>
        </p:nvSpPr>
        <p:spPr>
          <a:xfrm>
            <a:off x="595994" y="2690336"/>
            <a:ext cx="64171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   precision recall f1-score support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Ham 0.99      0.99   0.99     965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Spam 0.97     0.95   0.96     150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accuracy             0.99     1115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macro avg 0.98 0.97 0.97 1115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weighted avg 0.99 0.99 0.99 1115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35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0E5C-94FF-4747-B8AD-A4D6C42A7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solidFill>
                  <a:srgbClr val="EBEBEB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88B21C-4132-4C00-985B-BDB1EB11BD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359576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611256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256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Courier New</vt:lpstr>
      <vt:lpstr>Wingdings 3</vt:lpstr>
      <vt:lpstr>Office Theme</vt:lpstr>
      <vt:lpstr>Ion Boardroom</vt:lpstr>
      <vt:lpstr>EDA and Machine Learning on Spam/Ham messages Prediction</vt:lpstr>
      <vt:lpstr>Problem Statement</vt:lpstr>
      <vt:lpstr>About the Dataset </vt:lpstr>
      <vt:lpstr> Analyze the length of messages for spam and ham using seaborn.</vt:lpstr>
      <vt:lpstr>Model Development:</vt:lpstr>
      <vt:lpstr>Model Evaluation: 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 and Machine Learning on Spam/Ham message Prediction</dc:title>
  <dc:creator>Shankar Bendre, S.</dc:creator>
  <cp:lastModifiedBy>Shankar Bendre, S.</cp:lastModifiedBy>
  <cp:revision>3</cp:revision>
  <dcterms:created xsi:type="dcterms:W3CDTF">2020-06-15T09:06:26Z</dcterms:created>
  <dcterms:modified xsi:type="dcterms:W3CDTF">2020-06-16T09:31:12Z</dcterms:modified>
</cp:coreProperties>
</file>