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70" r:id="rId6"/>
    <p:sldId id="258" r:id="rId7"/>
    <p:sldId id="259" r:id="rId8"/>
    <p:sldId id="271" r:id="rId9"/>
    <p:sldId id="260" r:id="rId10"/>
    <p:sldId id="261" r:id="rId11"/>
    <p:sldId id="262" r:id="rId12"/>
    <p:sldId id="263" r:id="rId13"/>
    <p:sldId id="272" r:id="rId14"/>
    <p:sldId id="264" r:id="rId15"/>
    <p:sldId id="273" r:id="rId16"/>
    <p:sldId id="265" r:id="rId17"/>
    <p:sldId id="274" r:id="rId18"/>
    <p:sldId id="26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0A667-08FE-42B7-8DE9-03D67FF1BBB8}" v="1" dt="2020-08-24T12:54:47.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7B5F3-1B2A-42F9-99A0-0E5568AAC19B}"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F44F370-7F25-4427-A3C5-33E0EC1E3BD9}">
      <dgm:prSet/>
      <dgm:spPr/>
      <dgm:t>
        <a:bodyPr/>
        <a:lstStyle/>
        <a:p>
          <a:pPr>
            <a:lnSpc>
              <a:spcPct val="100000"/>
            </a:lnSpc>
          </a:pPr>
          <a:r>
            <a:rPr lang="en-US" b="0" i="0" dirty="0"/>
            <a:t>We investigated in depth about the features i.e. which features are important to retain and which to discard.</a:t>
          </a:r>
          <a:endParaRPr lang="en-US" dirty="0"/>
        </a:p>
      </dgm:t>
    </dgm:pt>
    <dgm:pt modelId="{2BFE1720-FAEC-470D-AEDC-0C7935CC81C3}" type="parTrans" cxnId="{B7EA74AF-C35D-40A5-A2BB-25AF9EB2CD6A}">
      <dgm:prSet/>
      <dgm:spPr/>
      <dgm:t>
        <a:bodyPr/>
        <a:lstStyle/>
        <a:p>
          <a:endParaRPr lang="en-US"/>
        </a:p>
      </dgm:t>
    </dgm:pt>
    <dgm:pt modelId="{4A799955-E504-44F8-A9CB-588349063F80}" type="sibTrans" cxnId="{B7EA74AF-C35D-40A5-A2BB-25AF9EB2CD6A}">
      <dgm:prSet/>
      <dgm:spPr/>
      <dgm:t>
        <a:bodyPr/>
        <a:lstStyle/>
        <a:p>
          <a:endParaRPr lang="en-US"/>
        </a:p>
      </dgm:t>
    </dgm:pt>
    <dgm:pt modelId="{8A893D52-0A94-44B2-BE4C-235E0CF8C4EF}">
      <dgm:prSet/>
      <dgm:spPr/>
      <dgm:t>
        <a:bodyPr/>
        <a:lstStyle/>
        <a:p>
          <a:pPr>
            <a:lnSpc>
              <a:spcPct val="100000"/>
            </a:lnSpc>
          </a:pPr>
          <a:r>
            <a:rPr lang="en-US" b="0" i="0" dirty="0"/>
            <a:t>We performed EDA to understand the relationship between every column.</a:t>
          </a:r>
          <a:endParaRPr lang="en-US" dirty="0"/>
        </a:p>
      </dgm:t>
    </dgm:pt>
    <dgm:pt modelId="{E71C56A8-AB26-4C41-AB23-EBB0F990F9CF}" type="parTrans" cxnId="{42031932-4765-438D-ACFD-15C786378C70}">
      <dgm:prSet/>
      <dgm:spPr/>
      <dgm:t>
        <a:bodyPr/>
        <a:lstStyle/>
        <a:p>
          <a:endParaRPr lang="en-US"/>
        </a:p>
      </dgm:t>
    </dgm:pt>
    <dgm:pt modelId="{E1DEE275-7EA9-4851-A960-3BEDDA32A2AF}" type="sibTrans" cxnId="{42031932-4765-438D-ACFD-15C786378C70}">
      <dgm:prSet/>
      <dgm:spPr/>
      <dgm:t>
        <a:bodyPr/>
        <a:lstStyle/>
        <a:p>
          <a:endParaRPr lang="en-US"/>
        </a:p>
      </dgm:t>
    </dgm:pt>
    <dgm:pt modelId="{9DBD7F4F-62D1-429E-9EAD-EEC2C5C5918E}">
      <dgm:prSet/>
      <dgm:spPr/>
      <dgm:t>
        <a:bodyPr/>
        <a:lstStyle/>
        <a:p>
          <a:pPr>
            <a:lnSpc>
              <a:spcPct val="100000"/>
            </a:lnSpc>
          </a:pPr>
          <a:r>
            <a:rPr lang="en-US" b="0" i="0" dirty="0"/>
            <a:t>We know how different features affected the target variable.</a:t>
          </a:r>
          <a:endParaRPr lang="en-US" dirty="0"/>
        </a:p>
      </dgm:t>
    </dgm:pt>
    <dgm:pt modelId="{A9A59D49-D9F2-4415-ABD9-61205538AD67}" type="parTrans" cxnId="{BE91ABDB-ED63-4D07-B02F-054261BB3227}">
      <dgm:prSet/>
      <dgm:spPr/>
      <dgm:t>
        <a:bodyPr/>
        <a:lstStyle/>
        <a:p>
          <a:endParaRPr lang="en-US"/>
        </a:p>
      </dgm:t>
    </dgm:pt>
    <dgm:pt modelId="{A9E12DFE-9680-4037-A00D-2D7ACF98F3E2}" type="sibTrans" cxnId="{BE91ABDB-ED63-4D07-B02F-054261BB3227}">
      <dgm:prSet/>
      <dgm:spPr/>
      <dgm:t>
        <a:bodyPr/>
        <a:lstStyle/>
        <a:p>
          <a:endParaRPr lang="en-US"/>
        </a:p>
      </dgm:t>
    </dgm:pt>
    <dgm:pt modelId="{28F08716-9DDA-4BC6-89BA-108CFE761898}">
      <dgm:prSet/>
      <dgm:spPr/>
      <dgm:t>
        <a:bodyPr/>
        <a:lstStyle/>
        <a:p>
          <a:pPr>
            <a:lnSpc>
              <a:spcPct val="100000"/>
            </a:lnSpc>
          </a:pPr>
          <a:r>
            <a:rPr lang="en-US" b="0" i="0" dirty="0"/>
            <a:t>We constructed different machine learning models like </a:t>
          </a:r>
          <a:r>
            <a:rPr lang="en-US" b="0" i="0" dirty="0" err="1"/>
            <a:t>XGBoost</a:t>
          </a:r>
          <a:r>
            <a:rPr lang="en-US" b="0" i="0" dirty="0"/>
            <a:t>, Naive Bayes, linear regression model, Ada boost model and got best result with </a:t>
          </a:r>
          <a:r>
            <a:rPr lang="en-US" b="0" i="0" dirty="0" err="1"/>
            <a:t>XGBoost</a:t>
          </a:r>
          <a:r>
            <a:rPr lang="en-US" b="0" i="0" dirty="0"/>
            <a:t> model.</a:t>
          </a:r>
          <a:endParaRPr lang="en-US" dirty="0"/>
        </a:p>
      </dgm:t>
    </dgm:pt>
    <dgm:pt modelId="{DD56450C-8CBE-4BB7-8531-DBE55955AA82}" type="parTrans" cxnId="{344AFAF1-787B-495A-9E85-0B907640EBF8}">
      <dgm:prSet/>
      <dgm:spPr/>
      <dgm:t>
        <a:bodyPr/>
        <a:lstStyle/>
        <a:p>
          <a:endParaRPr lang="en-US"/>
        </a:p>
      </dgm:t>
    </dgm:pt>
    <dgm:pt modelId="{7352D229-A1D9-47E3-BC09-68D39BBE09E8}" type="sibTrans" cxnId="{344AFAF1-787B-495A-9E85-0B907640EBF8}">
      <dgm:prSet/>
      <dgm:spPr/>
      <dgm:t>
        <a:bodyPr/>
        <a:lstStyle/>
        <a:p>
          <a:endParaRPr lang="en-US"/>
        </a:p>
      </dgm:t>
    </dgm:pt>
    <dgm:pt modelId="{CD90039F-201D-46C2-A1DD-6D8A50825979}">
      <dgm:prSet/>
      <dgm:spPr/>
      <dgm:t>
        <a:bodyPr/>
        <a:lstStyle/>
        <a:p>
          <a:pPr>
            <a:lnSpc>
              <a:spcPct val="100000"/>
            </a:lnSpc>
          </a:pPr>
          <a:r>
            <a:rPr lang="en-US" b="0" i="0" dirty="0"/>
            <a:t>We performed feature selection to know that hair length is the most important feature </a:t>
          </a:r>
          <a:r>
            <a:rPr lang="en-US" b="0" i="0" dirty="0" err="1"/>
            <a:t>amoung</a:t>
          </a:r>
          <a:r>
            <a:rPr lang="en-US" b="0" i="0" dirty="0"/>
            <a:t> others.</a:t>
          </a:r>
          <a:endParaRPr lang="en-US" dirty="0"/>
        </a:p>
      </dgm:t>
    </dgm:pt>
    <dgm:pt modelId="{E7DFEE7B-74ED-4A0D-9CD9-4E319B45FED0}" type="parTrans" cxnId="{F80F6EE5-8B8C-4657-97C4-DD200552F041}">
      <dgm:prSet/>
      <dgm:spPr/>
      <dgm:t>
        <a:bodyPr/>
        <a:lstStyle/>
        <a:p>
          <a:endParaRPr lang="en-US"/>
        </a:p>
      </dgm:t>
    </dgm:pt>
    <dgm:pt modelId="{688BB040-33E2-4B71-8125-85EFB6BC64DD}" type="sibTrans" cxnId="{F80F6EE5-8B8C-4657-97C4-DD200552F041}">
      <dgm:prSet/>
      <dgm:spPr/>
      <dgm:t>
        <a:bodyPr/>
        <a:lstStyle/>
        <a:p>
          <a:endParaRPr lang="en-US"/>
        </a:p>
      </dgm:t>
    </dgm:pt>
    <dgm:pt modelId="{EA97A709-622F-4C38-AA39-E0E81971C59C}" type="pres">
      <dgm:prSet presAssocID="{2E47B5F3-1B2A-42F9-99A0-0E5568AAC19B}" presName="root" presStyleCnt="0">
        <dgm:presLayoutVars>
          <dgm:dir/>
          <dgm:resizeHandles val="exact"/>
        </dgm:presLayoutVars>
      </dgm:prSet>
      <dgm:spPr/>
    </dgm:pt>
    <dgm:pt modelId="{D64300AC-50F9-4999-90FD-B883E9511E40}" type="pres">
      <dgm:prSet presAssocID="{4F44F370-7F25-4427-A3C5-33E0EC1E3BD9}" presName="compNode" presStyleCnt="0"/>
      <dgm:spPr/>
    </dgm:pt>
    <dgm:pt modelId="{BEF16FE7-F002-435B-914E-B2DA3600CF5C}" type="pres">
      <dgm:prSet presAssocID="{4F44F370-7F25-4427-A3C5-33E0EC1E3BD9}" presName="bgRect" presStyleLbl="bgShp" presStyleIdx="0" presStyleCnt="5"/>
      <dgm:spPr/>
    </dgm:pt>
    <dgm:pt modelId="{57692C38-8C68-4659-A0DF-F30D9F8ED2EE}" type="pres">
      <dgm:prSet presAssocID="{4F44F370-7F25-4427-A3C5-33E0EC1E3B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F4D3908F-AC65-420C-BC76-EC601D2115FE}" type="pres">
      <dgm:prSet presAssocID="{4F44F370-7F25-4427-A3C5-33E0EC1E3BD9}" presName="spaceRect" presStyleCnt="0"/>
      <dgm:spPr/>
    </dgm:pt>
    <dgm:pt modelId="{12B9E9D4-64B8-4F80-9AB5-A690D7AB5896}" type="pres">
      <dgm:prSet presAssocID="{4F44F370-7F25-4427-A3C5-33E0EC1E3BD9}" presName="parTx" presStyleLbl="revTx" presStyleIdx="0" presStyleCnt="5">
        <dgm:presLayoutVars>
          <dgm:chMax val="0"/>
          <dgm:chPref val="0"/>
        </dgm:presLayoutVars>
      </dgm:prSet>
      <dgm:spPr/>
    </dgm:pt>
    <dgm:pt modelId="{CF997A19-7EC4-48DF-BCB7-FAE35A21827E}" type="pres">
      <dgm:prSet presAssocID="{4A799955-E504-44F8-A9CB-588349063F80}" presName="sibTrans" presStyleCnt="0"/>
      <dgm:spPr/>
    </dgm:pt>
    <dgm:pt modelId="{3AE01676-CAFD-4AEF-A90C-8A0C5DAB1A82}" type="pres">
      <dgm:prSet presAssocID="{8A893D52-0A94-44B2-BE4C-235E0CF8C4EF}" presName="compNode" presStyleCnt="0"/>
      <dgm:spPr/>
    </dgm:pt>
    <dgm:pt modelId="{E511F79D-3348-4DF1-9CF7-6128FE84B356}" type="pres">
      <dgm:prSet presAssocID="{8A893D52-0A94-44B2-BE4C-235E0CF8C4EF}" presName="bgRect" presStyleLbl="bgShp" presStyleIdx="1" presStyleCnt="5"/>
      <dgm:spPr/>
    </dgm:pt>
    <dgm:pt modelId="{D853827B-4F63-4E95-BFB0-CB6170BD921E}" type="pres">
      <dgm:prSet presAssocID="{8A893D52-0A94-44B2-BE4C-235E0CF8C4E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F1F39610-DC71-4E1B-8BC2-20029C258D6E}" type="pres">
      <dgm:prSet presAssocID="{8A893D52-0A94-44B2-BE4C-235E0CF8C4EF}" presName="spaceRect" presStyleCnt="0"/>
      <dgm:spPr/>
    </dgm:pt>
    <dgm:pt modelId="{74162579-3F06-4F8E-A0F7-E45A141E338D}" type="pres">
      <dgm:prSet presAssocID="{8A893D52-0A94-44B2-BE4C-235E0CF8C4EF}" presName="parTx" presStyleLbl="revTx" presStyleIdx="1" presStyleCnt="5">
        <dgm:presLayoutVars>
          <dgm:chMax val="0"/>
          <dgm:chPref val="0"/>
        </dgm:presLayoutVars>
      </dgm:prSet>
      <dgm:spPr/>
    </dgm:pt>
    <dgm:pt modelId="{1D1243F0-E787-49F7-A246-0B7DB3877935}" type="pres">
      <dgm:prSet presAssocID="{E1DEE275-7EA9-4851-A960-3BEDDA32A2AF}" presName="sibTrans" presStyleCnt="0"/>
      <dgm:spPr/>
    </dgm:pt>
    <dgm:pt modelId="{90DA1645-079F-4433-A7DA-31F88919DE06}" type="pres">
      <dgm:prSet presAssocID="{9DBD7F4F-62D1-429E-9EAD-EEC2C5C5918E}" presName="compNode" presStyleCnt="0"/>
      <dgm:spPr/>
    </dgm:pt>
    <dgm:pt modelId="{F77EA1B7-79B9-48E6-A221-44CB9063F1D2}" type="pres">
      <dgm:prSet presAssocID="{9DBD7F4F-62D1-429E-9EAD-EEC2C5C5918E}" presName="bgRect" presStyleLbl="bgShp" presStyleIdx="2" presStyleCnt="5"/>
      <dgm:spPr/>
    </dgm:pt>
    <dgm:pt modelId="{C18B3E97-0F42-47C0-80B6-538ABA96F921}" type="pres">
      <dgm:prSet presAssocID="{9DBD7F4F-62D1-429E-9EAD-EEC2C5C591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29B01323-AFD6-41A6-A7EA-C982819C85ED}" type="pres">
      <dgm:prSet presAssocID="{9DBD7F4F-62D1-429E-9EAD-EEC2C5C5918E}" presName="spaceRect" presStyleCnt="0"/>
      <dgm:spPr/>
    </dgm:pt>
    <dgm:pt modelId="{EA383634-3DBB-4964-B7EE-A250E1D93CBC}" type="pres">
      <dgm:prSet presAssocID="{9DBD7F4F-62D1-429E-9EAD-EEC2C5C5918E}" presName="parTx" presStyleLbl="revTx" presStyleIdx="2" presStyleCnt="5">
        <dgm:presLayoutVars>
          <dgm:chMax val="0"/>
          <dgm:chPref val="0"/>
        </dgm:presLayoutVars>
      </dgm:prSet>
      <dgm:spPr/>
    </dgm:pt>
    <dgm:pt modelId="{C6E54256-8B27-4777-A330-3852F2FCB103}" type="pres">
      <dgm:prSet presAssocID="{A9E12DFE-9680-4037-A00D-2D7ACF98F3E2}" presName="sibTrans" presStyleCnt="0"/>
      <dgm:spPr/>
    </dgm:pt>
    <dgm:pt modelId="{82B8C42E-2852-46E6-9139-3423FA605EF2}" type="pres">
      <dgm:prSet presAssocID="{28F08716-9DDA-4BC6-89BA-108CFE761898}" presName="compNode" presStyleCnt="0"/>
      <dgm:spPr/>
    </dgm:pt>
    <dgm:pt modelId="{EA3D627E-C3A8-4FB0-8D3E-F89C270FB278}" type="pres">
      <dgm:prSet presAssocID="{28F08716-9DDA-4BC6-89BA-108CFE761898}" presName="bgRect" presStyleLbl="bgShp" presStyleIdx="3" presStyleCnt="5"/>
      <dgm:spPr/>
    </dgm:pt>
    <dgm:pt modelId="{6CABA8AF-0AFA-42FB-AA58-1EAB9A1B9D69}" type="pres">
      <dgm:prSet presAssocID="{28F08716-9DDA-4BC6-89BA-108CFE76189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uro"/>
        </a:ext>
      </dgm:extLst>
    </dgm:pt>
    <dgm:pt modelId="{71683A30-DEFD-47DD-8AC0-29ACF6AE7D0D}" type="pres">
      <dgm:prSet presAssocID="{28F08716-9DDA-4BC6-89BA-108CFE761898}" presName="spaceRect" presStyleCnt="0"/>
      <dgm:spPr/>
    </dgm:pt>
    <dgm:pt modelId="{BE082280-E978-4B4C-828E-2426126681F9}" type="pres">
      <dgm:prSet presAssocID="{28F08716-9DDA-4BC6-89BA-108CFE761898}" presName="parTx" presStyleLbl="revTx" presStyleIdx="3" presStyleCnt="5">
        <dgm:presLayoutVars>
          <dgm:chMax val="0"/>
          <dgm:chPref val="0"/>
        </dgm:presLayoutVars>
      </dgm:prSet>
      <dgm:spPr/>
    </dgm:pt>
    <dgm:pt modelId="{E2278FE3-672E-4137-841D-5B20F8E146FC}" type="pres">
      <dgm:prSet presAssocID="{7352D229-A1D9-47E3-BC09-68D39BBE09E8}" presName="sibTrans" presStyleCnt="0"/>
      <dgm:spPr/>
    </dgm:pt>
    <dgm:pt modelId="{B833ABE0-5E13-4ACF-8579-C7A22B13195C}" type="pres">
      <dgm:prSet presAssocID="{CD90039F-201D-46C2-A1DD-6D8A50825979}" presName="compNode" presStyleCnt="0"/>
      <dgm:spPr/>
    </dgm:pt>
    <dgm:pt modelId="{FB775936-6DF6-43FE-AC57-8658359587DD}" type="pres">
      <dgm:prSet presAssocID="{CD90039F-201D-46C2-A1DD-6D8A50825979}" presName="bgRect" presStyleLbl="bgShp" presStyleIdx="4" presStyleCnt="5"/>
      <dgm:spPr/>
    </dgm:pt>
    <dgm:pt modelId="{9AFC5485-A802-4A10-807D-4DBEE408274F}" type="pres">
      <dgm:prSet presAssocID="{CD90039F-201D-46C2-A1DD-6D8A5082597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2D43AD4B-2739-43B4-8106-9CE6E272CDFE}" type="pres">
      <dgm:prSet presAssocID="{CD90039F-201D-46C2-A1DD-6D8A50825979}" presName="spaceRect" presStyleCnt="0"/>
      <dgm:spPr/>
    </dgm:pt>
    <dgm:pt modelId="{9689CC73-8351-45B4-B80E-CD9FA494A83C}" type="pres">
      <dgm:prSet presAssocID="{CD90039F-201D-46C2-A1DD-6D8A50825979}" presName="parTx" presStyleLbl="revTx" presStyleIdx="4" presStyleCnt="5">
        <dgm:presLayoutVars>
          <dgm:chMax val="0"/>
          <dgm:chPref val="0"/>
        </dgm:presLayoutVars>
      </dgm:prSet>
      <dgm:spPr/>
    </dgm:pt>
  </dgm:ptLst>
  <dgm:cxnLst>
    <dgm:cxn modelId="{894C770A-326D-4C21-969A-85B1E3FF09C9}" type="presOf" srcId="{9DBD7F4F-62D1-429E-9EAD-EEC2C5C5918E}" destId="{EA383634-3DBB-4964-B7EE-A250E1D93CBC}" srcOrd="0" destOrd="0" presId="urn:microsoft.com/office/officeart/2018/2/layout/IconVerticalSolidList"/>
    <dgm:cxn modelId="{BEFB0116-230D-46DF-9106-02F7AE225BCC}" type="presOf" srcId="{8A893D52-0A94-44B2-BE4C-235E0CF8C4EF}" destId="{74162579-3F06-4F8E-A0F7-E45A141E338D}" srcOrd="0" destOrd="0" presId="urn:microsoft.com/office/officeart/2018/2/layout/IconVerticalSolidList"/>
    <dgm:cxn modelId="{42031932-4765-438D-ACFD-15C786378C70}" srcId="{2E47B5F3-1B2A-42F9-99A0-0E5568AAC19B}" destId="{8A893D52-0A94-44B2-BE4C-235E0CF8C4EF}" srcOrd="1" destOrd="0" parTransId="{E71C56A8-AB26-4C41-AB23-EBB0F990F9CF}" sibTransId="{E1DEE275-7EA9-4851-A960-3BEDDA32A2AF}"/>
    <dgm:cxn modelId="{ED21B243-7628-475C-B9C6-573ECCEDEAD4}" type="presOf" srcId="{4F44F370-7F25-4427-A3C5-33E0EC1E3BD9}" destId="{12B9E9D4-64B8-4F80-9AB5-A690D7AB5896}" srcOrd="0" destOrd="0" presId="urn:microsoft.com/office/officeart/2018/2/layout/IconVerticalSolidList"/>
    <dgm:cxn modelId="{B7EA74AF-C35D-40A5-A2BB-25AF9EB2CD6A}" srcId="{2E47B5F3-1B2A-42F9-99A0-0E5568AAC19B}" destId="{4F44F370-7F25-4427-A3C5-33E0EC1E3BD9}" srcOrd="0" destOrd="0" parTransId="{2BFE1720-FAEC-470D-AEDC-0C7935CC81C3}" sibTransId="{4A799955-E504-44F8-A9CB-588349063F80}"/>
    <dgm:cxn modelId="{BE91ABDB-ED63-4D07-B02F-054261BB3227}" srcId="{2E47B5F3-1B2A-42F9-99A0-0E5568AAC19B}" destId="{9DBD7F4F-62D1-429E-9EAD-EEC2C5C5918E}" srcOrd="2" destOrd="0" parTransId="{A9A59D49-D9F2-4415-ABD9-61205538AD67}" sibTransId="{A9E12DFE-9680-4037-A00D-2D7ACF98F3E2}"/>
    <dgm:cxn modelId="{72D2EFDC-75D4-4DE1-BC03-42FBBFA2A14A}" type="presOf" srcId="{2E47B5F3-1B2A-42F9-99A0-0E5568AAC19B}" destId="{EA97A709-622F-4C38-AA39-E0E81971C59C}" srcOrd="0" destOrd="0" presId="urn:microsoft.com/office/officeart/2018/2/layout/IconVerticalSolidList"/>
    <dgm:cxn modelId="{44437BE4-DAB5-4357-BC83-A1993B6A4CD7}" type="presOf" srcId="{28F08716-9DDA-4BC6-89BA-108CFE761898}" destId="{BE082280-E978-4B4C-828E-2426126681F9}" srcOrd="0" destOrd="0" presId="urn:microsoft.com/office/officeart/2018/2/layout/IconVerticalSolidList"/>
    <dgm:cxn modelId="{F80F6EE5-8B8C-4657-97C4-DD200552F041}" srcId="{2E47B5F3-1B2A-42F9-99A0-0E5568AAC19B}" destId="{CD90039F-201D-46C2-A1DD-6D8A50825979}" srcOrd="4" destOrd="0" parTransId="{E7DFEE7B-74ED-4A0D-9CD9-4E319B45FED0}" sibTransId="{688BB040-33E2-4B71-8125-85EFB6BC64DD}"/>
    <dgm:cxn modelId="{344AFAF1-787B-495A-9E85-0B907640EBF8}" srcId="{2E47B5F3-1B2A-42F9-99A0-0E5568AAC19B}" destId="{28F08716-9DDA-4BC6-89BA-108CFE761898}" srcOrd="3" destOrd="0" parTransId="{DD56450C-8CBE-4BB7-8531-DBE55955AA82}" sibTransId="{7352D229-A1D9-47E3-BC09-68D39BBE09E8}"/>
    <dgm:cxn modelId="{9E091BF5-F727-4851-8CDD-E3B02D832D6B}" type="presOf" srcId="{CD90039F-201D-46C2-A1DD-6D8A50825979}" destId="{9689CC73-8351-45B4-B80E-CD9FA494A83C}" srcOrd="0" destOrd="0" presId="urn:microsoft.com/office/officeart/2018/2/layout/IconVerticalSolidList"/>
    <dgm:cxn modelId="{52DE5C0F-CA38-444D-8332-BF7A5E8416DB}" type="presParOf" srcId="{EA97A709-622F-4C38-AA39-E0E81971C59C}" destId="{D64300AC-50F9-4999-90FD-B883E9511E40}" srcOrd="0" destOrd="0" presId="urn:microsoft.com/office/officeart/2018/2/layout/IconVerticalSolidList"/>
    <dgm:cxn modelId="{C283238D-C7FD-4632-93E7-656BF40C3C58}" type="presParOf" srcId="{D64300AC-50F9-4999-90FD-B883E9511E40}" destId="{BEF16FE7-F002-435B-914E-B2DA3600CF5C}" srcOrd="0" destOrd="0" presId="urn:microsoft.com/office/officeart/2018/2/layout/IconVerticalSolidList"/>
    <dgm:cxn modelId="{12DBD91B-5D0F-46BA-9FED-2463A3249B79}" type="presParOf" srcId="{D64300AC-50F9-4999-90FD-B883E9511E40}" destId="{57692C38-8C68-4659-A0DF-F30D9F8ED2EE}" srcOrd="1" destOrd="0" presId="urn:microsoft.com/office/officeart/2018/2/layout/IconVerticalSolidList"/>
    <dgm:cxn modelId="{3C20D87D-8804-4EEC-942C-A81EC6DBAE93}" type="presParOf" srcId="{D64300AC-50F9-4999-90FD-B883E9511E40}" destId="{F4D3908F-AC65-420C-BC76-EC601D2115FE}" srcOrd="2" destOrd="0" presId="urn:microsoft.com/office/officeart/2018/2/layout/IconVerticalSolidList"/>
    <dgm:cxn modelId="{9AE1F6E8-42EF-4C23-8DAB-1147B09A075F}" type="presParOf" srcId="{D64300AC-50F9-4999-90FD-B883E9511E40}" destId="{12B9E9D4-64B8-4F80-9AB5-A690D7AB5896}" srcOrd="3" destOrd="0" presId="urn:microsoft.com/office/officeart/2018/2/layout/IconVerticalSolidList"/>
    <dgm:cxn modelId="{9C16DF81-FA30-4EB9-BBA3-66538D0E793C}" type="presParOf" srcId="{EA97A709-622F-4C38-AA39-E0E81971C59C}" destId="{CF997A19-7EC4-48DF-BCB7-FAE35A21827E}" srcOrd="1" destOrd="0" presId="urn:microsoft.com/office/officeart/2018/2/layout/IconVerticalSolidList"/>
    <dgm:cxn modelId="{07BF2C53-C482-45A9-8F33-6B530F440C9F}" type="presParOf" srcId="{EA97A709-622F-4C38-AA39-E0E81971C59C}" destId="{3AE01676-CAFD-4AEF-A90C-8A0C5DAB1A82}" srcOrd="2" destOrd="0" presId="urn:microsoft.com/office/officeart/2018/2/layout/IconVerticalSolidList"/>
    <dgm:cxn modelId="{0E3B48BC-0180-4368-AE89-18EBDBF33FBF}" type="presParOf" srcId="{3AE01676-CAFD-4AEF-A90C-8A0C5DAB1A82}" destId="{E511F79D-3348-4DF1-9CF7-6128FE84B356}" srcOrd="0" destOrd="0" presId="urn:microsoft.com/office/officeart/2018/2/layout/IconVerticalSolidList"/>
    <dgm:cxn modelId="{25418424-46FC-43E1-BF08-966B0A2B8993}" type="presParOf" srcId="{3AE01676-CAFD-4AEF-A90C-8A0C5DAB1A82}" destId="{D853827B-4F63-4E95-BFB0-CB6170BD921E}" srcOrd="1" destOrd="0" presId="urn:microsoft.com/office/officeart/2018/2/layout/IconVerticalSolidList"/>
    <dgm:cxn modelId="{DBEA1C70-2D7E-462B-AB37-14CFA5E9AAEA}" type="presParOf" srcId="{3AE01676-CAFD-4AEF-A90C-8A0C5DAB1A82}" destId="{F1F39610-DC71-4E1B-8BC2-20029C258D6E}" srcOrd="2" destOrd="0" presId="urn:microsoft.com/office/officeart/2018/2/layout/IconVerticalSolidList"/>
    <dgm:cxn modelId="{58177345-C935-4017-8C78-069FB0B499C0}" type="presParOf" srcId="{3AE01676-CAFD-4AEF-A90C-8A0C5DAB1A82}" destId="{74162579-3F06-4F8E-A0F7-E45A141E338D}" srcOrd="3" destOrd="0" presId="urn:microsoft.com/office/officeart/2018/2/layout/IconVerticalSolidList"/>
    <dgm:cxn modelId="{2844CCAE-2DA1-4791-862B-B11EB7A41E1F}" type="presParOf" srcId="{EA97A709-622F-4C38-AA39-E0E81971C59C}" destId="{1D1243F0-E787-49F7-A246-0B7DB3877935}" srcOrd="3" destOrd="0" presId="urn:microsoft.com/office/officeart/2018/2/layout/IconVerticalSolidList"/>
    <dgm:cxn modelId="{4EF166AB-058C-4718-A951-2CD7AD59880A}" type="presParOf" srcId="{EA97A709-622F-4C38-AA39-E0E81971C59C}" destId="{90DA1645-079F-4433-A7DA-31F88919DE06}" srcOrd="4" destOrd="0" presId="urn:microsoft.com/office/officeart/2018/2/layout/IconVerticalSolidList"/>
    <dgm:cxn modelId="{BA88AB48-E4EB-4FB4-86DF-A8BF78FB4F4E}" type="presParOf" srcId="{90DA1645-079F-4433-A7DA-31F88919DE06}" destId="{F77EA1B7-79B9-48E6-A221-44CB9063F1D2}" srcOrd="0" destOrd="0" presId="urn:microsoft.com/office/officeart/2018/2/layout/IconVerticalSolidList"/>
    <dgm:cxn modelId="{8C7C96D7-B063-44F7-9752-B05CC1EF5C6E}" type="presParOf" srcId="{90DA1645-079F-4433-A7DA-31F88919DE06}" destId="{C18B3E97-0F42-47C0-80B6-538ABA96F921}" srcOrd="1" destOrd="0" presId="urn:microsoft.com/office/officeart/2018/2/layout/IconVerticalSolidList"/>
    <dgm:cxn modelId="{B325AD92-C2EA-4D32-A55E-EF0A3684F8B8}" type="presParOf" srcId="{90DA1645-079F-4433-A7DA-31F88919DE06}" destId="{29B01323-AFD6-41A6-A7EA-C982819C85ED}" srcOrd="2" destOrd="0" presId="urn:microsoft.com/office/officeart/2018/2/layout/IconVerticalSolidList"/>
    <dgm:cxn modelId="{553AE1A4-80C7-4437-8F09-D253343B14B1}" type="presParOf" srcId="{90DA1645-079F-4433-A7DA-31F88919DE06}" destId="{EA383634-3DBB-4964-B7EE-A250E1D93CBC}" srcOrd="3" destOrd="0" presId="urn:microsoft.com/office/officeart/2018/2/layout/IconVerticalSolidList"/>
    <dgm:cxn modelId="{E0E6294E-5FF9-47A3-BACC-4994C9538ECB}" type="presParOf" srcId="{EA97A709-622F-4C38-AA39-E0E81971C59C}" destId="{C6E54256-8B27-4777-A330-3852F2FCB103}" srcOrd="5" destOrd="0" presId="urn:microsoft.com/office/officeart/2018/2/layout/IconVerticalSolidList"/>
    <dgm:cxn modelId="{F3423985-2185-4B4C-BC3B-71BA5B3E5BD8}" type="presParOf" srcId="{EA97A709-622F-4C38-AA39-E0E81971C59C}" destId="{82B8C42E-2852-46E6-9139-3423FA605EF2}" srcOrd="6" destOrd="0" presId="urn:microsoft.com/office/officeart/2018/2/layout/IconVerticalSolidList"/>
    <dgm:cxn modelId="{72140689-F146-491D-9B88-D343F8FB8FE7}" type="presParOf" srcId="{82B8C42E-2852-46E6-9139-3423FA605EF2}" destId="{EA3D627E-C3A8-4FB0-8D3E-F89C270FB278}" srcOrd="0" destOrd="0" presId="urn:microsoft.com/office/officeart/2018/2/layout/IconVerticalSolidList"/>
    <dgm:cxn modelId="{E9CE05DD-E73B-4929-BCC9-3E6C12EC39D3}" type="presParOf" srcId="{82B8C42E-2852-46E6-9139-3423FA605EF2}" destId="{6CABA8AF-0AFA-42FB-AA58-1EAB9A1B9D69}" srcOrd="1" destOrd="0" presId="urn:microsoft.com/office/officeart/2018/2/layout/IconVerticalSolidList"/>
    <dgm:cxn modelId="{3E3B21FE-9BAC-419E-80DC-7DA884842194}" type="presParOf" srcId="{82B8C42E-2852-46E6-9139-3423FA605EF2}" destId="{71683A30-DEFD-47DD-8AC0-29ACF6AE7D0D}" srcOrd="2" destOrd="0" presId="urn:microsoft.com/office/officeart/2018/2/layout/IconVerticalSolidList"/>
    <dgm:cxn modelId="{E2DF1747-6117-4D33-8510-F658877F6A08}" type="presParOf" srcId="{82B8C42E-2852-46E6-9139-3423FA605EF2}" destId="{BE082280-E978-4B4C-828E-2426126681F9}" srcOrd="3" destOrd="0" presId="urn:microsoft.com/office/officeart/2018/2/layout/IconVerticalSolidList"/>
    <dgm:cxn modelId="{885455C5-74B0-4AE2-937F-19B6274DDFCC}" type="presParOf" srcId="{EA97A709-622F-4C38-AA39-E0E81971C59C}" destId="{E2278FE3-672E-4137-841D-5B20F8E146FC}" srcOrd="7" destOrd="0" presId="urn:microsoft.com/office/officeart/2018/2/layout/IconVerticalSolidList"/>
    <dgm:cxn modelId="{65C9B2CE-1F2F-4B80-B738-8FC41599A822}" type="presParOf" srcId="{EA97A709-622F-4C38-AA39-E0E81971C59C}" destId="{B833ABE0-5E13-4ACF-8579-C7A22B13195C}" srcOrd="8" destOrd="0" presId="urn:microsoft.com/office/officeart/2018/2/layout/IconVerticalSolidList"/>
    <dgm:cxn modelId="{B8465546-4233-487A-80B2-2AEA80F95E3F}" type="presParOf" srcId="{B833ABE0-5E13-4ACF-8579-C7A22B13195C}" destId="{FB775936-6DF6-43FE-AC57-8658359587DD}" srcOrd="0" destOrd="0" presId="urn:microsoft.com/office/officeart/2018/2/layout/IconVerticalSolidList"/>
    <dgm:cxn modelId="{A3097A19-DBEB-4F7C-B02F-00DEC762C145}" type="presParOf" srcId="{B833ABE0-5E13-4ACF-8579-C7A22B13195C}" destId="{9AFC5485-A802-4A10-807D-4DBEE408274F}" srcOrd="1" destOrd="0" presId="urn:microsoft.com/office/officeart/2018/2/layout/IconVerticalSolidList"/>
    <dgm:cxn modelId="{E4528D35-077C-4FD8-A140-ED263CEEF36B}" type="presParOf" srcId="{B833ABE0-5E13-4ACF-8579-C7A22B13195C}" destId="{2D43AD4B-2739-43B4-8106-9CE6E272CDFE}" srcOrd="2" destOrd="0" presId="urn:microsoft.com/office/officeart/2018/2/layout/IconVerticalSolidList"/>
    <dgm:cxn modelId="{DD0FAF41-5375-4B2D-85F1-7F40B1525B16}" type="presParOf" srcId="{B833ABE0-5E13-4ACF-8579-C7A22B13195C}" destId="{9689CC73-8351-45B4-B80E-CD9FA494A8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16FE7-F002-435B-914E-B2DA3600CF5C}">
      <dsp:nvSpPr>
        <dsp:cNvPr id="0" name=""/>
        <dsp:cNvSpPr/>
      </dsp:nvSpPr>
      <dsp:spPr>
        <a:xfrm>
          <a:off x="0" y="3916"/>
          <a:ext cx="9625383" cy="4691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92C38-8C68-4659-A0DF-F30D9F8ED2EE}">
      <dsp:nvSpPr>
        <dsp:cNvPr id="0" name=""/>
        <dsp:cNvSpPr/>
      </dsp:nvSpPr>
      <dsp:spPr>
        <a:xfrm>
          <a:off x="141910" y="109468"/>
          <a:ext cx="258270" cy="258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9E9D4-64B8-4F80-9AB5-A690D7AB5896}">
      <dsp:nvSpPr>
        <dsp:cNvPr id="0" name=""/>
        <dsp:cNvSpPr/>
      </dsp:nvSpPr>
      <dsp:spPr>
        <a:xfrm>
          <a:off x="542090" y="3916"/>
          <a:ext cx="9058801" cy="51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304" tIns="54304" rIns="54304" bIns="54304" numCol="1" spcCol="1270" anchor="ctr" anchorCtr="0">
          <a:noAutofit/>
        </a:bodyPr>
        <a:lstStyle/>
        <a:p>
          <a:pPr marL="0" lvl="0" indent="0" algn="l" defTabSz="622300">
            <a:lnSpc>
              <a:spcPct val="100000"/>
            </a:lnSpc>
            <a:spcBef>
              <a:spcPct val="0"/>
            </a:spcBef>
            <a:spcAft>
              <a:spcPct val="35000"/>
            </a:spcAft>
            <a:buNone/>
          </a:pPr>
          <a:r>
            <a:rPr lang="en-US" sz="1400" b="0" i="0" kern="1200" dirty="0"/>
            <a:t>We investigated in depth about the features i.e. which features are important to retain and which to discard.</a:t>
          </a:r>
          <a:endParaRPr lang="en-US" sz="1400" kern="1200" dirty="0"/>
        </a:p>
      </dsp:txBody>
      <dsp:txXfrm>
        <a:off x="542090" y="3916"/>
        <a:ext cx="9058801" cy="513104"/>
      </dsp:txXfrm>
    </dsp:sp>
    <dsp:sp modelId="{E511F79D-3348-4DF1-9CF7-6128FE84B356}">
      <dsp:nvSpPr>
        <dsp:cNvPr id="0" name=""/>
        <dsp:cNvSpPr/>
      </dsp:nvSpPr>
      <dsp:spPr>
        <a:xfrm>
          <a:off x="0" y="645297"/>
          <a:ext cx="9625383" cy="4691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3827B-4F63-4E95-BFB0-CB6170BD921E}">
      <dsp:nvSpPr>
        <dsp:cNvPr id="0" name=""/>
        <dsp:cNvSpPr/>
      </dsp:nvSpPr>
      <dsp:spPr>
        <a:xfrm>
          <a:off x="141910" y="750850"/>
          <a:ext cx="258270" cy="258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162579-3F06-4F8E-A0F7-E45A141E338D}">
      <dsp:nvSpPr>
        <dsp:cNvPr id="0" name=""/>
        <dsp:cNvSpPr/>
      </dsp:nvSpPr>
      <dsp:spPr>
        <a:xfrm>
          <a:off x="542090" y="645297"/>
          <a:ext cx="9058801" cy="51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304" tIns="54304" rIns="54304" bIns="54304" numCol="1" spcCol="1270" anchor="ctr" anchorCtr="0">
          <a:noAutofit/>
        </a:bodyPr>
        <a:lstStyle/>
        <a:p>
          <a:pPr marL="0" lvl="0" indent="0" algn="l" defTabSz="622300">
            <a:lnSpc>
              <a:spcPct val="100000"/>
            </a:lnSpc>
            <a:spcBef>
              <a:spcPct val="0"/>
            </a:spcBef>
            <a:spcAft>
              <a:spcPct val="35000"/>
            </a:spcAft>
            <a:buNone/>
          </a:pPr>
          <a:r>
            <a:rPr lang="en-US" sz="1400" b="0" i="0" kern="1200" dirty="0"/>
            <a:t>We performed EDA to understand the relationship between every column.</a:t>
          </a:r>
          <a:endParaRPr lang="en-US" sz="1400" kern="1200" dirty="0"/>
        </a:p>
      </dsp:txBody>
      <dsp:txXfrm>
        <a:off x="542090" y="645297"/>
        <a:ext cx="9058801" cy="513104"/>
      </dsp:txXfrm>
    </dsp:sp>
    <dsp:sp modelId="{F77EA1B7-79B9-48E6-A221-44CB9063F1D2}">
      <dsp:nvSpPr>
        <dsp:cNvPr id="0" name=""/>
        <dsp:cNvSpPr/>
      </dsp:nvSpPr>
      <dsp:spPr>
        <a:xfrm>
          <a:off x="0" y="1286678"/>
          <a:ext cx="9625383" cy="4691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B3E97-0F42-47C0-80B6-538ABA96F921}">
      <dsp:nvSpPr>
        <dsp:cNvPr id="0" name=""/>
        <dsp:cNvSpPr/>
      </dsp:nvSpPr>
      <dsp:spPr>
        <a:xfrm>
          <a:off x="141910" y="1392231"/>
          <a:ext cx="258270" cy="2580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383634-3DBB-4964-B7EE-A250E1D93CBC}">
      <dsp:nvSpPr>
        <dsp:cNvPr id="0" name=""/>
        <dsp:cNvSpPr/>
      </dsp:nvSpPr>
      <dsp:spPr>
        <a:xfrm>
          <a:off x="542090" y="1286678"/>
          <a:ext cx="9058801" cy="51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304" tIns="54304" rIns="54304" bIns="54304" numCol="1" spcCol="1270" anchor="ctr" anchorCtr="0">
          <a:noAutofit/>
        </a:bodyPr>
        <a:lstStyle/>
        <a:p>
          <a:pPr marL="0" lvl="0" indent="0" algn="l" defTabSz="622300">
            <a:lnSpc>
              <a:spcPct val="100000"/>
            </a:lnSpc>
            <a:spcBef>
              <a:spcPct val="0"/>
            </a:spcBef>
            <a:spcAft>
              <a:spcPct val="35000"/>
            </a:spcAft>
            <a:buNone/>
          </a:pPr>
          <a:r>
            <a:rPr lang="en-US" sz="1400" b="0" i="0" kern="1200" dirty="0"/>
            <a:t>We know how different features affected the target variable.</a:t>
          </a:r>
          <a:endParaRPr lang="en-US" sz="1400" kern="1200" dirty="0"/>
        </a:p>
      </dsp:txBody>
      <dsp:txXfrm>
        <a:off x="542090" y="1286678"/>
        <a:ext cx="9058801" cy="513104"/>
      </dsp:txXfrm>
    </dsp:sp>
    <dsp:sp modelId="{EA3D627E-C3A8-4FB0-8D3E-F89C270FB278}">
      <dsp:nvSpPr>
        <dsp:cNvPr id="0" name=""/>
        <dsp:cNvSpPr/>
      </dsp:nvSpPr>
      <dsp:spPr>
        <a:xfrm>
          <a:off x="0" y="1928059"/>
          <a:ext cx="9625383" cy="4691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BA8AF-0AFA-42FB-AA58-1EAB9A1B9D69}">
      <dsp:nvSpPr>
        <dsp:cNvPr id="0" name=""/>
        <dsp:cNvSpPr/>
      </dsp:nvSpPr>
      <dsp:spPr>
        <a:xfrm>
          <a:off x="141910" y="2033612"/>
          <a:ext cx="258270" cy="2580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082280-E978-4B4C-828E-2426126681F9}">
      <dsp:nvSpPr>
        <dsp:cNvPr id="0" name=""/>
        <dsp:cNvSpPr/>
      </dsp:nvSpPr>
      <dsp:spPr>
        <a:xfrm>
          <a:off x="542090" y="1928059"/>
          <a:ext cx="9058801" cy="51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304" tIns="54304" rIns="54304" bIns="54304" numCol="1" spcCol="1270" anchor="ctr" anchorCtr="0">
          <a:noAutofit/>
        </a:bodyPr>
        <a:lstStyle/>
        <a:p>
          <a:pPr marL="0" lvl="0" indent="0" algn="l" defTabSz="622300">
            <a:lnSpc>
              <a:spcPct val="100000"/>
            </a:lnSpc>
            <a:spcBef>
              <a:spcPct val="0"/>
            </a:spcBef>
            <a:spcAft>
              <a:spcPct val="35000"/>
            </a:spcAft>
            <a:buNone/>
          </a:pPr>
          <a:r>
            <a:rPr lang="en-US" sz="1400" b="0" i="0" kern="1200" dirty="0"/>
            <a:t>We constructed different machine learning models like </a:t>
          </a:r>
          <a:r>
            <a:rPr lang="en-US" sz="1400" b="0" i="0" kern="1200" dirty="0" err="1"/>
            <a:t>XGBoost</a:t>
          </a:r>
          <a:r>
            <a:rPr lang="en-US" sz="1400" b="0" i="0" kern="1200" dirty="0"/>
            <a:t>, Naive Bayes, linear regression model, Ada boost model and got best result with </a:t>
          </a:r>
          <a:r>
            <a:rPr lang="en-US" sz="1400" b="0" i="0" kern="1200" dirty="0" err="1"/>
            <a:t>XGBoost</a:t>
          </a:r>
          <a:r>
            <a:rPr lang="en-US" sz="1400" b="0" i="0" kern="1200" dirty="0"/>
            <a:t> model.</a:t>
          </a:r>
          <a:endParaRPr lang="en-US" sz="1400" kern="1200" dirty="0"/>
        </a:p>
      </dsp:txBody>
      <dsp:txXfrm>
        <a:off x="542090" y="1928059"/>
        <a:ext cx="9058801" cy="513104"/>
      </dsp:txXfrm>
    </dsp:sp>
    <dsp:sp modelId="{FB775936-6DF6-43FE-AC57-8658359587DD}">
      <dsp:nvSpPr>
        <dsp:cNvPr id="0" name=""/>
        <dsp:cNvSpPr/>
      </dsp:nvSpPr>
      <dsp:spPr>
        <a:xfrm>
          <a:off x="0" y="2569440"/>
          <a:ext cx="9625383" cy="4691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C5485-A802-4A10-807D-4DBEE408274F}">
      <dsp:nvSpPr>
        <dsp:cNvPr id="0" name=""/>
        <dsp:cNvSpPr/>
      </dsp:nvSpPr>
      <dsp:spPr>
        <a:xfrm>
          <a:off x="141910" y="2674993"/>
          <a:ext cx="258270" cy="2580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89CC73-8351-45B4-B80E-CD9FA494A83C}">
      <dsp:nvSpPr>
        <dsp:cNvPr id="0" name=""/>
        <dsp:cNvSpPr/>
      </dsp:nvSpPr>
      <dsp:spPr>
        <a:xfrm>
          <a:off x="542090" y="2569440"/>
          <a:ext cx="9058801" cy="51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304" tIns="54304" rIns="54304" bIns="54304" numCol="1" spcCol="1270" anchor="ctr" anchorCtr="0">
          <a:noAutofit/>
        </a:bodyPr>
        <a:lstStyle/>
        <a:p>
          <a:pPr marL="0" lvl="0" indent="0" algn="l" defTabSz="622300">
            <a:lnSpc>
              <a:spcPct val="100000"/>
            </a:lnSpc>
            <a:spcBef>
              <a:spcPct val="0"/>
            </a:spcBef>
            <a:spcAft>
              <a:spcPct val="35000"/>
            </a:spcAft>
            <a:buNone/>
          </a:pPr>
          <a:r>
            <a:rPr lang="en-US" sz="1400" b="0" i="0" kern="1200" dirty="0"/>
            <a:t>We performed feature selection to know that hair length is the most important feature </a:t>
          </a:r>
          <a:r>
            <a:rPr lang="en-US" sz="1400" b="0" i="0" kern="1200" dirty="0" err="1"/>
            <a:t>amoung</a:t>
          </a:r>
          <a:r>
            <a:rPr lang="en-US" sz="1400" b="0" i="0" kern="1200" dirty="0"/>
            <a:t> others.</a:t>
          </a:r>
          <a:endParaRPr lang="en-US" sz="1400" kern="1200" dirty="0"/>
        </a:p>
      </dsp:txBody>
      <dsp:txXfrm>
        <a:off x="542090" y="2569440"/>
        <a:ext cx="9058801" cy="5131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75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1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343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8323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9854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6521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9283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704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076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669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446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581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159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083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547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624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605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9910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950D-1407-4D97-8A7A-6047E7F6824B}"/>
              </a:ext>
            </a:extLst>
          </p:cNvPr>
          <p:cNvSpPr>
            <a:spLocks noGrp="1"/>
          </p:cNvSpPr>
          <p:nvPr>
            <p:ph type="ctrTitle"/>
          </p:nvPr>
        </p:nvSpPr>
        <p:spPr>
          <a:xfrm>
            <a:off x="1154955" y="2099733"/>
            <a:ext cx="9808418" cy="2677648"/>
          </a:xfrm>
        </p:spPr>
        <p:txBody>
          <a:bodyPr/>
          <a:lstStyle/>
          <a:p>
            <a:r>
              <a:rPr lang="en-US" dirty="0"/>
              <a:t>EDA and Machine Learning on Ghouls Prediction</a:t>
            </a:r>
          </a:p>
        </p:txBody>
      </p:sp>
      <p:sp>
        <p:nvSpPr>
          <p:cNvPr id="3" name="Subtitle 2">
            <a:extLst>
              <a:ext uri="{FF2B5EF4-FFF2-40B4-BE49-F238E27FC236}">
                <a16:creationId xmlns:a16="http://schemas.microsoft.com/office/drawing/2014/main" id="{17CC7262-B146-48CD-BD1D-92D6CC8E873D}"/>
              </a:ext>
            </a:extLst>
          </p:cNvPr>
          <p:cNvSpPr>
            <a:spLocks noGrp="1"/>
          </p:cNvSpPr>
          <p:nvPr>
            <p:ph type="subTitle" idx="1"/>
          </p:nvPr>
        </p:nvSpPr>
        <p:spPr/>
        <p:txBody>
          <a:bodyPr/>
          <a:lstStyle/>
          <a:p>
            <a:r>
              <a:rPr lang="en-US" dirty="0"/>
              <a:t>INSAID</a:t>
            </a:r>
          </a:p>
        </p:txBody>
      </p:sp>
    </p:spTree>
    <p:extLst>
      <p:ext uri="{BB962C8B-B14F-4D97-AF65-F5344CB8AC3E}">
        <p14:creationId xmlns:p14="http://schemas.microsoft.com/office/powerpoint/2010/main" val="190365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9DB5-06FD-4BAD-877A-A24634AA039B}"/>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EB3FEEEE-C8DA-4D43-8637-EEBB20A847EE}"/>
              </a:ext>
            </a:extLst>
          </p:cNvPr>
          <p:cNvSpPr>
            <a:spLocks noGrp="1"/>
          </p:cNvSpPr>
          <p:nvPr>
            <p:ph idx="1"/>
          </p:nvPr>
        </p:nvSpPr>
        <p:spPr>
          <a:xfrm>
            <a:off x="1090708" y="2677212"/>
            <a:ext cx="8825659" cy="3207120"/>
          </a:xfrm>
        </p:spPr>
        <p:txBody>
          <a:bodyPr/>
          <a:lstStyle/>
          <a:p>
            <a:pPr marL="0" indent="0">
              <a:buNone/>
            </a:pPr>
            <a:r>
              <a:rPr lang="en-US" sz="3200" dirty="0"/>
              <a:t>     </a:t>
            </a:r>
            <a:r>
              <a:rPr lang="en-US" sz="3600" b="1" dirty="0"/>
              <a:t>Model Development &amp; Evaluation:</a:t>
            </a:r>
            <a:br>
              <a:rPr lang="en-US" sz="3600" b="1" dirty="0"/>
            </a:br>
            <a:endParaRPr lang="en-US" dirty="0"/>
          </a:p>
        </p:txBody>
      </p:sp>
    </p:spTree>
    <p:extLst>
      <p:ext uri="{BB962C8B-B14F-4D97-AF65-F5344CB8AC3E}">
        <p14:creationId xmlns:p14="http://schemas.microsoft.com/office/powerpoint/2010/main" val="120840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1530-EF80-4084-A639-79277E62C200}"/>
              </a:ext>
            </a:extLst>
          </p:cNvPr>
          <p:cNvSpPr>
            <a:spLocks noGrp="1"/>
          </p:cNvSpPr>
          <p:nvPr>
            <p:ph type="title"/>
          </p:nvPr>
        </p:nvSpPr>
        <p:spPr>
          <a:xfrm>
            <a:off x="1154954" y="867266"/>
            <a:ext cx="8761413" cy="813366"/>
          </a:xfrm>
        </p:spPr>
        <p:txBody>
          <a:bodyPr/>
          <a:lstStyle/>
          <a:p>
            <a:br>
              <a:rPr lang="en-US" sz="2400" b="1" dirty="0"/>
            </a:br>
            <a:br>
              <a:rPr lang="en-US" sz="2400" b="1" dirty="0"/>
            </a:br>
            <a:br>
              <a:rPr lang="en-US" sz="2400" b="1" dirty="0"/>
            </a:br>
            <a:r>
              <a:rPr lang="en-US" sz="2400" b="1" dirty="0"/>
              <a:t>Model Development &amp; Evaluation:</a:t>
            </a:r>
            <a:br>
              <a:rPr lang="en-US" sz="2400" b="1" dirty="0"/>
            </a:br>
            <a:r>
              <a:rPr lang="en-US" sz="2000" b="1" dirty="0"/>
              <a:t>1. Linear Regression model1</a:t>
            </a:r>
            <a:br>
              <a:rPr lang="en-US" sz="2000" dirty="0"/>
            </a:br>
            <a:br>
              <a:rPr lang="en-US" dirty="0"/>
            </a:br>
            <a:endParaRPr lang="en-US" sz="2000" dirty="0"/>
          </a:p>
        </p:txBody>
      </p:sp>
      <p:sp>
        <p:nvSpPr>
          <p:cNvPr id="5" name="Content Placeholder 4">
            <a:extLst>
              <a:ext uri="{FF2B5EF4-FFF2-40B4-BE49-F238E27FC236}">
                <a16:creationId xmlns:a16="http://schemas.microsoft.com/office/drawing/2014/main" id="{366E2539-806D-4315-B5B9-A188E12C093C}"/>
              </a:ext>
            </a:extLst>
          </p:cNvPr>
          <p:cNvSpPr>
            <a:spLocks noGrp="1"/>
          </p:cNvSpPr>
          <p:nvPr>
            <p:ph idx="1"/>
          </p:nvPr>
        </p:nvSpPr>
        <p:spPr>
          <a:xfrm>
            <a:off x="593889" y="2600325"/>
            <a:ext cx="7022969" cy="3419475"/>
          </a:xfrm>
        </p:spPr>
        <p:txBody>
          <a:bodyPr>
            <a:normAutofit/>
          </a:bodyPr>
          <a:lstStyle/>
          <a:p>
            <a:pPr marL="0" indent="0">
              <a:buNone/>
            </a:pPr>
            <a:r>
              <a:rPr lang="en-US" sz="1900" dirty="0"/>
              <a:t>MSE: </a:t>
            </a:r>
            <a:r>
              <a:rPr lang="en-US" b="1" dirty="0"/>
              <a:t>0.7304582210242587</a:t>
            </a:r>
            <a:r>
              <a:rPr lang="en-US" sz="1900" dirty="0"/>
              <a:t> </a:t>
            </a:r>
          </a:p>
          <a:p>
            <a:pPr marL="0" indent="0">
              <a:buNone/>
            </a:pPr>
            <a:endParaRPr lang="en-US" sz="1900" dirty="0"/>
          </a:p>
          <a:p>
            <a:r>
              <a:rPr lang="en-US" b="1" dirty="0"/>
              <a:t>By performing the Logistic Regression algorithm we are getting accuracy 0.7304582210242587</a:t>
            </a:r>
            <a:endParaRPr lang="en-US" dirty="0"/>
          </a:p>
        </p:txBody>
      </p:sp>
    </p:spTree>
    <p:extLst>
      <p:ext uri="{BB962C8B-B14F-4D97-AF65-F5344CB8AC3E}">
        <p14:creationId xmlns:p14="http://schemas.microsoft.com/office/powerpoint/2010/main" val="155555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1530-EF80-4084-A639-79277E62C200}"/>
              </a:ext>
            </a:extLst>
          </p:cNvPr>
          <p:cNvSpPr>
            <a:spLocks noGrp="1"/>
          </p:cNvSpPr>
          <p:nvPr>
            <p:ph type="title"/>
          </p:nvPr>
        </p:nvSpPr>
        <p:spPr>
          <a:xfrm>
            <a:off x="1164381" y="838200"/>
            <a:ext cx="8761413" cy="813366"/>
          </a:xfrm>
        </p:spPr>
        <p:txBody>
          <a:bodyPr/>
          <a:lstStyle/>
          <a:p>
            <a:r>
              <a:rPr lang="en-US" sz="2000" b="1" dirty="0"/>
              <a:t>2. Naïve Bayes</a:t>
            </a:r>
          </a:p>
        </p:txBody>
      </p:sp>
      <p:sp>
        <p:nvSpPr>
          <p:cNvPr id="5" name="Content Placeholder 4">
            <a:extLst>
              <a:ext uri="{FF2B5EF4-FFF2-40B4-BE49-F238E27FC236}">
                <a16:creationId xmlns:a16="http://schemas.microsoft.com/office/drawing/2014/main" id="{366E2539-806D-4315-B5B9-A188E12C093C}"/>
              </a:ext>
            </a:extLst>
          </p:cNvPr>
          <p:cNvSpPr>
            <a:spLocks noGrp="1"/>
          </p:cNvSpPr>
          <p:nvPr>
            <p:ph idx="1"/>
          </p:nvPr>
        </p:nvSpPr>
        <p:spPr>
          <a:xfrm>
            <a:off x="593889" y="2600325"/>
            <a:ext cx="7022969" cy="3419475"/>
          </a:xfrm>
        </p:spPr>
        <p:txBody>
          <a:bodyPr>
            <a:normAutofit/>
          </a:bodyPr>
          <a:lstStyle/>
          <a:p>
            <a:pPr marL="0" indent="0">
              <a:buNone/>
            </a:pPr>
            <a:r>
              <a:rPr lang="en-US" sz="1900" dirty="0"/>
              <a:t>MSE: </a:t>
            </a:r>
            <a:r>
              <a:rPr lang="en-US" dirty="0"/>
              <a:t>0.7196765498652291</a:t>
            </a:r>
            <a:r>
              <a:rPr lang="en-US" sz="1900" dirty="0"/>
              <a:t> </a:t>
            </a:r>
          </a:p>
          <a:p>
            <a:pPr marL="0" indent="0">
              <a:buNone/>
            </a:pPr>
            <a:endParaRPr lang="en-US" sz="1900" dirty="0"/>
          </a:p>
          <a:p>
            <a:r>
              <a:rPr lang="en-US" b="1" dirty="0"/>
              <a:t>By performing the Naive-Bayes algorithm we are getting accuracy 0.7196765498652291</a:t>
            </a:r>
            <a:endParaRPr lang="en-US" dirty="0"/>
          </a:p>
        </p:txBody>
      </p:sp>
    </p:spTree>
    <p:extLst>
      <p:ext uri="{BB962C8B-B14F-4D97-AF65-F5344CB8AC3E}">
        <p14:creationId xmlns:p14="http://schemas.microsoft.com/office/powerpoint/2010/main" val="257508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1530-EF80-4084-A639-79277E62C200}"/>
              </a:ext>
            </a:extLst>
          </p:cNvPr>
          <p:cNvSpPr>
            <a:spLocks noGrp="1"/>
          </p:cNvSpPr>
          <p:nvPr>
            <p:ph type="title"/>
          </p:nvPr>
        </p:nvSpPr>
        <p:spPr>
          <a:xfrm>
            <a:off x="1164381" y="838200"/>
            <a:ext cx="8761413" cy="813366"/>
          </a:xfrm>
        </p:spPr>
        <p:txBody>
          <a:bodyPr/>
          <a:lstStyle/>
          <a:p>
            <a:br>
              <a:rPr lang="en-US" sz="2400" b="1" dirty="0"/>
            </a:br>
            <a:br>
              <a:rPr lang="en-US" sz="2400" b="1" dirty="0"/>
            </a:br>
            <a:br>
              <a:rPr lang="en-US" sz="2400" b="1" dirty="0"/>
            </a:br>
            <a:r>
              <a:rPr lang="en-US" sz="2400" b="1" dirty="0"/>
              <a:t>3. </a:t>
            </a:r>
            <a:r>
              <a:rPr lang="en-US" sz="2000" b="1" dirty="0" err="1"/>
              <a:t>XGBoosting</a:t>
            </a:r>
            <a:r>
              <a:rPr lang="en-US" sz="2000" b="1" dirty="0"/>
              <a:t> Classifier Algorithm</a:t>
            </a:r>
            <a:br>
              <a:rPr lang="en-US" dirty="0"/>
            </a:br>
            <a:br>
              <a:rPr lang="en-US" sz="2000" dirty="0"/>
            </a:br>
            <a:br>
              <a:rPr lang="en-US" dirty="0"/>
            </a:br>
            <a:endParaRPr lang="en-US" sz="2000" dirty="0"/>
          </a:p>
        </p:txBody>
      </p:sp>
      <p:sp>
        <p:nvSpPr>
          <p:cNvPr id="5" name="Content Placeholder 4">
            <a:extLst>
              <a:ext uri="{FF2B5EF4-FFF2-40B4-BE49-F238E27FC236}">
                <a16:creationId xmlns:a16="http://schemas.microsoft.com/office/drawing/2014/main" id="{366E2539-806D-4315-B5B9-A188E12C093C}"/>
              </a:ext>
            </a:extLst>
          </p:cNvPr>
          <p:cNvSpPr>
            <a:spLocks noGrp="1"/>
          </p:cNvSpPr>
          <p:nvPr>
            <p:ph idx="1"/>
          </p:nvPr>
        </p:nvSpPr>
        <p:spPr>
          <a:xfrm>
            <a:off x="593889" y="2600325"/>
            <a:ext cx="7022969" cy="3419475"/>
          </a:xfrm>
        </p:spPr>
        <p:txBody>
          <a:bodyPr>
            <a:normAutofit/>
          </a:bodyPr>
          <a:lstStyle/>
          <a:p>
            <a:pPr marL="0" indent="0">
              <a:buNone/>
            </a:pPr>
            <a:r>
              <a:rPr lang="en-US" sz="1900" dirty="0"/>
              <a:t>MSE: </a:t>
            </a:r>
            <a:r>
              <a:rPr lang="en-US" dirty="0"/>
              <a:t>0.921832884097035</a:t>
            </a:r>
            <a:r>
              <a:rPr lang="en-US" sz="1900" dirty="0"/>
              <a:t> </a:t>
            </a:r>
          </a:p>
          <a:p>
            <a:pPr marL="0" indent="0">
              <a:buNone/>
            </a:pPr>
            <a:endParaRPr lang="en-US" sz="1900" dirty="0"/>
          </a:p>
          <a:p>
            <a:r>
              <a:rPr lang="en-US" b="1" dirty="0"/>
              <a:t>By performing the XGB classifier algorithm we are getting accuracy 0.921832884097035 which is really good.</a:t>
            </a:r>
            <a:endParaRPr lang="en-US" dirty="0"/>
          </a:p>
        </p:txBody>
      </p:sp>
    </p:spTree>
    <p:extLst>
      <p:ext uri="{BB962C8B-B14F-4D97-AF65-F5344CB8AC3E}">
        <p14:creationId xmlns:p14="http://schemas.microsoft.com/office/powerpoint/2010/main" val="425493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9DB5-06FD-4BAD-877A-A24634AA039B}"/>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EB3FEEEE-C8DA-4D43-8637-EEBB20A847EE}"/>
              </a:ext>
            </a:extLst>
          </p:cNvPr>
          <p:cNvSpPr>
            <a:spLocks noGrp="1"/>
          </p:cNvSpPr>
          <p:nvPr>
            <p:ph idx="1"/>
          </p:nvPr>
        </p:nvSpPr>
        <p:spPr>
          <a:xfrm>
            <a:off x="1090708" y="2677212"/>
            <a:ext cx="8825659" cy="3207120"/>
          </a:xfrm>
        </p:spPr>
        <p:txBody>
          <a:bodyPr/>
          <a:lstStyle/>
          <a:p>
            <a:pPr marL="0" indent="0">
              <a:buNone/>
            </a:pPr>
            <a:r>
              <a:rPr lang="en-US" sz="3200" dirty="0"/>
              <a:t>     </a:t>
            </a:r>
            <a:r>
              <a:rPr lang="en-US" sz="3600" b="1" dirty="0"/>
              <a:t>Ada Boost and Feature Selection</a:t>
            </a:r>
            <a:br>
              <a:rPr lang="en-US" sz="3600" dirty="0"/>
            </a:br>
            <a:br>
              <a:rPr lang="en-US" sz="3600" dirty="0"/>
            </a:br>
            <a:br>
              <a:rPr lang="en-US" sz="3600" dirty="0"/>
            </a:br>
            <a:br>
              <a:rPr lang="en-US" sz="3600" b="1" dirty="0"/>
            </a:br>
            <a:endParaRPr lang="en-US" dirty="0"/>
          </a:p>
        </p:txBody>
      </p:sp>
    </p:spTree>
    <p:extLst>
      <p:ext uri="{BB962C8B-B14F-4D97-AF65-F5344CB8AC3E}">
        <p14:creationId xmlns:p14="http://schemas.microsoft.com/office/powerpoint/2010/main" val="411877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1530-EF80-4084-A639-79277E62C200}"/>
              </a:ext>
            </a:extLst>
          </p:cNvPr>
          <p:cNvSpPr>
            <a:spLocks noGrp="1"/>
          </p:cNvSpPr>
          <p:nvPr>
            <p:ph type="title"/>
          </p:nvPr>
        </p:nvSpPr>
        <p:spPr>
          <a:xfrm>
            <a:off x="1164381" y="838200"/>
            <a:ext cx="8761413" cy="813366"/>
          </a:xfrm>
        </p:spPr>
        <p:txBody>
          <a:bodyPr/>
          <a:lstStyle/>
          <a:p>
            <a:br>
              <a:rPr lang="en-US" sz="2400" b="1" dirty="0"/>
            </a:br>
            <a:br>
              <a:rPr lang="en-US" sz="2400" b="1" dirty="0"/>
            </a:br>
            <a:br>
              <a:rPr lang="en-US" sz="2400" b="1" dirty="0"/>
            </a:br>
            <a:r>
              <a:rPr lang="en-US" sz="2400" b="1" dirty="0"/>
              <a:t> </a:t>
            </a:r>
            <a:r>
              <a:rPr lang="en-US" sz="2000" b="1" dirty="0"/>
              <a:t>Ada Boost and Feature Selection</a:t>
            </a:r>
            <a:br>
              <a:rPr lang="en-US" sz="2000" dirty="0"/>
            </a:br>
            <a:br>
              <a:rPr lang="en-US" sz="2000" dirty="0"/>
            </a:br>
            <a:br>
              <a:rPr lang="en-US" sz="2000" dirty="0"/>
            </a:br>
            <a:br>
              <a:rPr lang="en-US" dirty="0"/>
            </a:br>
            <a:endParaRPr lang="en-US" sz="2000" dirty="0"/>
          </a:p>
        </p:txBody>
      </p:sp>
      <p:pic>
        <p:nvPicPr>
          <p:cNvPr id="3" name="Content Placeholder 2">
            <a:extLst>
              <a:ext uri="{FF2B5EF4-FFF2-40B4-BE49-F238E27FC236}">
                <a16:creationId xmlns:a16="http://schemas.microsoft.com/office/drawing/2014/main" id="{4E29F24A-002E-4A11-843D-6358CCD99EA5}"/>
              </a:ext>
            </a:extLst>
          </p:cNvPr>
          <p:cNvPicPr>
            <a:picLocks noGrp="1" noChangeAspect="1"/>
          </p:cNvPicPr>
          <p:nvPr>
            <p:ph idx="1"/>
          </p:nvPr>
        </p:nvPicPr>
        <p:blipFill>
          <a:blip r:embed="rId2"/>
          <a:stretch>
            <a:fillRect/>
          </a:stretch>
        </p:blipFill>
        <p:spPr>
          <a:xfrm>
            <a:off x="3581400" y="2514600"/>
            <a:ext cx="5172075" cy="4076700"/>
          </a:xfrm>
          <a:prstGeom prst="rect">
            <a:avLst/>
          </a:prstGeom>
        </p:spPr>
      </p:pic>
    </p:spTree>
    <p:extLst>
      <p:ext uri="{BB962C8B-B14F-4D97-AF65-F5344CB8AC3E}">
        <p14:creationId xmlns:p14="http://schemas.microsoft.com/office/powerpoint/2010/main" val="145020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0E5C-94FF-4747-B8AD-A4D6C42A7BAB}"/>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1">
                <a:solidFill>
                  <a:srgbClr val="EBEBEB"/>
                </a:solidFill>
              </a:rPr>
              <a:t>Conclusion</a:t>
            </a:r>
          </a:p>
        </p:txBody>
      </p:sp>
      <p:graphicFrame>
        <p:nvGraphicFramePr>
          <p:cNvPr id="5" name="Content Placeholder 2">
            <a:extLst>
              <a:ext uri="{FF2B5EF4-FFF2-40B4-BE49-F238E27FC236}">
                <a16:creationId xmlns:a16="http://schemas.microsoft.com/office/drawing/2014/main" id="{2E88B21C-4132-4C00-985B-BDB1EB11BD94}"/>
              </a:ext>
            </a:extLst>
          </p:cNvPr>
          <p:cNvGraphicFramePr>
            <a:graphicFrameLocks noGrp="1"/>
          </p:cNvGraphicFramePr>
          <p:nvPr>
            <p:ph idx="1"/>
            <p:extLst>
              <p:ext uri="{D42A27DB-BD31-4B8C-83A1-F6EECF244321}">
                <p14:modId xmlns:p14="http://schemas.microsoft.com/office/powerpoint/2010/main" val="185846523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11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355BD1-1EA4-45BE-864A-D8E59F3D59BB}"/>
              </a:ext>
            </a:extLst>
          </p:cNvPr>
          <p:cNvSpPr/>
          <p:nvPr/>
        </p:nvSpPr>
        <p:spPr>
          <a:xfrm>
            <a:off x="1292511" y="1113876"/>
            <a:ext cx="5768165" cy="400110"/>
          </a:xfrm>
          <a:prstGeom prst="rect">
            <a:avLst/>
          </a:prstGeom>
        </p:spPr>
        <p:txBody>
          <a:bodyPr wrap="square">
            <a:spAutoFit/>
          </a:bodyPr>
          <a:lstStyle/>
          <a:p>
            <a:r>
              <a:rPr lang="en-US" sz="2000" b="1" dirty="0">
                <a:solidFill>
                  <a:schemeClr val="bg1"/>
                </a:solidFill>
              </a:rPr>
              <a:t>Content</a:t>
            </a:r>
          </a:p>
        </p:txBody>
      </p:sp>
      <p:sp>
        <p:nvSpPr>
          <p:cNvPr id="7" name="TextBox 6">
            <a:extLst>
              <a:ext uri="{FF2B5EF4-FFF2-40B4-BE49-F238E27FC236}">
                <a16:creationId xmlns:a16="http://schemas.microsoft.com/office/drawing/2014/main" id="{60A1DAE3-0009-4300-AD23-B73365BD07A9}"/>
              </a:ext>
            </a:extLst>
          </p:cNvPr>
          <p:cNvSpPr txBox="1"/>
          <p:nvPr/>
        </p:nvSpPr>
        <p:spPr>
          <a:xfrm>
            <a:off x="622169" y="2450969"/>
            <a:ext cx="11246177" cy="3073085"/>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solidFill>
                  <a:schemeClr val="tx1"/>
                </a:solidFill>
              </a:rPr>
              <a:t>Problem Statement</a:t>
            </a:r>
          </a:p>
          <a:p>
            <a:pPr marL="342900" indent="-342900">
              <a:lnSpc>
                <a:spcPct val="200000"/>
              </a:lnSpc>
              <a:buFont typeface="Wingdings" panose="05000000000000000000" pitchFamily="2" charset="2"/>
              <a:buChar char="Ø"/>
            </a:pPr>
            <a:r>
              <a:rPr lang="en-US" sz="2000" dirty="0"/>
              <a:t>Data Visualization</a:t>
            </a:r>
          </a:p>
          <a:p>
            <a:pPr marL="342900" indent="-342900">
              <a:lnSpc>
                <a:spcPct val="200000"/>
              </a:lnSpc>
              <a:buFont typeface="Wingdings" panose="05000000000000000000" pitchFamily="2" charset="2"/>
              <a:buChar char="Ø"/>
            </a:pPr>
            <a:r>
              <a:rPr lang="en-US" sz="2000" dirty="0"/>
              <a:t>Model development and evaluation</a:t>
            </a:r>
          </a:p>
          <a:p>
            <a:pPr marL="342900" indent="-342900">
              <a:lnSpc>
                <a:spcPct val="200000"/>
              </a:lnSpc>
              <a:buFont typeface="Wingdings" panose="05000000000000000000" pitchFamily="2" charset="2"/>
              <a:buChar char="Ø"/>
            </a:pPr>
            <a:r>
              <a:rPr lang="en-US" sz="2000" dirty="0"/>
              <a:t>Feature selection</a:t>
            </a:r>
          </a:p>
          <a:p>
            <a:pPr marL="342900" indent="-342900">
              <a:lnSpc>
                <a:spcPct val="200000"/>
              </a:lnSpc>
              <a:buFont typeface="Wingdings" panose="05000000000000000000" pitchFamily="2" charset="2"/>
              <a:buChar char="Ø"/>
            </a:pPr>
            <a:r>
              <a:rPr lang="en-US" sz="2000" dirty="0"/>
              <a:t>Summary</a:t>
            </a:r>
          </a:p>
        </p:txBody>
      </p:sp>
    </p:spTree>
    <p:extLst>
      <p:ext uri="{BB962C8B-B14F-4D97-AF65-F5344CB8AC3E}">
        <p14:creationId xmlns:p14="http://schemas.microsoft.com/office/powerpoint/2010/main" val="207840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654F-6616-4938-A700-AB98B7545E02}"/>
              </a:ext>
            </a:extLst>
          </p:cNvPr>
          <p:cNvSpPr>
            <a:spLocks noGrp="1"/>
          </p:cNvSpPr>
          <p:nvPr>
            <p:ph type="title"/>
          </p:nvPr>
        </p:nvSpPr>
        <p:spPr>
          <a:xfrm>
            <a:off x="1000372" y="1209957"/>
            <a:ext cx="3034580" cy="4438087"/>
          </a:xfrm>
        </p:spPr>
        <p:txBody>
          <a:bodyPr anchor="ctr">
            <a:normAutofit/>
          </a:bodyPr>
          <a:lstStyle/>
          <a:p>
            <a:pPr algn="r"/>
            <a:r>
              <a:rPr lang="en-US" dirty="0">
                <a:solidFill>
                  <a:schemeClr val="tx1"/>
                </a:solidFill>
              </a:rPr>
              <a:t>Problem Statement</a:t>
            </a:r>
          </a:p>
        </p:txBody>
      </p:sp>
      <p:sp>
        <p:nvSpPr>
          <p:cNvPr id="3" name="Content Placeholder 2">
            <a:extLst>
              <a:ext uri="{FF2B5EF4-FFF2-40B4-BE49-F238E27FC236}">
                <a16:creationId xmlns:a16="http://schemas.microsoft.com/office/drawing/2014/main" id="{6C84C823-CD80-4627-A7F7-08809F74426A}"/>
              </a:ext>
            </a:extLst>
          </p:cNvPr>
          <p:cNvSpPr>
            <a:spLocks noGrp="1"/>
          </p:cNvSpPr>
          <p:nvPr>
            <p:ph idx="1"/>
          </p:nvPr>
        </p:nvSpPr>
        <p:spPr>
          <a:xfrm>
            <a:off x="4954649" y="2106775"/>
            <a:ext cx="5302189" cy="2684300"/>
          </a:xfrm>
        </p:spPr>
        <p:txBody>
          <a:bodyPr anchor="ctr">
            <a:normAutofit/>
          </a:bodyPr>
          <a:lstStyle/>
          <a:p>
            <a:pPr marL="0" indent="0">
              <a:buNone/>
            </a:pPr>
            <a:r>
              <a:rPr lang="en-US" dirty="0"/>
              <a:t>The main aim of this dataset is to categorize Ghost, Ghoul and Goblin based on their bone length measurements, severity of rot, extent of soullessness, and other characteristics to distinguish (and extinguish) the intruders</a:t>
            </a:r>
            <a:endParaRPr lang="en-US" sz="2000" dirty="0">
              <a:solidFill>
                <a:schemeClr val="tx1"/>
              </a:solidFill>
            </a:endParaRPr>
          </a:p>
        </p:txBody>
      </p:sp>
      <p:pic>
        <p:nvPicPr>
          <p:cNvPr id="1028" name="Picture 4" descr="Little Green Ghouls, buddy! - Drawception">
            <a:extLst>
              <a:ext uri="{FF2B5EF4-FFF2-40B4-BE49-F238E27FC236}">
                <a16:creationId xmlns:a16="http://schemas.microsoft.com/office/drawing/2014/main" id="{04D7B5AA-ABA5-452E-A288-FDE205652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993" y="4276444"/>
            <a:ext cx="2857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15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6F13-298F-4F1B-8DA2-22CA83A38CC7}"/>
              </a:ext>
            </a:extLst>
          </p:cNvPr>
          <p:cNvSpPr>
            <a:spLocks noGrp="1"/>
          </p:cNvSpPr>
          <p:nvPr>
            <p:ph type="title"/>
          </p:nvPr>
        </p:nvSpPr>
        <p:spPr/>
        <p:txBody>
          <a:bodyPr/>
          <a:lstStyle/>
          <a:p>
            <a:r>
              <a:rPr lang="en-US" dirty="0"/>
              <a:t>About the Dataset </a:t>
            </a:r>
          </a:p>
        </p:txBody>
      </p:sp>
      <p:sp>
        <p:nvSpPr>
          <p:cNvPr id="3" name="Content Placeholder 2">
            <a:extLst>
              <a:ext uri="{FF2B5EF4-FFF2-40B4-BE49-F238E27FC236}">
                <a16:creationId xmlns:a16="http://schemas.microsoft.com/office/drawing/2014/main" id="{C1A03092-F648-432D-8523-1A1CC9B3535F}"/>
              </a:ext>
            </a:extLst>
          </p:cNvPr>
          <p:cNvSpPr>
            <a:spLocks noGrp="1"/>
          </p:cNvSpPr>
          <p:nvPr>
            <p:ph idx="1"/>
          </p:nvPr>
        </p:nvSpPr>
        <p:spPr>
          <a:xfrm>
            <a:off x="1154954" y="2603499"/>
            <a:ext cx="100816186" cy="13730903"/>
          </a:xfrm>
        </p:spPr>
        <p:txBody>
          <a:bodyPr/>
          <a:lstStyle/>
          <a:p>
            <a:pPr marL="0" indent="0">
              <a:buNone/>
            </a:pPr>
            <a:r>
              <a:rPr lang="en-US" dirty="0"/>
              <a:t>Overview :</a:t>
            </a:r>
          </a:p>
          <a:p>
            <a:pPr marL="0" indent="0">
              <a:buNone/>
            </a:pPr>
            <a:endParaRPr lang="en-US" dirty="0"/>
          </a:p>
          <a:p>
            <a:r>
              <a:rPr lang="en-US" dirty="0"/>
              <a:t>Number of variables: 7</a:t>
            </a:r>
          </a:p>
          <a:p>
            <a:r>
              <a:rPr lang="en-US" dirty="0"/>
              <a:t>Number of observations: 371</a:t>
            </a:r>
          </a:p>
          <a:p>
            <a:r>
              <a:rPr lang="en-US" dirty="0"/>
              <a:t>Missing cells: 0 (0.00%) </a:t>
            </a:r>
          </a:p>
          <a:p>
            <a:r>
              <a:rPr lang="en-US" dirty="0"/>
              <a:t>Total size in memory: 59.6.0 KiB </a:t>
            </a:r>
          </a:p>
          <a:p>
            <a:pPr marL="0" indent="0">
              <a:buNone/>
            </a:pPr>
            <a:r>
              <a:rPr lang="en-US" dirty="0"/>
              <a:t>      Variables types:</a:t>
            </a:r>
          </a:p>
          <a:p>
            <a:r>
              <a:rPr lang="en-US" dirty="0"/>
              <a:t>Numeric = 5 Categorical = 2 Boolean = 0 </a:t>
            </a:r>
          </a:p>
          <a:p>
            <a:pPr marL="0" indent="0">
              <a:buNone/>
            </a:pPr>
            <a:r>
              <a:rPr lang="en-US" dirty="0"/>
              <a:t>      Text (Unique) = 0 Rejected = 0</a:t>
            </a:r>
          </a:p>
          <a:p>
            <a:pPr marL="0" indent="0">
              <a:buNone/>
            </a:pPr>
            <a:endParaRPr lang="en-US" dirty="0"/>
          </a:p>
        </p:txBody>
      </p:sp>
      <p:sp>
        <p:nvSpPr>
          <p:cNvPr id="6" name="AutoShape 4" descr="C:\Users\s.shankar.bendre\AppData\Local\Microsoft\Windows\INetCache\Content.MSO\ppt4A29.tmp">
            <a:extLst>
              <a:ext uri="{FF2B5EF4-FFF2-40B4-BE49-F238E27FC236}">
                <a16:creationId xmlns:a16="http://schemas.microsoft.com/office/drawing/2014/main" id="{45F15FA6-583B-4CE6-86CB-56507000E787}"/>
              </a:ext>
            </a:extLst>
          </p:cNvPr>
          <p:cNvSpPr>
            <a:spLocks noChangeAspect="1" noChangeArrowheads="1"/>
          </p:cNvSpPr>
          <p:nvPr/>
        </p:nvSpPr>
        <p:spPr bwMode="auto">
          <a:xfrm>
            <a:off x="5943600" y="3276600"/>
            <a:ext cx="3481754" cy="34817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6E8BD7D9-C00F-4DB4-AE28-BCDF42BA2963}"/>
              </a:ext>
            </a:extLst>
          </p:cNvPr>
          <p:cNvPicPr>
            <a:picLocks noChangeAspect="1"/>
          </p:cNvPicPr>
          <p:nvPr/>
        </p:nvPicPr>
        <p:blipFill>
          <a:blip r:embed="rId2"/>
          <a:stretch>
            <a:fillRect/>
          </a:stretch>
        </p:blipFill>
        <p:spPr>
          <a:xfrm>
            <a:off x="6225702" y="2603499"/>
            <a:ext cx="5243412" cy="3661114"/>
          </a:xfrm>
          <a:prstGeom prst="rect">
            <a:avLst/>
          </a:prstGeom>
        </p:spPr>
      </p:pic>
    </p:spTree>
    <p:extLst>
      <p:ext uri="{BB962C8B-B14F-4D97-AF65-F5344CB8AC3E}">
        <p14:creationId xmlns:p14="http://schemas.microsoft.com/office/powerpoint/2010/main" val="82776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9DB5-06FD-4BAD-877A-A24634AA039B}"/>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EB3FEEEE-C8DA-4D43-8637-EEBB20A847EE}"/>
              </a:ext>
            </a:extLst>
          </p:cNvPr>
          <p:cNvSpPr>
            <a:spLocks noGrp="1"/>
          </p:cNvSpPr>
          <p:nvPr>
            <p:ph idx="1"/>
          </p:nvPr>
        </p:nvSpPr>
        <p:spPr>
          <a:xfrm>
            <a:off x="1090708" y="2677212"/>
            <a:ext cx="8825659" cy="3207120"/>
          </a:xfrm>
        </p:spPr>
        <p:txBody>
          <a:bodyPr/>
          <a:lstStyle/>
          <a:p>
            <a:pPr marL="0" indent="0">
              <a:buNone/>
            </a:pPr>
            <a:r>
              <a:rPr lang="en-US" sz="3200" dirty="0"/>
              <a:t>                        </a:t>
            </a:r>
            <a:r>
              <a:rPr lang="en-US" sz="3600" b="1" dirty="0"/>
              <a:t>Data Visualization</a:t>
            </a:r>
          </a:p>
          <a:p>
            <a:pPr marL="0" indent="0">
              <a:buNone/>
            </a:pPr>
            <a:endParaRPr lang="en-US" dirty="0"/>
          </a:p>
        </p:txBody>
      </p:sp>
    </p:spTree>
    <p:extLst>
      <p:ext uri="{BB962C8B-B14F-4D97-AF65-F5344CB8AC3E}">
        <p14:creationId xmlns:p14="http://schemas.microsoft.com/office/powerpoint/2010/main" val="182411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FDB8-9623-469F-B54E-A8ACDDB479F8}"/>
              </a:ext>
            </a:extLst>
          </p:cNvPr>
          <p:cNvSpPr>
            <a:spLocks noGrp="1"/>
          </p:cNvSpPr>
          <p:nvPr>
            <p:ph type="title"/>
          </p:nvPr>
        </p:nvSpPr>
        <p:spPr/>
        <p:txBody>
          <a:bodyPr/>
          <a:lstStyle/>
          <a:p>
            <a:r>
              <a:rPr lang="en-US" sz="2000" b="1" dirty="0" err="1"/>
              <a:t>Analyse</a:t>
            </a:r>
            <a:r>
              <a:rPr lang="en-US" sz="2000" b="1" dirty="0"/>
              <a:t> the highest color occurrence in the data</a:t>
            </a:r>
          </a:p>
        </p:txBody>
      </p:sp>
      <p:sp>
        <p:nvSpPr>
          <p:cNvPr id="26" name="Content Placeholder 25">
            <a:extLst>
              <a:ext uri="{FF2B5EF4-FFF2-40B4-BE49-F238E27FC236}">
                <a16:creationId xmlns:a16="http://schemas.microsoft.com/office/drawing/2014/main" id="{BA797BEA-E712-49B3-AC10-FCEC4F5CA1AF}"/>
              </a:ext>
            </a:extLst>
          </p:cNvPr>
          <p:cNvSpPr>
            <a:spLocks noGrp="1"/>
          </p:cNvSpPr>
          <p:nvPr>
            <p:ph idx="1"/>
          </p:nvPr>
        </p:nvSpPr>
        <p:spPr>
          <a:xfrm>
            <a:off x="633045" y="2603499"/>
            <a:ext cx="11043139" cy="409272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    We can see that white has the highest occurrence among other others.</a:t>
            </a:r>
          </a:p>
        </p:txBody>
      </p:sp>
      <p:pic>
        <p:nvPicPr>
          <p:cNvPr id="2050" name="Picture 2">
            <a:extLst>
              <a:ext uri="{FF2B5EF4-FFF2-40B4-BE49-F238E27FC236}">
                <a16:creationId xmlns:a16="http://schemas.microsoft.com/office/drawing/2014/main" id="{3A596B6C-2CE2-492D-9651-AA945E52E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690813"/>
            <a:ext cx="5629274" cy="311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3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FDB8-9623-469F-B54E-A8ACDDB479F8}"/>
              </a:ext>
            </a:extLst>
          </p:cNvPr>
          <p:cNvSpPr>
            <a:spLocks noGrp="1"/>
          </p:cNvSpPr>
          <p:nvPr>
            <p:ph type="title"/>
          </p:nvPr>
        </p:nvSpPr>
        <p:spPr>
          <a:xfrm>
            <a:off x="1154954" y="973668"/>
            <a:ext cx="8761413" cy="706964"/>
          </a:xfrm>
        </p:spPr>
        <p:txBody>
          <a:bodyPr>
            <a:normAutofit/>
          </a:bodyPr>
          <a:lstStyle/>
          <a:p>
            <a:pPr>
              <a:lnSpc>
                <a:spcPct val="90000"/>
              </a:lnSpc>
            </a:pPr>
            <a:r>
              <a:rPr lang="en-US" sz="2000" b="1"/>
              <a:t>Analse the group by types according wrt to other column features</a:t>
            </a:r>
          </a:p>
        </p:txBody>
      </p:sp>
      <p:sp>
        <p:nvSpPr>
          <p:cNvPr id="26" name="Content Placeholder 25">
            <a:extLst>
              <a:ext uri="{FF2B5EF4-FFF2-40B4-BE49-F238E27FC236}">
                <a16:creationId xmlns:a16="http://schemas.microsoft.com/office/drawing/2014/main" id="{BA797BEA-E712-49B3-AC10-FCEC4F5CA1AF}"/>
              </a:ext>
            </a:extLst>
          </p:cNvPr>
          <p:cNvSpPr>
            <a:spLocks noGrp="1"/>
          </p:cNvSpPr>
          <p:nvPr>
            <p:ph idx="1"/>
          </p:nvPr>
        </p:nvSpPr>
        <p:spPr>
          <a:xfrm>
            <a:off x="1154955" y="2603500"/>
            <a:ext cx="4636246" cy="3692525"/>
          </a:xfrm>
        </p:spPr>
        <p:txBody>
          <a:bodyPr anchor="ctr">
            <a:noAutofit/>
          </a:bodyPr>
          <a:lstStyle/>
          <a:p>
            <a:pPr marL="0" indent="0">
              <a:lnSpc>
                <a:spcPct val="90000"/>
              </a:lnSpc>
              <a:buNone/>
            </a:pPr>
            <a:endParaRPr lang="en-US" sz="1600" dirty="0"/>
          </a:p>
          <a:p>
            <a:pPr marL="0" indent="0">
              <a:lnSpc>
                <a:spcPct val="90000"/>
              </a:lnSpc>
              <a:buNone/>
            </a:pPr>
            <a:endParaRPr lang="en-US" sz="1600" dirty="0"/>
          </a:p>
          <a:p>
            <a:pPr marL="0" indent="0">
              <a:lnSpc>
                <a:spcPct val="90000"/>
              </a:lnSpc>
              <a:buNone/>
            </a:pPr>
            <a:endParaRPr lang="en-US" sz="1600" dirty="0"/>
          </a:p>
          <a:p>
            <a:pPr marL="0" indent="0">
              <a:lnSpc>
                <a:spcPct val="90000"/>
              </a:lnSpc>
              <a:buNone/>
            </a:pPr>
            <a:endParaRPr lang="en-US" sz="1600" dirty="0"/>
          </a:p>
          <a:p>
            <a:pPr marL="0" indent="0">
              <a:lnSpc>
                <a:spcPct val="90000"/>
              </a:lnSpc>
              <a:buNone/>
            </a:pPr>
            <a:endParaRPr lang="en-US" sz="1600" dirty="0"/>
          </a:p>
          <a:p>
            <a:pPr>
              <a:lnSpc>
                <a:spcPct val="90000"/>
              </a:lnSpc>
            </a:pPr>
            <a:r>
              <a:rPr lang="en-US" sz="1600" dirty="0"/>
              <a:t>We can see that Ghost have highest number of rotten flesh.</a:t>
            </a:r>
          </a:p>
          <a:p>
            <a:pPr>
              <a:lnSpc>
                <a:spcPct val="90000"/>
              </a:lnSpc>
            </a:pPr>
            <a:r>
              <a:rPr lang="en-US" sz="1600" dirty="0"/>
              <a:t>We can see that Ghouls have highest bone length.</a:t>
            </a:r>
          </a:p>
          <a:p>
            <a:pPr>
              <a:lnSpc>
                <a:spcPct val="90000"/>
              </a:lnSpc>
            </a:pPr>
            <a:r>
              <a:rPr lang="en-US" sz="1600" dirty="0"/>
              <a:t>We can see that Ghouls have longest hair.</a:t>
            </a:r>
          </a:p>
          <a:p>
            <a:pPr>
              <a:lnSpc>
                <a:spcPct val="90000"/>
              </a:lnSpc>
            </a:pPr>
            <a:r>
              <a:rPr lang="en-US" sz="1600" dirty="0"/>
              <a:t>We can see that Ghouls have highest soul among others.</a:t>
            </a:r>
          </a:p>
          <a:p>
            <a:pPr marL="0" indent="0">
              <a:lnSpc>
                <a:spcPct val="90000"/>
              </a:lnSpc>
              <a:buNone/>
            </a:pPr>
            <a:endParaRPr lang="en-US" sz="1600" dirty="0"/>
          </a:p>
          <a:p>
            <a:pPr marL="0" indent="0">
              <a:lnSpc>
                <a:spcPct val="90000"/>
              </a:lnSpc>
              <a:buNone/>
            </a:pPr>
            <a:endParaRPr lang="en-US" sz="1600" dirty="0"/>
          </a:p>
          <a:p>
            <a:pPr marL="0" indent="0">
              <a:lnSpc>
                <a:spcPct val="90000"/>
              </a:lnSpc>
              <a:buNone/>
            </a:pPr>
            <a:endParaRPr lang="en-US" sz="1600" dirty="0"/>
          </a:p>
          <a:p>
            <a:pPr marL="0" indent="0">
              <a:lnSpc>
                <a:spcPct val="90000"/>
              </a:lnSpc>
              <a:buNone/>
            </a:pPr>
            <a:endParaRPr lang="en-US" sz="1600" dirty="0"/>
          </a:p>
          <a:p>
            <a:pPr>
              <a:lnSpc>
                <a:spcPct val="90000"/>
              </a:lnSpc>
            </a:pPr>
            <a:endParaRPr lang="en-US" sz="1600" dirty="0"/>
          </a:p>
        </p:txBody>
      </p:sp>
      <p:pic>
        <p:nvPicPr>
          <p:cNvPr id="3076" name="Picture 4">
            <a:extLst>
              <a:ext uri="{FF2B5EF4-FFF2-40B4-BE49-F238E27FC236}">
                <a16:creationId xmlns:a16="http://schemas.microsoft.com/office/drawing/2014/main" id="{34F37665-20D5-45D7-A48A-FE3B69529A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598763" y="2394408"/>
            <a:ext cx="4826524" cy="1894787"/>
          </a:xfrm>
          <a:prstGeom prst="roundRect">
            <a:avLst>
              <a:gd name="adj" fmla="val 1858"/>
            </a:avLst>
          </a:prstGeom>
          <a:noFill/>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1CB5C74-F42F-4CA3-9201-3A8647D19E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9041" y="4391828"/>
            <a:ext cx="4636246" cy="2131520"/>
          </a:xfrm>
          <a:prstGeom prst="roundRect">
            <a:avLst>
              <a:gd name="adj" fmla="val 1858"/>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0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FDB8-9623-469F-B54E-A8ACDDB479F8}"/>
              </a:ext>
            </a:extLst>
          </p:cNvPr>
          <p:cNvSpPr>
            <a:spLocks noGrp="1"/>
          </p:cNvSpPr>
          <p:nvPr>
            <p:ph type="title"/>
          </p:nvPr>
        </p:nvSpPr>
        <p:spPr>
          <a:xfrm>
            <a:off x="938137" y="813412"/>
            <a:ext cx="8761413" cy="706964"/>
          </a:xfrm>
        </p:spPr>
        <p:txBody>
          <a:bodyPr/>
          <a:lstStyle/>
          <a:p>
            <a:r>
              <a:rPr lang="en-US" sz="2000" b="1" dirty="0" err="1"/>
              <a:t>Analyse</a:t>
            </a:r>
            <a:r>
              <a:rPr lang="en-US" sz="2000" b="1" dirty="0"/>
              <a:t> the group by types according </a:t>
            </a:r>
            <a:r>
              <a:rPr lang="en-US" sz="2000" b="1" dirty="0" err="1"/>
              <a:t>wrt</a:t>
            </a:r>
            <a:r>
              <a:rPr lang="en-US" sz="2000" b="1" dirty="0"/>
              <a:t> to other colors</a:t>
            </a:r>
            <a:endParaRPr lang="en-US" sz="2000" dirty="0"/>
          </a:p>
        </p:txBody>
      </p:sp>
      <p:sp>
        <p:nvSpPr>
          <p:cNvPr id="26" name="Content Placeholder 25">
            <a:extLst>
              <a:ext uri="{FF2B5EF4-FFF2-40B4-BE49-F238E27FC236}">
                <a16:creationId xmlns:a16="http://schemas.microsoft.com/office/drawing/2014/main" id="{BA797BEA-E712-49B3-AC10-FCEC4F5CA1AF}"/>
              </a:ext>
            </a:extLst>
          </p:cNvPr>
          <p:cNvSpPr>
            <a:spLocks noGrp="1"/>
          </p:cNvSpPr>
          <p:nvPr>
            <p:ph idx="1"/>
          </p:nvPr>
        </p:nvSpPr>
        <p:spPr>
          <a:xfrm>
            <a:off x="633045" y="2603499"/>
            <a:ext cx="11043139" cy="409272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098" name="Picture 2">
            <a:extLst>
              <a:ext uri="{FF2B5EF4-FFF2-40B4-BE49-F238E27FC236}">
                <a16:creationId xmlns:a16="http://schemas.microsoft.com/office/drawing/2014/main" id="{885C6454-6C85-4D7C-B0C0-B610466C3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139" y="2724150"/>
            <a:ext cx="53149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05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FDB8-9623-469F-B54E-A8ACDDB479F8}"/>
              </a:ext>
            </a:extLst>
          </p:cNvPr>
          <p:cNvSpPr>
            <a:spLocks noGrp="1"/>
          </p:cNvSpPr>
          <p:nvPr>
            <p:ph type="title"/>
          </p:nvPr>
        </p:nvSpPr>
        <p:spPr>
          <a:xfrm>
            <a:off x="938137" y="813412"/>
            <a:ext cx="8761413" cy="706964"/>
          </a:xfrm>
        </p:spPr>
        <p:txBody>
          <a:bodyPr/>
          <a:lstStyle/>
          <a:p>
            <a:r>
              <a:rPr lang="en-US" sz="2000" b="1" dirty="0"/>
              <a:t>Pairwise Plot </a:t>
            </a:r>
            <a:endParaRPr lang="en-US" sz="2000" dirty="0"/>
          </a:p>
        </p:txBody>
      </p:sp>
      <p:sp>
        <p:nvSpPr>
          <p:cNvPr id="26" name="Content Placeholder 25">
            <a:extLst>
              <a:ext uri="{FF2B5EF4-FFF2-40B4-BE49-F238E27FC236}">
                <a16:creationId xmlns:a16="http://schemas.microsoft.com/office/drawing/2014/main" id="{BA797BEA-E712-49B3-AC10-FCEC4F5CA1AF}"/>
              </a:ext>
            </a:extLst>
          </p:cNvPr>
          <p:cNvSpPr>
            <a:spLocks noGrp="1"/>
          </p:cNvSpPr>
          <p:nvPr>
            <p:ph idx="1"/>
          </p:nvPr>
        </p:nvSpPr>
        <p:spPr>
          <a:xfrm>
            <a:off x="633045" y="2603499"/>
            <a:ext cx="11043139" cy="409272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5122" name="Picture 2">
            <a:extLst>
              <a:ext uri="{FF2B5EF4-FFF2-40B4-BE49-F238E27FC236}">
                <a16:creationId xmlns:a16="http://schemas.microsoft.com/office/drawing/2014/main" id="{3FCDFEA3-DD77-4874-9015-A3B2F2683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2438400"/>
            <a:ext cx="75057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358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BD3319DC344A42ADCBE7438B10B681" ma:contentTypeVersion="12" ma:contentTypeDescription="Create a new document." ma:contentTypeScope="" ma:versionID="cec275b10571a512c84180ee5d6938cc">
  <xsd:schema xmlns:xsd="http://www.w3.org/2001/XMLSchema" xmlns:xs="http://www.w3.org/2001/XMLSchema" xmlns:p="http://schemas.microsoft.com/office/2006/metadata/properties" xmlns:ns3="c5ae1b9a-fbf7-4c9a-8a20-8bcadcf5fba5" xmlns:ns4="1d4b9a7e-7ea3-4986-8054-575ecdba9aaa" targetNamespace="http://schemas.microsoft.com/office/2006/metadata/properties" ma:root="true" ma:fieldsID="a7fe9f79a985d4b88f1379e7afea250a" ns3:_="" ns4:_="">
    <xsd:import namespace="c5ae1b9a-fbf7-4c9a-8a20-8bcadcf5fba5"/>
    <xsd:import namespace="1d4b9a7e-7ea3-4986-8054-575ecdba9aa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ae1b9a-fbf7-4c9a-8a20-8bcadcf5fb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4b9a7e-7ea3-4986-8054-575ecdba9aa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E24DB4-E219-4142-B0AD-54377C9C44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ae1b9a-fbf7-4c9a-8a20-8bcadcf5fba5"/>
    <ds:schemaRef ds:uri="1d4b9a7e-7ea3-4986-8054-575ecdba9a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589B9C-2980-4905-9DF8-1206F9798592}">
  <ds:schemaRefs>
    <ds:schemaRef ds:uri="http://schemas.microsoft.com/sharepoint/v3/contenttype/forms"/>
  </ds:schemaRefs>
</ds:datastoreItem>
</file>

<file path=customXml/itemProps3.xml><?xml version="1.0" encoding="utf-8"?>
<ds:datastoreItem xmlns:ds="http://schemas.openxmlformats.org/officeDocument/2006/customXml" ds:itemID="{DAB776EC-7213-4B93-A959-30BFAC3019D4}">
  <ds:schemaRefs>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2006/documentManagement/types"/>
    <ds:schemaRef ds:uri="1d4b9a7e-7ea3-4986-8054-575ecdba9aaa"/>
    <ds:schemaRef ds:uri="http://schemas.microsoft.com/office/infopath/2007/PartnerControls"/>
    <ds:schemaRef ds:uri="c5ae1b9a-fbf7-4c9a-8a20-8bcadcf5fba5"/>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526</TotalTime>
  <Words>405</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 Boardroom</vt:lpstr>
      <vt:lpstr>EDA and Machine Learning on Ghouls Prediction</vt:lpstr>
      <vt:lpstr>PowerPoint Presentation</vt:lpstr>
      <vt:lpstr>Problem Statement</vt:lpstr>
      <vt:lpstr>About the Dataset </vt:lpstr>
      <vt:lpstr>Next…</vt:lpstr>
      <vt:lpstr>Analyse the highest color occurrence in the data</vt:lpstr>
      <vt:lpstr>Analse the group by types according wrt to other column features</vt:lpstr>
      <vt:lpstr>Analyse the group by types according wrt to other colors</vt:lpstr>
      <vt:lpstr>Pairwise Plot </vt:lpstr>
      <vt:lpstr>Next…</vt:lpstr>
      <vt:lpstr>   Model Development &amp; Evaluation: 1. Linear Regression model1  </vt:lpstr>
      <vt:lpstr>2. Naïve Bayes</vt:lpstr>
      <vt:lpstr>   3. XGBoosting Classifier Algorithm   </vt:lpstr>
      <vt:lpstr>Next…</vt:lpstr>
      <vt:lpstr>    Ada Boost and Feature Selection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and Machine Learning on Ghouls Prediction</dc:title>
  <dc:creator>Shankar Bendre, Sonica</dc:creator>
  <cp:lastModifiedBy>Shankar Bendre, Sonica</cp:lastModifiedBy>
  <cp:revision>4</cp:revision>
  <dcterms:created xsi:type="dcterms:W3CDTF">2020-08-24T06:58:47Z</dcterms:created>
  <dcterms:modified xsi:type="dcterms:W3CDTF">2020-08-24T15:45:30Z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0x01010059BD3319DC344A42ADCBE7438B10B681</vt:lpwstr>
  </property>
</Properties>
</file>