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9" r:id="rId5"/>
    <p:sldId id="259" r:id="rId6"/>
    <p:sldId id="260" r:id="rId7"/>
    <p:sldId id="261" r:id="rId8"/>
    <p:sldId id="262" r:id="rId9"/>
    <p:sldId id="263" r:id="rId10"/>
    <p:sldId id="281" r:id="rId11"/>
    <p:sldId id="264" r:id="rId12"/>
    <p:sldId id="265" r:id="rId13"/>
    <p:sldId id="283" r:id="rId14"/>
    <p:sldId id="266" r:id="rId15"/>
    <p:sldId id="275" r:id="rId16"/>
    <p:sldId id="282" r:id="rId17"/>
    <p:sldId id="267" r:id="rId18"/>
    <p:sldId id="268" r:id="rId19"/>
    <p:sldId id="269" r:id="rId20"/>
    <p:sldId id="284" r:id="rId21"/>
    <p:sldId id="270" r:id="rId22"/>
    <p:sldId id="271" r:id="rId23"/>
    <p:sldId id="272" r:id="rId24"/>
    <p:sldId id="276" r:id="rId25"/>
    <p:sldId id="273"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4660"/>
  </p:normalViewPr>
  <p:slideViewPr>
    <p:cSldViewPr>
      <p:cViewPr varScale="1">
        <p:scale>
          <a:sx n="127" d="100"/>
          <a:sy n="127" d="100"/>
        </p:scale>
        <p:origin x="-3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2D35435-C39A-4BA2-9191-67AB2983AC52}" type="datetimeFigureOut">
              <a:rPr lang="en-US" smtClean="0"/>
              <a:pPr/>
              <a:t>9/23/2009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6C3A54A-B3AE-4A80-AE5B-C7BE675BB41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35435-C39A-4BA2-9191-67AB2983AC52}"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35435-C39A-4BA2-9191-67AB2983AC52}"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D35435-C39A-4BA2-9191-67AB2983AC52}"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D35435-C39A-4BA2-9191-67AB2983AC52}"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A54A-B3AE-4A80-AE5B-C7BE675BB41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D35435-C39A-4BA2-9191-67AB2983AC52}" type="datetimeFigureOut">
              <a:rPr lang="en-US" smtClean="0"/>
              <a:pPr/>
              <a:t>9/23/2009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D35435-C39A-4BA2-9191-67AB2983AC52}" type="datetimeFigureOut">
              <a:rPr lang="en-US" smtClean="0"/>
              <a:pPr/>
              <a:t>9/23/2009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2D35435-C39A-4BA2-9191-67AB2983AC52}" type="datetimeFigureOut">
              <a:rPr lang="en-US" smtClean="0"/>
              <a:pPr/>
              <a:t>9/23/2009</a:t>
            </a:fld>
            <a:endParaRPr lang="en-US"/>
          </a:p>
        </p:txBody>
      </p:sp>
      <p:sp>
        <p:nvSpPr>
          <p:cNvPr id="8" name="Slide Number Placeholder 7"/>
          <p:cNvSpPr>
            <a:spLocks noGrp="1"/>
          </p:cNvSpPr>
          <p:nvPr>
            <p:ph type="sldNum" sz="quarter" idx="11"/>
          </p:nvPr>
        </p:nvSpPr>
        <p:spPr/>
        <p:txBody>
          <a:bodyPr/>
          <a:lstStyle/>
          <a:p>
            <a:fld id="{46C3A54A-B3AE-4A80-AE5B-C7BE675BB41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35435-C39A-4BA2-9191-67AB2983AC52}" type="datetimeFigureOut">
              <a:rPr lang="en-US" smtClean="0"/>
              <a:pPr/>
              <a:t>9/23/2009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D35435-C39A-4BA2-9191-67AB2983AC52}" type="datetimeFigureOut">
              <a:rPr lang="en-US" smtClean="0"/>
              <a:pPr/>
              <a:t>9/23/2009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6C3A54A-B3AE-4A80-AE5B-C7BE675BB4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2D35435-C39A-4BA2-9191-67AB2983AC52}" type="datetimeFigureOut">
              <a:rPr lang="en-US" smtClean="0"/>
              <a:pPr/>
              <a:t>9/23/2009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A54A-B3AE-4A80-AE5B-C7BE675BB4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2D35435-C39A-4BA2-9191-67AB2983AC52}" type="datetimeFigureOut">
              <a:rPr lang="en-US" smtClean="0"/>
              <a:pPr/>
              <a:t>9/23/2009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6C3A54A-B3AE-4A80-AE5B-C7BE675BB41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6480048" cy="1295400"/>
          </a:xfrm>
        </p:spPr>
        <p:txBody>
          <a:bodyPr/>
          <a:lstStyle/>
          <a:p>
            <a:r>
              <a:rPr lang="en-US" dirty="0" err="1" smtClean="0"/>
              <a:t>G.l.a.s.s</a:t>
            </a:r>
            <a:r>
              <a:rPr lang="en-US" dirty="0" smtClean="0"/>
              <a:t>. </a:t>
            </a:r>
            <a:r>
              <a:rPr lang="en-US" dirty="0" err="1" smtClean="0"/>
              <a:t>B.r.e.a.k.e.r</a:t>
            </a:r>
            <a:r>
              <a:rPr lang="en-US" dirty="0" smtClean="0"/>
              <a:t>.</a:t>
            </a:r>
            <a:endParaRPr lang="en-US" dirty="0"/>
          </a:p>
        </p:txBody>
      </p:sp>
      <p:sp>
        <p:nvSpPr>
          <p:cNvPr id="3" name="Subtitle 2"/>
          <p:cNvSpPr>
            <a:spLocks noGrp="1"/>
          </p:cNvSpPr>
          <p:nvPr>
            <p:ph type="subTitle" idx="1"/>
          </p:nvPr>
        </p:nvSpPr>
        <p:spPr>
          <a:xfrm>
            <a:off x="838200" y="3581400"/>
            <a:ext cx="6480048" cy="1752600"/>
          </a:xfrm>
        </p:spPr>
        <p:txBody>
          <a:bodyPr>
            <a:normAutofit/>
          </a:bodyPr>
          <a:lstStyle/>
          <a:p>
            <a:r>
              <a:rPr lang="en-US" dirty="0" smtClean="0"/>
              <a:t>Made by</a:t>
            </a:r>
          </a:p>
          <a:p>
            <a:r>
              <a:rPr lang="en-US" sz="2400" dirty="0" smtClean="0"/>
              <a:t>Jeremy </a:t>
            </a:r>
            <a:r>
              <a:rPr lang="en-US" sz="2400" dirty="0" err="1" smtClean="0"/>
              <a:t>Therrien</a:t>
            </a:r>
            <a:r>
              <a:rPr lang="en-US" sz="2400" dirty="0" smtClean="0"/>
              <a:t>, Mark Aversa,</a:t>
            </a:r>
          </a:p>
          <a:p>
            <a:r>
              <a:rPr lang="en-US" sz="2400" dirty="0" smtClean="0"/>
              <a:t> Evan Slaughter, Ryan Michaels, James </a:t>
            </a:r>
            <a:r>
              <a:rPr lang="en-US" sz="2400" dirty="0" err="1" smtClean="0"/>
              <a:t>deWitt</a:t>
            </a:r>
            <a:endParaRPr lang="en-US" sz="24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descr="interface_health_down.png"/>
          <p:cNvPicPr>
            <a:picLocks noChangeAspect="1"/>
          </p:cNvPicPr>
          <p:nvPr/>
        </p:nvPicPr>
        <p:blipFill>
          <a:blip r:embed="rId2" cstate="print"/>
          <a:stretch>
            <a:fillRect/>
          </a:stretch>
        </p:blipFill>
        <p:spPr>
          <a:xfrm>
            <a:off x="914400" y="1371600"/>
            <a:ext cx="1361905" cy="1609524"/>
          </a:xfrm>
          <a:prstGeom prst="rect">
            <a:avLst/>
          </a:prstGeom>
        </p:spPr>
      </p:pic>
      <p:sp>
        <p:nvSpPr>
          <p:cNvPr id="7" name="TextBox 6"/>
          <p:cNvSpPr txBox="1"/>
          <p:nvPr/>
        </p:nvSpPr>
        <p:spPr>
          <a:xfrm>
            <a:off x="2667000" y="3200400"/>
            <a:ext cx="1371600" cy="381000"/>
          </a:xfrm>
          <a:prstGeom prst="rect">
            <a:avLst/>
          </a:prstGeom>
          <a:noFill/>
        </p:spPr>
        <p:txBody>
          <a:bodyPr wrap="square" rtlCol="0">
            <a:spAutoFit/>
          </a:bodyPr>
          <a:lstStyle/>
          <a:p>
            <a:pPr algn="ctr"/>
            <a:r>
              <a:rPr lang="en-US" dirty="0" smtClean="0"/>
              <a:t>Weapon 1</a:t>
            </a:r>
            <a:endParaRPr lang="en-US" dirty="0"/>
          </a:p>
        </p:txBody>
      </p:sp>
      <p:sp>
        <p:nvSpPr>
          <p:cNvPr id="8" name="TextBox 7"/>
          <p:cNvSpPr txBox="1"/>
          <p:nvPr/>
        </p:nvSpPr>
        <p:spPr>
          <a:xfrm>
            <a:off x="4343400" y="3200400"/>
            <a:ext cx="1371600" cy="381000"/>
          </a:xfrm>
          <a:prstGeom prst="rect">
            <a:avLst/>
          </a:prstGeom>
          <a:noFill/>
        </p:spPr>
        <p:txBody>
          <a:bodyPr wrap="square" rtlCol="0">
            <a:spAutoFit/>
          </a:bodyPr>
          <a:lstStyle/>
          <a:p>
            <a:pPr algn="ctr"/>
            <a:r>
              <a:rPr lang="en-US" dirty="0" smtClean="0"/>
              <a:t>Weapon 2</a:t>
            </a:r>
            <a:endParaRPr lang="en-US" dirty="0"/>
          </a:p>
        </p:txBody>
      </p:sp>
      <p:sp>
        <p:nvSpPr>
          <p:cNvPr id="9" name="TextBox 8"/>
          <p:cNvSpPr txBox="1"/>
          <p:nvPr/>
        </p:nvSpPr>
        <p:spPr>
          <a:xfrm>
            <a:off x="6019800" y="3200400"/>
            <a:ext cx="1371600" cy="381000"/>
          </a:xfrm>
          <a:prstGeom prst="rect">
            <a:avLst/>
          </a:prstGeom>
          <a:noFill/>
        </p:spPr>
        <p:txBody>
          <a:bodyPr wrap="square" rtlCol="0">
            <a:spAutoFit/>
          </a:bodyPr>
          <a:lstStyle/>
          <a:p>
            <a:pPr algn="ctr"/>
            <a:r>
              <a:rPr lang="en-US" dirty="0" smtClean="0"/>
              <a:t>Weapon 3</a:t>
            </a:r>
            <a:endParaRPr lang="en-US" dirty="0"/>
          </a:p>
        </p:txBody>
      </p:sp>
      <p:sp>
        <p:nvSpPr>
          <p:cNvPr id="10" name="TextBox 9"/>
          <p:cNvSpPr txBox="1"/>
          <p:nvPr/>
        </p:nvSpPr>
        <p:spPr>
          <a:xfrm>
            <a:off x="762000" y="3212068"/>
            <a:ext cx="1600200" cy="369332"/>
          </a:xfrm>
          <a:prstGeom prst="rect">
            <a:avLst/>
          </a:prstGeom>
          <a:noFill/>
        </p:spPr>
        <p:txBody>
          <a:bodyPr wrap="square" rtlCol="0">
            <a:spAutoFit/>
          </a:bodyPr>
          <a:lstStyle/>
          <a:p>
            <a:pPr algn="ctr"/>
            <a:r>
              <a:rPr lang="en-US" dirty="0" smtClean="0"/>
              <a:t>Losing Health</a:t>
            </a:r>
            <a:endParaRPr lang="en-US" dirty="0"/>
          </a:p>
        </p:txBody>
      </p:sp>
      <p:pic>
        <p:nvPicPr>
          <p:cNvPr id="11" name="Picture 10" descr="club_2.png"/>
          <p:cNvPicPr>
            <a:picLocks noChangeAspect="1"/>
          </p:cNvPicPr>
          <p:nvPr/>
        </p:nvPicPr>
        <p:blipFill>
          <a:blip r:embed="rId3" cstate="print"/>
          <a:stretch>
            <a:fillRect/>
          </a:stretch>
        </p:blipFill>
        <p:spPr>
          <a:xfrm>
            <a:off x="2667000" y="1371600"/>
            <a:ext cx="1361905" cy="1609524"/>
          </a:xfrm>
          <a:prstGeom prst="rect">
            <a:avLst/>
          </a:prstGeom>
        </p:spPr>
      </p:pic>
      <p:pic>
        <p:nvPicPr>
          <p:cNvPr id="12" name="Picture 11" descr="pipe_2.png"/>
          <p:cNvPicPr>
            <a:picLocks noChangeAspect="1"/>
          </p:cNvPicPr>
          <p:nvPr/>
        </p:nvPicPr>
        <p:blipFill>
          <a:blip r:embed="rId4" cstate="print"/>
          <a:stretch>
            <a:fillRect/>
          </a:stretch>
        </p:blipFill>
        <p:spPr>
          <a:xfrm>
            <a:off x="4353095" y="1371600"/>
            <a:ext cx="1361905" cy="1609524"/>
          </a:xfrm>
          <a:prstGeom prst="rect">
            <a:avLst/>
          </a:prstGeom>
        </p:spPr>
      </p:pic>
      <p:pic>
        <p:nvPicPr>
          <p:cNvPr id="13" name="Picture 12" descr="wrench_2.png"/>
          <p:cNvPicPr>
            <a:picLocks noChangeAspect="1"/>
          </p:cNvPicPr>
          <p:nvPr/>
        </p:nvPicPr>
        <p:blipFill>
          <a:blip r:embed="rId5" cstate="print"/>
          <a:stretch>
            <a:fillRect/>
          </a:stretch>
        </p:blipFill>
        <p:spPr>
          <a:xfrm>
            <a:off x="6029495" y="1362276"/>
            <a:ext cx="1361905" cy="1609524"/>
          </a:xfrm>
          <a:prstGeom prst="rect">
            <a:avLst/>
          </a:prstGeom>
        </p:spPr>
      </p:pic>
      <p:sp>
        <p:nvSpPr>
          <p:cNvPr id="14" name="TextBox 13"/>
          <p:cNvSpPr txBox="1"/>
          <p:nvPr/>
        </p:nvSpPr>
        <p:spPr>
          <a:xfrm>
            <a:off x="609600" y="3962400"/>
            <a:ext cx="7467600" cy="1815882"/>
          </a:xfrm>
          <a:prstGeom prst="rect">
            <a:avLst/>
          </a:prstGeom>
          <a:noFill/>
        </p:spPr>
        <p:txBody>
          <a:bodyPr wrap="square" rtlCol="0">
            <a:spAutoFit/>
          </a:bodyPr>
          <a:lstStyle/>
          <a:p>
            <a:pPr>
              <a:buFont typeface="Arial" pitchFamily="34" charset="0"/>
              <a:buChar char="•"/>
            </a:pPr>
            <a:r>
              <a:rPr lang="en-US" sz="2800" dirty="0" smtClean="0"/>
              <a:t>The weapon numbers are darkened out if they are unavailable, grayed out if they are not equipped but available, and fully visible if equipped.</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Interaction</a:t>
            </a:r>
            <a:endParaRPr lang="en-US" dirty="0"/>
          </a:p>
        </p:txBody>
      </p:sp>
      <p:sp>
        <p:nvSpPr>
          <p:cNvPr id="3" name="Content Placeholder 2"/>
          <p:cNvSpPr>
            <a:spLocks noGrp="1"/>
          </p:cNvSpPr>
          <p:nvPr>
            <p:ph idx="1"/>
          </p:nvPr>
        </p:nvSpPr>
        <p:spPr/>
        <p:txBody>
          <a:bodyPr>
            <a:normAutofit/>
          </a:bodyPr>
          <a:lstStyle/>
          <a:p>
            <a:r>
              <a:rPr lang="en-US" dirty="0" smtClean="0"/>
              <a:t>The player moves around using the W, A, S, D keys to move up, left, down, and right accordingly. Up, down, left and right attack the corresponding windows. </a:t>
            </a:r>
          </a:p>
          <a:p>
            <a:r>
              <a:rPr lang="en-US" dirty="0" smtClean="0"/>
              <a:t>Space </a:t>
            </a:r>
            <a:r>
              <a:rPr lang="en-US" dirty="0" err="1" smtClean="0"/>
              <a:t>bar+W</a:t>
            </a:r>
            <a:r>
              <a:rPr lang="en-US" dirty="0" smtClean="0"/>
              <a:t>, A, S, D will cause the player to jump over one mirror in the corresponding direction.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Layout </a:t>
            </a:r>
            <a:endParaRPr lang="en-US" dirty="0"/>
          </a:p>
        </p:txBody>
      </p:sp>
      <p:sp>
        <p:nvSpPr>
          <p:cNvPr id="3" name="Content Placeholder 2"/>
          <p:cNvSpPr>
            <a:spLocks noGrp="1"/>
          </p:cNvSpPr>
          <p:nvPr>
            <p:ph idx="1"/>
          </p:nvPr>
        </p:nvSpPr>
        <p:spPr/>
        <p:txBody>
          <a:bodyPr>
            <a:normAutofit/>
          </a:bodyPr>
          <a:lstStyle/>
          <a:p>
            <a:r>
              <a:rPr lang="en-US" dirty="0" smtClean="0"/>
              <a:t>The background shows EMPAC from the side. This is all the player can go to. Different levels incorporate the background to different goals but the location remains the same.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pic>
        <p:nvPicPr>
          <p:cNvPr id="3" name="Picture 2" descr="FullScene.png"/>
          <p:cNvPicPr>
            <a:picLocks noChangeAspect="1"/>
          </p:cNvPicPr>
          <p:nvPr/>
        </p:nvPicPr>
        <p:blipFill>
          <a:blip r:embed="rId2" cstate="print"/>
          <a:stretch>
            <a:fillRect/>
          </a:stretch>
        </p:blipFill>
        <p:spPr>
          <a:xfrm>
            <a:off x="1143000" y="1676400"/>
            <a:ext cx="6437376" cy="482803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Design</a:t>
            </a:r>
            <a:endParaRPr lang="en-US" dirty="0"/>
          </a:p>
        </p:txBody>
      </p:sp>
      <p:sp>
        <p:nvSpPr>
          <p:cNvPr id="3" name="Content Placeholder 2"/>
          <p:cNvSpPr>
            <a:spLocks noGrp="1"/>
          </p:cNvSpPr>
          <p:nvPr>
            <p:ph idx="1"/>
          </p:nvPr>
        </p:nvSpPr>
        <p:spPr/>
        <p:txBody>
          <a:bodyPr>
            <a:normAutofit/>
          </a:bodyPr>
          <a:lstStyle/>
          <a:p>
            <a:r>
              <a:rPr lang="en-US" dirty="0" smtClean="0"/>
              <a:t>The main space that the player can travel on is the glass face of EMPAC. They can only travel on the window panes. The police/public safety officers travel only on the ground and on the roof of the building.</a:t>
            </a:r>
          </a:p>
          <a:p>
            <a:r>
              <a:rPr lang="en-US" dirty="0" smtClean="0"/>
              <a:t>The interesting part about the level design is that the building is built on a slope, making movement more difficult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Characters</a:t>
            </a:r>
            <a:endParaRPr lang="en-US" dirty="0"/>
          </a:p>
        </p:txBody>
      </p:sp>
      <p:pic>
        <p:nvPicPr>
          <p:cNvPr id="1026" name="Picture 2" descr="E:\Glassbreaker\art\Large Art\home.png"/>
          <p:cNvPicPr>
            <a:picLocks noChangeAspect="1" noChangeArrowheads="1"/>
          </p:cNvPicPr>
          <p:nvPr/>
        </p:nvPicPr>
        <p:blipFill>
          <a:blip r:embed="rId2" cstate="print"/>
          <a:srcRect/>
          <a:stretch>
            <a:fillRect/>
          </a:stretch>
        </p:blipFill>
        <p:spPr bwMode="auto">
          <a:xfrm>
            <a:off x="1066800" y="2057400"/>
            <a:ext cx="2514600" cy="2951230"/>
          </a:xfrm>
          <a:prstGeom prst="rect">
            <a:avLst/>
          </a:prstGeom>
          <a:noFill/>
        </p:spPr>
      </p:pic>
      <p:pic>
        <p:nvPicPr>
          <p:cNvPr id="1027" name="Picture 3" descr="E:\Glassbreaker\art\Large Art\PSafety_Large.png"/>
          <p:cNvPicPr>
            <a:picLocks noChangeAspect="1" noChangeArrowheads="1"/>
          </p:cNvPicPr>
          <p:nvPr/>
        </p:nvPicPr>
        <p:blipFill>
          <a:blip r:embed="rId3" cstate="print"/>
          <a:srcRect/>
          <a:stretch>
            <a:fillRect/>
          </a:stretch>
        </p:blipFill>
        <p:spPr bwMode="auto">
          <a:xfrm>
            <a:off x="4419600" y="2438400"/>
            <a:ext cx="1266825" cy="2238375"/>
          </a:xfrm>
          <a:prstGeom prst="rect">
            <a:avLst/>
          </a:prstGeom>
          <a:noFill/>
        </p:spPr>
      </p:pic>
      <p:sp>
        <p:nvSpPr>
          <p:cNvPr id="6" name="TextBox 5"/>
          <p:cNvSpPr txBox="1"/>
          <p:nvPr/>
        </p:nvSpPr>
        <p:spPr>
          <a:xfrm>
            <a:off x="1524000" y="4953000"/>
            <a:ext cx="1600200" cy="381000"/>
          </a:xfrm>
          <a:prstGeom prst="rect">
            <a:avLst/>
          </a:prstGeom>
          <a:noFill/>
        </p:spPr>
        <p:txBody>
          <a:bodyPr wrap="square" rtlCol="0">
            <a:spAutoFit/>
          </a:bodyPr>
          <a:lstStyle/>
          <a:p>
            <a:pPr algn="ctr"/>
            <a:r>
              <a:rPr lang="en-US" dirty="0" smtClean="0"/>
              <a:t>Player</a:t>
            </a:r>
            <a:endParaRPr lang="en-US" dirty="0"/>
          </a:p>
        </p:txBody>
      </p:sp>
      <p:sp>
        <p:nvSpPr>
          <p:cNvPr id="7" name="TextBox 6"/>
          <p:cNvSpPr txBox="1"/>
          <p:nvPr/>
        </p:nvSpPr>
        <p:spPr>
          <a:xfrm>
            <a:off x="4267200" y="4953000"/>
            <a:ext cx="1600200" cy="381000"/>
          </a:xfrm>
          <a:prstGeom prst="rect">
            <a:avLst/>
          </a:prstGeom>
          <a:noFill/>
        </p:spPr>
        <p:txBody>
          <a:bodyPr wrap="square" rtlCol="0">
            <a:spAutoFit/>
          </a:bodyPr>
          <a:lstStyle/>
          <a:p>
            <a:pPr algn="ctr"/>
            <a:r>
              <a:rPr lang="en-US" dirty="0" smtClean="0"/>
              <a:t>Public Safety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a:t>
            </a:r>
            <a:endParaRPr lang="en-US" dirty="0"/>
          </a:p>
        </p:txBody>
      </p:sp>
      <p:pic>
        <p:nvPicPr>
          <p:cNvPr id="3" name="Picture 2" descr="hit_down.png"/>
          <p:cNvPicPr>
            <a:picLocks noChangeAspect="1"/>
          </p:cNvPicPr>
          <p:nvPr/>
        </p:nvPicPr>
        <p:blipFill>
          <a:blip r:embed="rId2" cstate="print"/>
          <a:stretch>
            <a:fillRect/>
          </a:stretch>
        </p:blipFill>
        <p:spPr>
          <a:xfrm>
            <a:off x="6248400" y="4800600"/>
            <a:ext cx="1632208" cy="1915672"/>
          </a:xfrm>
          <a:prstGeom prst="rect">
            <a:avLst/>
          </a:prstGeom>
        </p:spPr>
      </p:pic>
      <p:pic>
        <p:nvPicPr>
          <p:cNvPr id="4" name="Picture 3" descr="hit_left.png"/>
          <p:cNvPicPr>
            <a:picLocks noChangeAspect="1"/>
          </p:cNvPicPr>
          <p:nvPr/>
        </p:nvPicPr>
        <p:blipFill>
          <a:blip r:embed="rId3" cstate="print"/>
          <a:stretch>
            <a:fillRect/>
          </a:stretch>
        </p:blipFill>
        <p:spPr>
          <a:xfrm>
            <a:off x="5105400" y="3733800"/>
            <a:ext cx="1632208" cy="1915672"/>
          </a:xfrm>
          <a:prstGeom prst="rect">
            <a:avLst/>
          </a:prstGeom>
        </p:spPr>
      </p:pic>
      <p:pic>
        <p:nvPicPr>
          <p:cNvPr id="5" name="Picture 4" descr="hit_right.png"/>
          <p:cNvPicPr>
            <a:picLocks noChangeAspect="1"/>
          </p:cNvPicPr>
          <p:nvPr/>
        </p:nvPicPr>
        <p:blipFill>
          <a:blip r:embed="rId4" cstate="print"/>
          <a:stretch>
            <a:fillRect/>
          </a:stretch>
        </p:blipFill>
        <p:spPr>
          <a:xfrm>
            <a:off x="7239000" y="3733800"/>
            <a:ext cx="1632208" cy="1915672"/>
          </a:xfrm>
          <a:prstGeom prst="rect">
            <a:avLst/>
          </a:prstGeom>
        </p:spPr>
      </p:pic>
      <p:pic>
        <p:nvPicPr>
          <p:cNvPr id="6" name="Picture 5" descr="hit_up.png"/>
          <p:cNvPicPr>
            <a:picLocks noChangeAspect="1"/>
          </p:cNvPicPr>
          <p:nvPr/>
        </p:nvPicPr>
        <p:blipFill>
          <a:blip r:embed="rId5" cstate="print"/>
          <a:stretch>
            <a:fillRect/>
          </a:stretch>
        </p:blipFill>
        <p:spPr>
          <a:xfrm>
            <a:off x="6248400" y="3124200"/>
            <a:ext cx="1632208" cy="1915672"/>
          </a:xfrm>
          <a:prstGeom prst="rect">
            <a:avLst/>
          </a:prstGeom>
        </p:spPr>
      </p:pic>
      <p:pic>
        <p:nvPicPr>
          <p:cNvPr id="7" name="Picture 6" descr="home.png"/>
          <p:cNvPicPr>
            <a:picLocks noChangeAspect="1"/>
          </p:cNvPicPr>
          <p:nvPr/>
        </p:nvPicPr>
        <p:blipFill>
          <a:blip r:embed="rId6" cstate="print"/>
          <a:stretch>
            <a:fillRect/>
          </a:stretch>
        </p:blipFill>
        <p:spPr>
          <a:xfrm>
            <a:off x="2667000" y="1828800"/>
            <a:ext cx="1632208" cy="1915672"/>
          </a:xfrm>
          <a:prstGeom prst="rect">
            <a:avLst/>
          </a:prstGeom>
        </p:spPr>
      </p:pic>
      <p:pic>
        <p:nvPicPr>
          <p:cNvPr id="8" name="Picture 7" descr="jump_1.png"/>
          <p:cNvPicPr>
            <a:picLocks noChangeAspect="1"/>
          </p:cNvPicPr>
          <p:nvPr/>
        </p:nvPicPr>
        <p:blipFill>
          <a:blip r:embed="rId7" cstate="print"/>
          <a:stretch>
            <a:fillRect/>
          </a:stretch>
        </p:blipFill>
        <p:spPr>
          <a:xfrm>
            <a:off x="6019800" y="751328"/>
            <a:ext cx="1632208" cy="1915672"/>
          </a:xfrm>
          <a:prstGeom prst="rect">
            <a:avLst/>
          </a:prstGeom>
        </p:spPr>
      </p:pic>
      <p:pic>
        <p:nvPicPr>
          <p:cNvPr id="9" name="Picture 8" descr="jump_2.png"/>
          <p:cNvPicPr>
            <a:picLocks noChangeAspect="1"/>
          </p:cNvPicPr>
          <p:nvPr/>
        </p:nvPicPr>
        <p:blipFill>
          <a:blip r:embed="rId8" cstate="print"/>
          <a:stretch>
            <a:fillRect/>
          </a:stretch>
        </p:blipFill>
        <p:spPr>
          <a:xfrm>
            <a:off x="7086600" y="762000"/>
            <a:ext cx="1632208" cy="1915672"/>
          </a:xfrm>
          <a:prstGeom prst="rect">
            <a:avLst/>
          </a:prstGeom>
        </p:spPr>
      </p:pic>
      <p:pic>
        <p:nvPicPr>
          <p:cNvPr id="10" name="Picture 9" descr="left_1.png"/>
          <p:cNvPicPr>
            <a:picLocks noChangeAspect="1"/>
          </p:cNvPicPr>
          <p:nvPr/>
        </p:nvPicPr>
        <p:blipFill>
          <a:blip r:embed="rId9" cstate="print"/>
          <a:stretch>
            <a:fillRect/>
          </a:stretch>
        </p:blipFill>
        <p:spPr>
          <a:xfrm>
            <a:off x="1447800" y="1828800"/>
            <a:ext cx="1632208" cy="1915672"/>
          </a:xfrm>
          <a:prstGeom prst="rect">
            <a:avLst/>
          </a:prstGeom>
        </p:spPr>
      </p:pic>
      <p:pic>
        <p:nvPicPr>
          <p:cNvPr id="11" name="Picture 10" descr="left_2.png"/>
          <p:cNvPicPr>
            <a:picLocks noChangeAspect="1"/>
          </p:cNvPicPr>
          <p:nvPr/>
        </p:nvPicPr>
        <p:blipFill>
          <a:blip r:embed="rId10" cstate="print"/>
          <a:stretch>
            <a:fillRect/>
          </a:stretch>
        </p:blipFill>
        <p:spPr>
          <a:xfrm>
            <a:off x="152400" y="1828800"/>
            <a:ext cx="1632208" cy="1915672"/>
          </a:xfrm>
          <a:prstGeom prst="rect">
            <a:avLst/>
          </a:prstGeom>
        </p:spPr>
      </p:pic>
      <p:pic>
        <p:nvPicPr>
          <p:cNvPr id="12" name="Picture 11" descr="right_1.png"/>
          <p:cNvPicPr>
            <a:picLocks noChangeAspect="1"/>
          </p:cNvPicPr>
          <p:nvPr/>
        </p:nvPicPr>
        <p:blipFill>
          <a:blip r:embed="rId11" cstate="print"/>
          <a:stretch>
            <a:fillRect/>
          </a:stretch>
        </p:blipFill>
        <p:spPr>
          <a:xfrm>
            <a:off x="1295400" y="4267200"/>
            <a:ext cx="1632208" cy="1915672"/>
          </a:xfrm>
          <a:prstGeom prst="rect">
            <a:avLst/>
          </a:prstGeom>
        </p:spPr>
      </p:pic>
      <p:pic>
        <p:nvPicPr>
          <p:cNvPr id="13" name="Picture 12" descr="right_2.png"/>
          <p:cNvPicPr>
            <a:picLocks noChangeAspect="1"/>
          </p:cNvPicPr>
          <p:nvPr/>
        </p:nvPicPr>
        <p:blipFill>
          <a:blip r:embed="rId12" cstate="print"/>
          <a:stretch>
            <a:fillRect/>
          </a:stretch>
        </p:blipFill>
        <p:spPr>
          <a:xfrm>
            <a:off x="2667000" y="4267200"/>
            <a:ext cx="1632208" cy="1915672"/>
          </a:xfrm>
          <a:prstGeom prst="rect">
            <a:avLst/>
          </a:prstGeom>
        </p:spPr>
      </p:pic>
      <p:pic>
        <p:nvPicPr>
          <p:cNvPr id="14" name="Picture 13" descr="home.png"/>
          <p:cNvPicPr>
            <a:picLocks noChangeAspect="1"/>
          </p:cNvPicPr>
          <p:nvPr/>
        </p:nvPicPr>
        <p:blipFill>
          <a:blip r:embed="rId6" cstate="print"/>
          <a:stretch>
            <a:fillRect/>
          </a:stretch>
        </p:blipFill>
        <p:spPr>
          <a:xfrm>
            <a:off x="-76200" y="4267200"/>
            <a:ext cx="1632208" cy="1915672"/>
          </a:xfrm>
          <a:prstGeom prst="rect">
            <a:avLst/>
          </a:prstGeom>
        </p:spPr>
      </p:pic>
      <p:pic>
        <p:nvPicPr>
          <p:cNvPr id="15" name="Picture 14" descr="home.png"/>
          <p:cNvPicPr>
            <a:picLocks noChangeAspect="1"/>
          </p:cNvPicPr>
          <p:nvPr/>
        </p:nvPicPr>
        <p:blipFill>
          <a:blip r:embed="rId6" cstate="print"/>
          <a:stretch>
            <a:fillRect/>
          </a:stretch>
        </p:blipFill>
        <p:spPr>
          <a:xfrm>
            <a:off x="4876800" y="762000"/>
            <a:ext cx="1632208" cy="1915672"/>
          </a:xfrm>
          <a:prstGeom prst="rect">
            <a:avLst/>
          </a:prstGeom>
        </p:spPr>
      </p:pic>
      <p:sp>
        <p:nvSpPr>
          <p:cNvPr id="16" name="TextBox 15"/>
          <p:cNvSpPr txBox="1"/>
          <p:nvPr/>
        </p:nvSpPr>
        <p:spPr>
          <a:xfrm>
            <a:off x="381000" y="1371600"/>
            <a:ext cx="1600200" cy="369332"/>
          </a:xfrm>
          <a:prstGeom prst="rect">
            <a:avLst/>
          </a:prstGeom>
          <a:noFill/>
        </p:spPr>
        <p:txBody>
          <a:bodyPr wrap="square" rtlCol="0">
            <a:spAutoFit/>
          </a:bodyPr>
          <a:lstStyle/>
          <a:p>
            <a:pPr algn="ctr"/>
            <a:r>
              <a:rPr lang="en-US" dirty="0" smtClean="0"/>
              <a:t>Move Left</a:t>
            </a:r>
            <a:endParaRPr lang="en-US" dirty="0"/>
          </a:p>
        </p:txBody>
      </p:sp>
      <p:sp>
        <p:nvSpPr>
          <p:cNvPr id="17" name="TextBox 16"/>
          <p:cNvSpPr txBox="1"/>
          <p:nvPr/>
        </p:nvSpPr>
        <p:spPr>
          <a:xfrm>
            <a:off x="228600" y="3886200"/>
            <a:ext cx="1600200" cy="369332"/>
          </a:xfrm>
          <a:prstGeom prst="rect">
            <a:avLst/>
          </a:prstGeom>
          <a:noFill/>
        </p:spPr>
        <p:txBody>
          <a:bodyPr wrap="square" rtlCol="0">
            <a:spAutoFit/>
          </a:bodyPr>
          <a:lstStyle/>
          <a:p>
            <a:pPr algn="ctr"/>
            <a:r>
              <a:rPr lang="en-US" dirty="0" smtClean="0"/>
              <a:t>Move Right</a:t>
            </a:r>
            <a:endParaRPr lang="en-US" dirty="0"/>
          </a:p>
        </p:txBody>
      </p:sp>
      <p:sp>
        <p:nvSpPr>
          <p:cNvPr id="18" name="TextBox 17"/>
          <p:cNvSpPr txBox="1"/>
          <p:nvPr/>
        </p:nvSpPr>
        <p:spPr>
          <a:xfrm>
            <a:off x="4419600" y="457200"/>
            <a:ext cx="1600200" cy="369332"/>
          </a:xfrm>
          <a:prstGeom prst="rect">
            <a:avLst/>
          </a:prstGeom>
          <a:noFill/>
        </p:spPr>
        <p:txBody>
          <a:bodyPr wrap="square" rtlCol="0">
            <a:spAutoFit/>
          </a:bodyPr>
          <a:lstStyle/>
          <a:p>
            <a:pPr algn="ctr"/>
            <a:r>
              <a:rPr lang="en-US" dirty="0" smtClean="0"/>
              <a:t>Jump</a:t>
            </a:r>
            <a:endParaRPr lang="en-US" dirty="0"/>
          </a:p>
        </p:txBody>
      </p:sp>
      <p:sp>
        <p:nvSpPr>
          <p:cNvPr id="19" name="TextBox 18"/>
          <p:cNvSpPr txBox="1"/>
          <p:nvPr/>
        </p:nvSpPr>
        <p:spPr>
          <a:xfrm>
            <a:off x="4419600" y="2895600"/>
            <a:ext cx="1600200" cy="369332"/>
          </a:xfrm>
          <a:prstGeom prst="rect">
            <a:avLst/>
          </a:prstGeom>
          <a:noFill/>
        </p:spPr>
        <p:txBody>
          <a:bodyPr wrap="square" rtlCol="0">
            <a:spAutoFit/>
          </a:bodyPr>
          <a:lstStyle/>
          <a:p>
            <a:pPr algn="ctr"/>
            <a:r>
              <a:rPr lang="en-US" dirty="0" smtClean="0"/>
              <a:t>Attacks:</a:t>
            </a:r>
            <a:endParaRPr lang="en-US" dirty="0"/>
          </a:p>
        </p:txBody>
      </p:sp>
      <p:sp>
        <p:nvSpPr>
          <p:cNvPr id="20" name="TextBox 19"/>
          <p:cNvSpPr txBox="1"/>
          <p:nvPr/>
        </p:nvSpPr>
        <p:spPr>
          <a:xfrm>
            <a:off x="6096000" y="2895600"/>
            <a:ext cx="1600200" cy="369332"/>
          </a:xfrm>
          <a:prstGeom prst="rect">
            <a:avLst/>
          </a:prstGeom>
          <a:noFill/>
        </p:spPr>
        <p:txBody>
          <a:bodyPr wrap="square" rtlCol="0">
            <a:spAutoFit/>
          </a:bodyPr>
          <a:lstStyle/>
          <a:p>
            <a:pPr algn="ctr"/>
            <a:r>
              <a:rPr lang="en-US" dirty="0" smtClean="0"/>
              <a:t>Up</a:t>
            </a:r>
            <a:endParaRPr lang="en-US" dirty="0"/>
          </a:p>
        </p:txBody>
      </p:sp>
      <p:sp>
        <p:nvSpPr>
          <p:cNvPr id="21" name="TextBox 20"/>
          <p:cNvSpPr txBox="1"/>
          <p:nvPr/>
        </p:nvSpPr>
        <p:spPr>
          <a:xfrm>
            <a:off x="4572000" y="4495800"/>
            <a:ext cx="1600200" cy="369332"/>
          </a:xfrm>
          <a:prstGeom prst="rect">
            <a:avLst/>
          </a:prstGeom>
          <a:noFill/>
        </p:spPr>
        <p:txBody>
          <a:bodyPr wrap="square" rtlCol="0">
            <a:spAutoFit/>
          </a:bodyPr>
          <a:lstStyle/>
          <a:p>
            <a:pPr algn="ctr"/>
            <a:r>
              <a:rPr lang="en-US" dirty="0" smtClean="0"/>
              <a:t>Left</a:t>
            </a:r>
            <a:endParaRPr lang="en-US" dirty="0"/>
          </a:p>
        </p:txBody>
      </p:sp>
      <p:sp>
        <p:nvSpPr>
          <p:cNvPr id="22" name="TextBox 21"/>
          <p:cNvSpPr txBox="1"/>
          <p:nvPr/>
        </p:nvSpPr>
        <p:spPr>
          <a:xfrm>
            <a:off x="7924800" y="4495800"/>
            <a:ext cx="1600200" cy="369332"/>
          </a:xfrm>
          <a:prstGeom prst="rect">
            <a:avLst/>
          </a:prstGeom>
          <a:noFill/>
        </p:spPr>
        <p:txBody>
          <a:bodyPr wrap="square" rtlCol="0">
            <a:spAutoFit/>
          </a:bodyPr>
          <a:lstStyle/>
          <a:p>
            <a:pPr algn="ctr"/>
            <a:r>
              <a:rPr lang="en-US" dirty="0" smtClean="0"/>
              <a:t>Right</a:t>
            </a:r>
            <a:endParaRPr lang="en-US" dirty="0"/>
          </a:p>
        </p:txBody>
      </p:sp>
      <p:sp>
        <p:nvSpPr>
          <p:cNvPr id="23" name="TextBox 22"/>
          <p:cNvSpPr txBox="1"/>
          <p:nvPr/>
        </p:nvSpPr>
        <p:spPr>
          <a:xfrm>
            <a:off x="5715000" y="5791200"/>
            <a:ext cx="1600200" cy="369332"/>
          </a:xfrm>
          <a:prstGeom prst="rect">
            <a:avLst/>
          </a:prstGeom>
          <a:noFill/>
        </p:spPr>
        <p:txBody>
          <a:bodyPr wrap="square" rtlCol="0">
            <a:spAutoFit/>
          </a:bodyPr>
          <a:lstStyle/>
          <a:p>
            <a:pPr algn="ctr"/>
            <a:r>
              <a:rPr lang="en-US" dirty="0" smtClean="0"/>
              <a:t>Down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Music/Sound Design</a:t>
            </a:r>
            <a:endParaRPr lang="en-US" dirty="0"/>
          </a:p>
        </p:txBody>
      </p:sp>
      <p:sp>
        <p:nvSpPr>
          <p:cNvPr id="3" name="Content Placeholder 2"/>
          <p:cNvSpPr>
            <a:spLocks noGrp="1"/>
          </p:cNvSpPr>
          <p:nvPr>
            <p:ph idx="1"/>
          </p:nvPr>
        </p:nvSpPr>
        <p:spPr/>
        <p:txBody>
          <a:bodyPr/>
          <a:lstStyle/>
          <a:p>
            <a:r>
              <a:rPr lang="en-US" dirty="0" smtClean="0"/>
              <a:t>The main sounds are:</a:t>
            </a:r>
          </a:p>
          <a:p>
            <a:pPr lvl="1"/>
            <a:r>
              <a:rPr lang="en-US" dirty="0" smtClean="0"/>
              <a:t>suction cup popping sounds</a:t>
            </a:r>
          </a:p>
          <a:p>
            <a:pPr lvl="1"/>
            <a:r>
              <a:rPr lang="en-US" dirty="0" smtClean="0"/>
              <a:t>glass breaking</a:t>
            </a:r>
          </a:p>
          <a:p>
            <a:pPr lvl="1"/>
            <a:r>
              <a:rPr lang="en-US" dirty="0" smtClean="0"/>
              <a:t>tinkling sounds when a window is broken</a:t>
            </a:r>
          </a:p>
          <a:p>
            <a:pPr lvl="1"/>
            <a:r>
              <a:rPr lang="en-US" dirty="0" smtClean="0"/>
              <a:t>whooshing sounds when a projectile is thrown</a:t>
            </a:r>
          </a:p>
          <a:p>
            <a:pPr lvl="1"/>
            <a:r>
              <a:rPr lang="en-US" dirty="0" smtClean="0"/>
              <a:t>police sirens</a:t>
            </a:r>
          </a:p>
          <a:p>
            <a:r>
              <a:rPr lang="en-US" dirty="0" smtClean="0"/>
              <a:t>The game could also have a generic ambient music loop in the background.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Gameplay</a:t>
            </a:r>
            <a:r>
              <a:rPr lang="en-US" b="1" dirty="0"/>
              <a:t> </a:t>
            </a:r>
            <a:r>
              <a:rPr lang="en-US" b="1" dirty="0" smtClean="0"/>
              <a:t>– </a:t>
            </a:r>
            <a:r>
              <a:rPr lang="en-US" dirty="0" smtClean="0"/>
              <a:t>A: Setup</a:t>
            </a:r>
            <a:endParaRPr lang="en-US" dirty="0"/>
          </a:p>
        </p:txBody>
      </p:sp>
      <p:sp>
        <p:nvSpPr>
          <p:cNvPr id="3" name="Content Placeholder 2"/>
          <p:cNvSpPr>
            <a:spLocks noGrp="1"/>
          </p:cNvSpPr>
          <p:nvPr>
            <p:ph idx="1"/>
          </p:nvPr>
        </p:nvSpPr>
        <p:spPr/>
        <p:txBody>
          <a:bodyPr/>
          <a:lstStyle/>
          <a:p>
            <a:r>
              <a:rPr lang="en-US" dirty="0" smtClean="0"/>
              <a:t>The player’s starting position is a randomly selected window.</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Gameplay</a:t>
            </a:r>
            <a:r>
              <a:rPr lang="en-US" b="1" dirty="0" smtClean="0"/>
              <a:t> – </a:t>
            </a:r>
            <a:r>
              <a:rPr lang="en-US" dirty="0" smtClean="0"/>
              <a:t>B: </a:t>
            </a:r>
            <a:r>
              <a:rPr lang="en-US" dirty="0" err="1" smtClean="0"/>
              <a:t>Gameplay</a:t>
            </a:r>
            <a:endParaRPr lang="en-US" dirty="0"/>
          </a:p>
        </p:txBody>
      </p:sp>
      <p:sp>
        <p:nvSpPr>
          <p:cNvPr id="3" name="Content Placeholder 2"/>
          <p:cNvSpPr>
            <a:spLocks noGrp="1"/>
          </p:cNvSpPr>
          <p:nvPr>
            <p:ph idx="1"/>
          </p:nvPr>
        </p:nvSpPr>
        <p:spPr/>
        <p:txBody>
          <a:bodyPr/>
          <a:lstStyle/>
          <a:p>
            <a:r>
              <a:rPr lang="en-US" dirty="0" smtClean="0"/>
              <a:t>The goal of the game is to move around from window to window while avoiding public safety as they try to stop the player. The more windows the player breaks the higher their score will be. If a player gets trapped or public safety hits them enough times, the game ends.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Philosophy</a:t>
            </a:r>
            <a:endParaRPr lang="en-US" dirty="0"/>
          </a:p>
        </p:txBody>
      </p:sp>
      <p:sp>
        <p:nvSpPr>
          <p:cNvPr id="3" name="Content Placeholder 2"/>
          <p:cNvSpPr>
            <a:spLocks noGrp="1"/>
          </p:cNvSpPr>
          <p:nvPr>
            <p:ph idx="1"/>
          </p:nvPr>
        </p:nvSpPr>
        <p:spPr/>
        <p:txBody>
          <a:bodyPr/>
          <a:lstStyle/>
          <a:p>
            <a:r>
              <a:rPr lang="en-US" dirty="0" smtClean="0"/>
              <a:t>Ever feel frustrated with the new EMPAC building?</a:t>
            </a:r>
          </a:p>
          <a:p>
            <a:r>
              <a:rPr lang="en-US" dirty="0" smtClean="0"/>
              <a:t>Well now you can take out your frustration on EMPAC in the game </a:t>
            </a:r>
            <a:r>
              <a:rPr lang="en-US" dirty="0" err="1" smtClean="0"/>
              <a:t>G.l.a.s.s</a:t>
            </a:r>
            <a:r>
              <a:rPr lang="en-US" dirty="0" smtClean="0"/>
              <a:t>. </a:t>
            </a:r>
            <a:r>
              <a:rPr lang="en-US" dirty="0" err="1" smtClean="0"/>
              <a:t>B.r.e.a.k.e.r</a:t>
            </a:r>
            <a:r>
              <a:rPr lang="en-US" dirty="0" smtClean="0"/>
              <a:t>. and break the windows of that annoying building.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3" name="Picture 2" descr="EmpacFakeScreenshot.png"/>
          <p:cNvPicPr>
            <a:picLocks noChangeAspect="1"/>
          </p:cNvPicPr>
          <p:nvPr/>
        </p:nvPicPr>
        <p:blipFill>
          <a:blip r:embed="rId2" cstate="print"/>
          <a:stretch>
            <a:fillRect/>
          </a:stretch>
        </p:blipFill>
        <p:spPr>
          <a:xfrm>
            <a:off x="1066800" y="1524000"/>
            <a:ext cx="6477000" cy="4857750"/>
          </a:xfrm>
          <a:prstGeom prst="rect">
            <a:avLst/>
          </a:prstGeom>
          <a:ln>
            <a:noFill/>
          </a:ln>
          <a:effectLst>
            <a:outerShdw blurRad="190500" algn="tl" rotWithShape="0">
              <a:srgbClr val="000000">
                <a:alpha val="70000"/>
              </a:srgbClr>
            </a:outerShdw>
          </a:effectLst>
        </p:spPr>
      </p:pic>
      <p:pic>
        <p:nvPicPr>
          <p:cNvPr id="4" name="Picture 3" descr="home.png"/>
          <p:cNvPicPr>
            <a:picLocks noChangeAspect="1"/>
          </p:cNvPicPr>
          <p:nvPr/>
        </p:nvPicPr>
        <p:blipFill>
          <a:blip r:embed="rId3" cstate="print"/>
          <a:stretch>
            <a:fillRect/>
          </a:stretch>
        </p:blipFill>
        <p:spPr>
          <a:xfrm>
            <a:off x="3048000" y="3048000"/>
            <a:ext cx="457200" cy="536602"/>
          </a:xfrm>
          <a:prstGeom prst="rect">
            <a:avLst/>
          </a:prstGeom>
          <a:ln>
            <a:noFill/>
          </a:ln>
          <a:effectLst>
            <a:outerShdw blurRad="190500" algn="tl" rotWithShape="0">
              <a:srgbClr val="000000">
                <a:alpha val="70000"/>
              </a:srgbClr>
            </a:outerShdw>
          </a:effectLst>
        </p:spPr>
      </p:pic>
      <p:pic>
        <p:nvPicPr>
          <p:cNvPr id="5" name="Picture 4" descr="PSafety_Large.png"/>
          <p:cNvPicPr>
            <a:picLocks noChangeAspect="1"/>
          </p:cNvPicPr>
          <p:nvPr/>
        </p:nvPicPr>
        <p:blipFill>
          <a:blip r:embed="rId4" cstate="print"/>
          <a:stretch>
            <a:fillRect/>
          </a:stretch>
        </p:blipFill>
        <p:spPr>
          <a:xfrm>
            <a:off x="2057400" y="5257800"/>
            <a:ext cx="254813" cy="450233"/>
          </a:xfrm>
          <a:prstGeom prst="rect">
            <a:avLst/>
          </a:prstGeom>
          <a:ln>
            <a:noFill/>
          </a:ln>
          <a:effectLst>
            <a:outerShdw blurRad="190500" algn="tl" rotWithShape="0">
              <a:srgbClr val="000000">
                <a:alpha val="70000"/>
              </a:srgbClr>
            </a:outerShdw>
          </a:effectLst>
        </p:spPr>
      </p:pic>
      <p:pic>
        <p:nvPicPr>
          <p:cNvPr id="6" name="Picture 5" descr="PSafety_Large.png"/>
          <p:cNvPicPr>
            <a:picLocks noChangeAspect="1"/>
          </p:cNvPicPr>
          <p:nvPr/>
        </p:nvPicPr>
        <p:blipFill>
          <a:blip r:embed="rId4" cstate="print"/>
          <a:stretch>
            <a:fillRect/>
          </a:stretch>
        </p:blipFill>
        <p:spPr>
          <a:xfrm>
            <a:off x="3810000" y="5410200"/>
            <a:ext cx="254813" cy="450233"/>
          </a:xfrm>
          <a:prstGeom prst="rect">
            <a:avLst/>
          </a:prstGeom>
          <a:ln>
            <a:noFill/>
          </a:ln>
          <a:effectLst>
            <a:outerShdw blurRad="190500" algn="tl" rotWithShape="0">
              <a:srgbClr val="000000">
                <a:alpha val="70000"/>
              </a:srgbClr>
            </a:outerShdw>
          </a:effectLst>
        </p:spPr>
      </p:pic>
      <p:pic>
        <p:nvPicPr>
          <p:cNvPr id="7" name="Picture 6" descr="Balloon_Large.png"/>
          <p:cNvPicPr>
            <a:picLocks noChangeAspect="1"/>
          </p:cNvPicPr>
          <p:nvPr/>
        </p:nvPicPr>
        <p:blipFill>
          <a:blip r:embed="rId5" cstate="print"/>
          <a:stretch>
            <a:fillRect/>
          </a:stretch>
        </p:blipFill>
        <p:spPr>
          <a:xfrm>
            <a:off x="3657600" y="4648200"/>
            <a:ext cx="176213" cy="166939"/>
          </a:xfrm>
          <a:prstGeom prst="rect">
            <a:avLst/>
          </a:prstGeom>
          <a:ln>
            <a:noFill/>
          </a:ln>
          <a:effectLst>
            <a:outerShdw blurRad="190500" algn="tl" rotWithShape="0">
              <a:srgbClr val="000000">
                <a:alpha val="70000"/>
              </a:srgbClr>
            </a:outerShdw>
          </a:effectLst>
        </p:spPr>
      </p:pic>
      <p:pic>
        <p:nvPicPr>
          <p:cNvPr id="8" name="Picture 7" descr="Balloon_Large.png"/>
          <p:cNvPicPr>
            <a:picLocks noChangeAspect="1"/>
          </p:cNvPicPr>
          <p:nvPr/>
        </p:nvPicPr>
        <p:blipFill>
          <a:blip r:embed="rId5" cstate="print"/>
          <a:stretch>
            <a:fillRect/>
          </a:stretch>
        </p:blipFill>
        <p:spPr>
          <a:xfrm>
            <a:off x="2743200" y="3581400"/>
            <a:ext cx="176213" cy="16693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Gameplay</a:t>
            </a:r>
            <a:r>
              <a:rPr lang="en-US" b="1" dirty="0" smtClean="0"/>
              <a:t> – </a:t>
            </a:r>
            <a:r>
              <a:rPr lang="en-US" dirty="0" smtClean="0"/>
              <a:t>C: Scoring </a:t>
            </a:r>
            <a:endParaRPr lang="en-US" dirty="0"/>
          </a:p>
        </p:txBody>
      </p:sp>
      <p:sp>
        <p:nvSpPr>
          <p:cNvPr id="3" name="Content Placeholder 2"/>
          <p:cNvSpPr>
            <a:spLocks noGrp="1"/>
          </p:cNvSpPr>
          <p:nvPr>
            <p:ph idx="1"/>
          </p:nvPr>
        </p:nvSpPr>
        <p:spPr/>
        <p:txBody>
          <a:bodyPr/>
          <a:lstStyle/>
          <a:p>
            <a:r>
              <a:rPr lang="en-US" dirty="0" smtClean="0"/>
              <a:t>The players score is the cost to replace a window x percent damage done.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sp>
        <p:nvSpPr>
          <p:cNvPr id="3" name="Content Placeholder 2"/>
          <p:cNvSpPr>
            <a:spLocks noGrp="1"/>
          </p:cNvSpPr>
          <p:nvPr>
            <p:ph idx="1"/>
          </p:nvPr>
        </p:nvSpPr>
        <p:spPr/>
        <p:txBody>
          <a:bodyPr/>
          <a:lstStyle/>
          <a:p>
            <a:r>
              <a:rPr lang="en-US" dirty="0" smtClean="0"/>
              <a:t>Written in python. Screens organized in a stack. Each Screen is a Layer and is managed by a layer manager. Each Screen calls the creation of classes that are placed onto that screen. Each class contains: </a:t>
            </a:r>
            <a:r>
              <a:rPr lang="en-US" dirty="0" err="1" smtClean="0"/>
              <a:t>HandleEvent</a:t>
            </a:r>
            <a:r>
              <a:rPr lang="en-US" dirty="0" smtClean="0"/>
              <a:t>?, Update, and Render functions to be called by the screen. Every different entity will have its own file and class.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dirty="0" smtClean="0"/>
              <a:t>This game has a simple implementation: 2D world, 4-way movement, and simple AI.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Timeframe</a:t>
            </a:r>
            <a:endParaRPr lang="en-US" dirty="0"/>
          </a:p>
        </p:txBody>
      </p:sp>
      <p:sp>
        <p:nvSpPr>
          <p:cNvPr id="3" name="Content Placeholder 2"/>
          <p:cNvSpPr>
            <a:spLocks noGrp="1"/>
          </p:cNvSpPr>
          <p:nvPr>
            <p:ph idx="1"/>
          </p:nvPr>
        </p:nvSpPr>
        <p:spPr/>
        <p:txBody>
          <a:bodyPr/>
          <a:lstStyle/>
          <a:p>
            <a:r>
              <a:rPr lang="en-US" dirty="0" smtClean="0"/>
              <a:t>The timeframe to complete this game would be between 1 and 2 months. Basic prototype in 2 weeks, cleaned-up Beta in 1 month, then anywhere between 1-2 weeks of play-testing and balancing. Basic art assets would be completed by the 2-week mark, with full animations completed within 4-6 week mark.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lnSpcReduction="10000"/>
          </a:bodyPr>
          <a:lstStyle/>
          <a:p>
            <a:r>
              <a:rPr lang="en-US" dirty="0" smtClean="0"/>
              <a:t>Jeremy - temporary art, game framework, player control and movement, background</a:t>
            </a:r>
          </a:p>
          <a:p>
            <a:r>
              <a:rPr lang="en-US" dirty="0" smtClean="0"/>
              <a:t>Mark - enemy AI, temporary art</a:t>
            </a:r>
          </a:p>
          <a:p>
            <a:r>
              <a:rPr lang="en-US" dirty="0" smtClean="0"/>
              <a:t>James - Background and window design</a:t>
            </a:r>
          </a:p>
          <a:p>
            <a:r>
              <a:rPr lang="en-US" dirty="0" smtClean="0"/>
              <a:t>Ryan - player character animations</a:t>
            </a:r>
          </a:p>
          <a:p>
            <a:r>
              <a:rPr lang="en-US" dirty="0" smtClean="0"/>
              <a:t>Evan - balloon and enemy animations</a:t>
            </a:r>
          </a:p>
          <a:p>
            <a:r>
              <a:rPr lang="en-US" dirty="0" smtClean="0"/>
              <a:t>All members contributed to the Game Design Document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This game does not actually reflect the views of the developers.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Predecessor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very popular game that is similar in </a:t>
            </a:r>
            <a:r>
              <a:rPr lang="en-US" dirty="0" err="1" smtClean="0"/>
              <a:t>gameplay</a:t>
            </a:r>
            <a:r>
              <a:rPr lang="en-US" dirty="0" smtClean="0"/>
              <a:t> is Rampage. Rampage is a 1980's arcade game in which the player controls various gigantic monsters and smashes, rips apart, and reduces buildings to rubble. Distinctive factors include fast paced, time-trial style levels where the character is pressured to complete by various enemies. Also, the game has a bit of strategy, where if they make wrong moves and smash the wrong windows, they can essential lock themselves in a corner with no escape.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old-wizard.com/wp-content/uploads/2008/04/rampage.png"/>
          <p:cNvPicPr>
            <a:picLocks noChangeAspect="1" noChangeArrowheads="1"/>
          </p:cNvPicPr>
          <p:nvPr/>
        </p:nvPicPr>
        <p:blipFill>
          <a:blip r:embed="rId2" cstate="print"/>
          <a:srcRect/>
          <a:stretch>
            <a:fillRect/>
          </a:stretch>
        </p:blipFill>
        <p:spPr bwMode="auto">
          <a:xfrm>
            <a:off x="533400" y="457200"/>
            <a:ext cx="3810000" cy="2857500"/>
          </a:xfrm>
          <a:prstGeom prst="rect">
            <a:avLst/>
          </a:prstGeom>
          <a:ln>
            <a:noFill/>
          </a:ln>
          <a:effectLst>
            <a:outerShdw blurRad="190500" algn="tl" rotWithShape="0">
              <a:srgbClr val="000000">
                <a:alpha val="70000"/>
              </a:srgbClr>
            </a:outerShdw>
          </a:effectLst>
        </p:spPr>
      </p:pic>
      <p:pic>
        <p:nvPicPr>
          <p:cNvPr id="2052" name="Picture 4" descr="http://blogs.pcworld.com/techlog/archives/rampage.jpg"/>
          <p:cNvPicPr>
            <a:picLocks noChangeAspect="1" noChangeArrowheads="1"/>
          </p:cNvPicPr>
          <p:nvPr/>
        </p:nvPicPr>
        <p:blipFill>
          <a:blip r:embed="rId3" cstate="print"/>
          <a:srcRect/>
          <a:stretch>
            <a:fillRect/>
          </a:stretch>
        </p:blipFill>
        <p:spPr bwMode="auto">
          <a:xfrm>
            <a:off x="4724400" y="457200"/>
            <a:ext cx="3810000" cy="2857500"/>
          </a:xfrm>
          <a:prstGeom prst="rect">
            <a:avLst/>
          </a:prstGeom>
          <a:ln>
            <a:noFill/>
          </a:ln>
          <a:effectLst>
            <a:outerShdw blurRad="190500" algn="tl" rotWithShape="0">
              <a:srgbClr val="000000">
                <a:alpha val="70000"/>
              </a:srgbClr>
            </a:outerShdw>
          </a:effectLst>
        </p:spPr>
      </p:pic>
      <p:pic>
        <p:nvPicPr>
          <p:cNvPr id="2054" name="Picture 6" descr="http://www.talkxbox.com/articleimages/news/xbla1-20081106-165040.jpg"/>
          <p:cNvPicPr>
            <a:picLocks noChangeAspect="1" noChangeArrowheads="1"/>
          </p:cNvPicPr>
          <p:nvPr/>
        </p:nvPicPr>
        <p:blipFill>
          <a:blip r:embed="rId4" cstate="print"/>
          <a:srcRect/>
          <a:stretch>
            <a:fillRect/>
          </a:stretch>
        </p:blipFill>
        <p:spPr bwMode="auto">
          <a:xfrm>
            <a:off x="1676400" y="3505200"/>
            <a:ext cx="5676900" cy="263842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The target audience is RPI students. Specifically any who have made the observation that EMPAC’s windows would be a target for rock throwers or just want to vent their frustration about the perceived waste of money spent on EMPAC.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G.l.a.s.s</a:t>
            </a:r>
            <a:r>
              <a:rPr lang="en-US" dirty="0" smtClean="0"/>
              <a:t>. </a:t>
            </a:r>
            <a:r>
              <a:rPr lang="en-US" dirty="0" err="1" smtClean="0"/>
              <a:t>B.r.e.a.k.e.r</a:t>
            </a:r>
            <a:r>
              <a:rPr lang="en-US" dirty="0" smtClean="0"/>
              <a:t>. you play as an RPI student whose goal is to climb and break the windows of EMPAC. With tuition rates constantly rising what better way to take out your frustration then breaking some windows.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Impact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immediate impact the game will have on society is the visible dissatisfaction with the EMPAC complex. </a:t>
            </a:r>
          </a:p>
          <a:p>
            <a:r>
              <a:rPr lang="en-US" dirty="0" smtClean="0"/>
              <a:t>Long term impact may be much more devastating to the actual EMPAC building. Games sometimes give already disturbed people bad ideas and this may be the case. On the other hand, if the game becomes popular among students, RPI administrators may ask for student input in future construction projects to avoid the backlash that they have faced.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System</a:t>
            </a:r>
            <a:endParaRPr lang="en-US" dirty="0"/>
          </a:p>
        </p:txBody>
      </p:sp>
      <p:sp>
        <p:nvSpPr>
          <p:cNvPr id="3" name="Content Placeholder 2"/>
          <p:cNvSpPr>
            <a:spLocks noGrp="1"/>
          </p:cNvSpPr>
          <p:nvPr>
            <p:ph idx="1"/>
          </p:nvPr>
        </p:nvSpPr>
        <p:spPr/>
        <p:txBody>
          <a:bodyPr/>
          <a:lstStyle/>
          <a:p>
            <a:r>
              <a:rPr lang="en-US" dirty="0" smtClean="0"/>
              <a:t>The game requires the </a:t>
            </a:r>
            <a:r>
              <a:rPr lang="en-US" dirty="0" err="1" smtClean="0"/>
              <a:t>Pygame</a:t>
            </a:r>
            <a:r>
              <a:rPr lang="en-US" dirty="0" smtClean="0"/>
              <a:t> ending (1.8.1 Release) and Python (version 2.5-2.6).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endParaRPr lang="en-US" dirty="0"/>
          </a:p>
        </p:txBody>
      </p:sp>
      <p:sp>
        <p:nvSpPr>
          <p:cNvPr id="3" name="Content Placeholder 2"/>
          <p:cNvSpPr>
            <a:spLocks noGrp="1"/>
          </p:cNvSpPr>
          <p:nvPr>
            <p:ph idx="1"/>
          </p:nvPr>
        </p:nvSpPr>
        <p:spPr/>
        <p:txBody>
          <a:bodyPr>
            <a:normAutofit fontScale="92500"/>
          </a:bodyPr>
          <a:lstStyle/>
          <a:p>
            <a:r>
              <a:rPr lang="en-US" dirty="0" smtClean="0"/>
              <a:t>The interface of </a:t>
            </a:r>
            <a:r>
              <a:rPr lang="en-US" dirty="0" err="1" smtClean="0"/>
              <a:t>G.l.a.s.s</a:t>
            </a:r>
            <a:r>
              <a:rPr lang="en-US" dirty="0" smtClean="0"/>
              <a:t>. </a:t>
            </a:r>
            <a:r>
              <a:rPr lang="en-US" dirty="0" err="1" smtClean="0"/>
              <a:t>B.r.e.a.k.e.r</a:t>
            </a:r>
            <a:r>
              <a:rPr lang="en-US" dirty="0" smtClean="0"/>
              <a:t>. is very minimal. There is a HUD which displays the amount of money you are costing the school in window repair and replacement. A weapon bar is placed in the upper left hand corner, which displays which weapon you have equipped and also if and what other weapons you are carrying. Your health is indicated by ring around your weapon bar.</a:t>
            </a:r>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46</TotalTime>
  <Words>970</Words>
  <Application>Microsoft Office PowerPoint</Application>
  <PresentationFormat>On-screen Show (4:3)</PresentationFormat>
  <Paragraphs>77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Technic</vt:lpstr>
      <vt:lpstr>G.l.a.s.s. B.r.e.a.k.e.r.</vt:lpstr>
      <vt:lpstr>Game Philosophy</vt:lpstr>
      <vt:lpstr>Predecessor</vt:lpstr>
      <vt:lpstr>Slide 4</vt:lpstr>
      <vt:lpstr>Target Audience</vt:lpstr>
      <vt:lpstr>Story </vt:lpstr>
      <vt:lpstr>Project Impact</vt:lpstr>
      <vt:lpstr>Delivery System</vt:lpstr>
      <vt:lpstr>Interface </vt:lpstr>
      <vt:lpstr>Example:</vt:lpstr>
      <vt:lpstr>User Interaction</vt:lpstr>
      <vt:lpstr>The World Layout </vt:lpstr>
      <vt:lpstr>Background</vt:lpstr>
      <vt:lpstr>Level Design</vt:lpstr>
      <vt:lpstr>Characters</vt:lpstr>
      <vt:lpstr>Animations</vt:lpstr>
      <vt:lpstr>Music/Sound Design</vt:lpstr>
      <vt:lpstr>Gameplay – A: Setup</vt:lpstr>
      <vt:lpstr>Gameplay – B: Gameplay</vt:lpstr>
      <vt:lpstr>Screenshot</vt:lpstr>
      <vt:lpstr>Gameplay – C: Scoring </vt:lpstr>
      <vt:lpstr>Program Structure</vt:lpstr>
      <vt:lpstr>Implementation </vt:lpstr>
      <vt:lpstr>Production Timeframe</vt:lpstr>
      <vt:lpstr>Contributions</vt:lpstr>
      <vt:lpstr>Disclaimer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B.r.e.a.k.e.r.</dc:title>
  <dc:creator>LENOVO</dc:creator>
  <cp:lastModifiedBy>michar</cp:lastModifiedBy>
  <cp:revision>27</cp:revision>
  <dcterms:created xsi:type="dcterms:W3CDTF">2009-09-23T00:32:05Z</dcterms:created>
  <dcterms:modified xsi:type="dcterms:W3CDTF">2009-09-23T18:29:29Z</dcterms:modified>
</cp:coreProperties>
</file>