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75" r:id="rId2"/>
    <p:sldId id="336" r:id="rId3"/>
    <p:sldId id="376" r:id="rId4"/>
    <p:sldId id="337" r:id="rId5"/>
    <p:sldId id="359" r:id="rId6"/>
    <p:sldId id="368" r:id="rId7"/>
    <p:sldId id="369" r:id="rId8"/>
    <p:sldId id="370" r:id="rId9"/>
    <p:sldId id="371" r:id="rId10"/>
    <p:sldId id="372" r:id="rId11"/>
    <p:sldId id="367" r:id="rId12"/>
    <p:sldId id="360" r:id="rId13"/>
    <p:sldId id="361" r:id="rId14"/>
    <p:sldId id="362" r:id="rId15"/>
    <p:sldId id="363" r:id="rId16"/>
    <p:sldId id="364" r:id="rId17"/>
    <p:sldId id="365" r:id="rId18"/>
    <p:sldId id="356" r:id="rId19"/>
    <p:sldId id="357" r:id="rId20"/>
    <p:sldId id="393" r:id="rId21"/>
    <p:sldId id="394" r:id="rId22"/>
    <p:sldId id="395" r:id="rId23"/>
    <p:sldId id="396" r:id="rId24"/>
    <p:sldId id="380" r:id="rId25"/>
    <p:sldId id="374" r:id="rId26"/>
    <p:sldId id="381" r:id="rId27"/>
    <p:sldId id="383" r:id="rId28"/>
    <p:sldId id="385" r:id="rId29"/>
    <p:sldId id="387" r:id="rId30"/>
    <p:sldId id="389" r:id="rId31"/>
    <p:sldId id="390" r:id="rId32"/>
    <p:sldId id="391" r:id="rId33"/>
    <p:sldId id="392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6" r:id="rId42"/>
    <p:sldId id="404" r:id="rId43"/>
    <p:sldId id="405" r:id="rId44"/>
    <p:sldId id="348" r:id="rId45"/>
    <p:sldId id="349" r:id="rId46"/>
    <p:sldId id="378" r:id="rId47"/>
    <p:sldId id="379" r:id="rId48"/>
    <p:sldId id="350" r:id="rId49"/>
    <p:sldId id="351" r:id="rId5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8000"/>
    <a:srgbClr val="FF33C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610" autoAdjust="0"/>
  </p:normalViewPr>
  <p:slideViewPr>
    <p:cSldViewPr>
      <p:cViewPr varScale="1">
        <p:scale>
          <a:sx n="112" d="100"/>
          <a:sy n="112" d="100"/>
        </p:scale>
        <p:origin x="15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E66955-19EC-4E96-BDCD-70EDCEDE9B12}" type="datetimeFigureOut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D59F7458-4A14-46D7-ACB1-A58CD54A7EE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906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4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08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16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77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66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45D2F5-BC4D-409F-886E-0B26852D49FC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18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5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4A0DAA-1C6F-4921-B2DC-379D185B094F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19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8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5BC9B7-85FF-47EF-96FE-C19CE5A23FB3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3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76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81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7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42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9CAA-E2A1-427F-8982-BF934B9C141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9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2000" smtClean="0">
                <a:solidFill>
                  <a:schemeClr val="bg1"/>
                </a:solidFill>
                <a:latin typeface="Arial Unicode MS" pitchFamily="34" charset="-120"/>
              </a:rPr>
              <a:t>Computer Architecture and System Laboratory</a:t>
            </a:r>
            <a:r>
              <a:rPr kumimoji="0" lang="en-US" altLang="zh-TW" sz="2000" smtClean="0">
                <a:latin typeface="Arial Unicode MS" pitchFamily="34" charset="-120"/>
              </a:rPr>
              <a:t> </a:t>
            </a:r>
            <a:endParaRPr kumimoji="0" lang="zh-TW" altLang="en-US" sz="2000" smtClean="0">
              <a:latin typeface="Arial Unicode MS" pitchFamily="34" charset="-12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339850"/>
            <a:ext cx="7415212" cy="23764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52963"/>
            <a:ext cx="6400800" cy="9858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53CAAAB-27F1-4445-8746-1911889F82E0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59575" y="6245225"/>
            <a:ext cx="2133600" cy="47625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C78EA009-4A95-4D5B-8F6B-0038BD8D72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8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23088-2E0C-402D-816C-9934E7A438DF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DE4B5-D580-4312-A10B-8D20524B7FA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4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77050" y="188913"/>
            <a:ext cx="2016125" cy="59070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897562" cy="59070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DEE8A-49D9-45E4-97B2-C4AFCFA9B0FE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525CA-D98D-4910-A09F-E69FFE3CAD1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8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042988" y="1484313"/>
            <a:ext cx="7415212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78329-7A92-4D37-BC8C-C531176B19AC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5B1A7-264E-40F5-8B79-2F4A12718EB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121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826000" y="1484313"/>
            <a:ext cx="3632200" cy="22288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826000" y="3865563"/>
            <a:ext cx="3632200" cy="22304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CB8F6-7F41-46F1-9CA6-4DA326E46B7C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EAFB2-15DC-4FA8-AEC9-091FBC1FD2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26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030AE-FBAF-43F4-8FFA-B3752432A9BF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440CD-1453-4CF0-B417-68698C413C0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65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19C84-9C2B-475A-9F38-7A312155B012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BD1AD-89A0-487E-A510-A62F749493A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42988" y="1484313"/>
            <a:ext cx="3630612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26000" y="1484313"/>
            <a:ext cx="36322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BC54-BEAA-481A-A23A-9D7E92FC6171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94B75-CF9C-4C4F-BACC-331D01776A3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4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7C85E-54BC-4D48-9999-1898B4C46E4B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8E6AC-9495-4199-942D-3A6A1678C83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3D02F-DA0F-47F1-8D2D-E756EB488D68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7FBF7-E47B-4475-BC13-B83F4B66C49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5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C3FBB-32AD-4883-8B7B-F329A0216179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89492-EDEA-4DFC-8981-20CE129B163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52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C5ED9-8A7A-4470-9994-BF1E0537A18E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19AA2-8074-492E-A393-0E53BB1A266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4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B29B8-774C-423B-9A0D-15B977E7D13D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03C16-0B33-4149-9B85-B4097B9B52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0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80660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484313"/>
            <a:ext cx="7415212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 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F73B4139-2F6A-4EFD-B3D4-21FE9D38D469}" type="datetime1">
              <a:rPr lang="zh-TW" altLang="en-US"/>
              <a:pPr>
                <a:defRPr/>
              </a:pPr>
              <a:t>2014/10/21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FontTx/>
              <a:buNone/>
              <a:defRPr kumimoji="0" sz="1400" b="0">
                <a:latin typeface="+mn-lt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Arial Unicode MS" panose="020B0604020202020204" pitchFamily="34" charset="-120"/>
              </a:defRPr>
            </a:lvl1pPr>
          </a:lstStyle>
          <a:p>
            <a:fld id="{B5D93AA4-3049-4B3D-955A-E4C0607624A2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239713" y="0"/>
            <a:ext cx="48895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TW" sz="2000" smtClean="0">
                <a:solidFill>
                  <a:schemeClr val="bg1"/>
                </a:solidFill>
                <a:latin typeface="Arial Unicode MS" pitchFamily="34" charset="-120"/>
              </a:rPr>
              <a:t>Computer Architecture and System Laboratory</a:t>
            </a:r>
            <a:r>
              <a:rPr kumimoji="0" lang="en-US" altLang="zh-TW" sz="2000" smtClean="0">
                <a:latin typeface="Arial Unicode MS" pitchFamily="34" charset="-120"/>
              </a:rPr>
              <a:t> </a:t>
            </a:r>
            <a:endParaRPr kumimoji="0" lang="zh-TW" altLang="en-US" sz="2000" smtClean="0">
              <a:latin typeface="Arial Unicode MS" pitchFamily="34" charset="-120"/>
            </a:endParaRP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5149850" y="6569075"/>
            <a:ext cx="3959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0" lang="en-US" altLang="zh-TW" sz="1000" smtClean="0">
                <a:solidFill>
                  <a:schemeClr val="bg2"/>
                </a:solidFill>
                <a:latin typeface="Arial Unicode MS" pitchFamily="34" charset="-120"/>
                <a:ea typeface="Arial Unicode MS" pitchFamily="34" charset="-120"/>
              </a:rPr>
              <a:t>The Institute of Computer and Communication Engineering, NCKU</a:t>
            </a:r>
            <a:endParaRPr kumimoji="0" lang="zh-TW" altLang="en-US" sz="1000" smtClean="0">
              <a:solidFill>
                <a:schemeClr val="bg2"/>
              </a:solidFill>
              <a:latin typeface="Arial Unicode MS" pitchFamily="34" charset="-120"/>
              <a:ea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Wingdings" pitchFamily="2" charset="2"/>
        <a:defRPr kumimoji="1" sz="3200" b="1">
          <a:solidFill>
            <a:schemeClr val="accent2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-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___1.xls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043608" y="1556792"/>
            <a:ext cx="7415212" cy="2808312"/>
          </a:xfrm>
        </p:spPr>
        <p:txBody>
          <a:bodyPr/>
          <a:lstStyle/>
          <a:p>
            <a:r>
              <a:rPr lang="zh-TW" altLang="zh-TW" sz="3600" dirty="0" smtClean="0"/>
              <a:t>處理器</a:t>
            </a:r>
            <a:r>
              <a:rPr lang="zh-TW" altLang="en-US" sz="3600" dirty="0" smtClean="0"/>
              <a:t>設計與實作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/>
              <a:t/>
            </a:r>
            <a:br>
              <a:rPr lang="zh-TW" altLang="en-US" sz="2800" dirty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5" name="副標題 2"/>
          <p:cNvSpPr>
            <a:spLocks noGrp="1"/>
          </p:cNvSpPr>
          <p:nvPr>
            <p:ph type="subTitle" sz="quarter" idx="1"/>
          </p:nvPr>
        </p:nvSpPr>
        <p:spPr>
          <a:xfrm>
            <a:off x="3131840" y="4739139"/>
            <a:ext cx="4032448" cy="1129680"/>
          </a:xfrm>
        </p:spPr>
        <p:txBody>
          <a:bodyPr/>
          <a:lstStyle/>
          <a:p>
            <a:pPr algn="l"/>
            <a:r>
              <a:rPr lang="en-US" altLang="zh-TW" sz="2000" dirty="0" smtClean="0"/>
              <a:t>CPU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LAB </a:t>
            </a:r>
          </a:p>
          <a:p>
            <a:pPr algn="l"/>
            <a:r>
              <a:rPr lang="en-US" altLang="zh-TW" sz="2000" dirty="0" smtClean="0"/>
              <a:t>for Computer Organization </a:t>
            </a:r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2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806608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b="0" dirty="0" smtClean="0">
                <a:solidFill>
                  <a:srgbClr val="0000FF"/>
                </a:solidFill>
              </a:rPr>
              <a:t/>
            </a:r>
            <a:br>
              <a:rPr lang="en-US" altLang="zh-TW" b="0" dirty="0" smtClean="0">
                <a:solidFill>
                  <a:srgbClr val="0000FF"/>
                </a:solidFill>
              </a:rPr>
            </a:b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MIPS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定址法</a:t>
            </a:r>
            <a:b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endParaRPr lang="zh-TW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5. </a:t>
            </a:r>
            <a:r>
              <a:rPr lang="en-US" altLang="zh-TW" sz="2400" dirty="0" err="1">
                <a:latin typeface="Calibri" panose="020F0502020204030204" pitchFamily="34" charset="0"/>
                <a:ea typeface="+mj-ea"/>
              </a:rPr>
              <a:t>Pseudodirect</a:t>
            </a:r>
            <a:r>
              <a:rPr lang="en-US" altLang="zh-TW" sz="2400" dirty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addressing: 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跳躍位址是指令的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26 bits in word 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再加上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PC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較高的位元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3213100"/>
          <a:ext cx="4968875" cy="371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28146"/>
                <a:gridCol w="4140729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Op</a:t>
                      </a:r>
                      <a:endParaRPr lang="zh-TW" altLang="en-US" sz="1800" dirty="0"/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Address</a:t>
                      </a:r>
                      <a:endParaRPr lang="zh-TW" altLang="en-US" sz="1800" dirty="0"/>
                    </a:p>
                  </a:txBody>
                  <a:tcPr marL="91446" marR="91446" marT="45798" marB="45798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2988" y="4581525"/>
          <a:ext cx="2016125" cy="3652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16125"/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PC</a:t>
                      </a:r>
                      <a:endParaRPr lang="zh-TW" altLang="en-US" sz="1800" dirty="0"/>
                    </a:p>
                  </a:txBody>
                  <a:tcPr marL="91436" marR="91436" marT="45478" marB="45478"/>
                </a:tc>
              </a:tr>
            </a:tbl>
          </a:graphicData>
        </a:graphic>
      </p:graphicFrame>
      <p:cxnSp>
        <p:nvCxnSpPr>
          <p:cNvPr id="11282" name="肘形接點 6"/>
          <p:cNvCxnSpPr>
            <a:cxnSpLocks noChangeShapeType="1"/>
          </p:cNvCxnSpPr>
          <p:nvPr/>
        </p:nvCxnSpPr>
        <p:spPr bwMode="auto">
          <a:xfrm>
            <a:off x="3059113" y="3644900"/>
            <a:ext cx="2089150" cy="668338"/>
          </a:xfrm>
          <a:prstGeom prst="bentConnector3">
            <a:avLst>
              <a:gd name="adj1" fmla="val 2194"/>
            </a:avLst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肘形接點 7"/>
          <p:cNvCxnSpPr>
            <a:cxnSpLocks noChangeShapeType="1"/>
          </p:cNvCxnSpPr>
          <p:nvPr/>
        </p:nvCxnSpPr>
        <p:spPr bwMode="auto">
          <a:xfrm rot="5400000" flipH="1" flipV="1">
            <a:off x="3577431" y="3075782"/>
            <a:ext cx="344487" cy="3397250"/>
          </a:xfrm>
          <a:prstGeom prst="bentConnector3">
            <a:avLst>
              <a:gd name="adj1" fmla="val -66449"/>
            </a:avLst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9413"/>
              </p:ext>
            </p:extLst>
          </p:nvPr>
        </p:nvGraphicFramePr>
        <p:xfrm>
          <a:off x="5148263" y="4024313"/>
          <a:ext cx="600075" cy="5794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0075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||</a:t>
                      </a:r>
                      <a:endParaRPr lang="zh-TW" altLang="en-US" sz="3200" dirty="0"/>
                    </a:p>
                  </a:txBody>
                  <a:tcPr marL="91493" marR="91493" marT="45661" marB="45661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948488" y="3571875"/>
          <a:ext cx="1535112" cy="14827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35112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Memory</a:t>
                      </a:r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</a:tbl>
          </a:graphicData>
        </a:graphic>
      </p:graphicFrame>
      <p:cxnSp>
        <p:nvCxnSpPr>
          <p:cNvPr id="11302" name="直線單箭頭接點 19"/>
          <p:cNvCxnSpPr>
            <a:cxnSpLocks noChangeShapeType="1"/>
          </p:cNvCxnSpPr>
          <p:nvPr/>
        </p:nvCxnSpPr>
        <p:spPr bwMode="auto">
          <a:xfrm>
            <a:off x="5748338" y="4313238"/>
            <a:ext cx="1200150" cy="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388" y="260350"/>
            <a:ext cx="80660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0" dirty="0">
                <a:latin typeface="Calibri" panose="020F0502020204030204" pitchFamily="34" charset="0"/>
              </a:rPr>
              <a:t>MIPS</a:t>
            </a:r>
            <a:r>
              <a:rPr lang="zh-TW" altLang="en-US" b="0" dirty="0">
                <a:latin typeface="Calibri" panose="020F0502020204030204" pitchFamily="34" charset="0"/>
              </a:rPr>
              <a:t>組合語言暫存器的</a:t>
            </a:r>
            <a:r>
              <a:rPr lang="zh-TW" altLang="en-US" b="0" dirty="0" smtClean="0">
                <a:latin typeface="Calibri" panose="020F0502020204030204" pitchFamily="34" charset="0"/>
              </a:rPr>
              <a:t>規定</a:t>
            </a:r>
            <a:r>
              <a:rPr lang="en-US" altLang="zh-TW" b="0" dirty="0">
                <a:latin typeface="Calibri" panose="020F0502020204030204" pitchFamily="34" charset="0"/>
              </a:rPr>
              <a:t>&amp;</a:t>
            </a:r>
            <a:r>
              <a:rPr lang="en-US" altLang="zh-TW" b="0" dirty="0" smtClean="0">
                <a:latin typeface="Calibri" panose="020F0502020204030204" pitchFamily="34" charset="0"/>
              </a:rPr>
              <a:t/>
            </a:r>
            <a:br>
              <a:rPr lang="en-US" altLang="zh-TW" b="0" dirty="0" smtClean="0">
                <a:latin typeface="Calibri" panose="020F0502020204030204" pitchFamily="34" charset="0"/>
              </a:rPr>
            </a:br>
            <a:r>
              <a:rPr lang="en-US" altLang="zh-TW" b="0" dirty="0">
                <a:latin typeface="Calibri" panose="020F0502020204030204" pitchFamily="34" charset="0"/>
              </a:rPr>
              <a:t>MIPS</a:t>
            </a:r>
            <a:r>
              <a:rPr lang="zh-TW" altLang="en-US" b="0" dirty="0">
                <a:latin typeface="Calibri" panose="020F0502020204030204" pitchFamily="34" charset="0"/>
              </a:rPr>
              <a:t>指令參考</a:t>
            </a:r>
            <a:r>
              <a:rPr lang="zh-TW" altLang="en-US" b="0" dirty="0">
                <a:latin typeface="+mj-ea"/>
              </a:rPr>
              <a:t/>
            </a:r>
            <a:br>
              <a:rPr lang="zh-TW" altLang="en-US" b="0" dirty="0">
                <a:latin typeface="+mj-ea"/>
              </a:rPr>
            </a:br>
            <a:endParaRPr lang="zh-TW" altLang="en-US" b="0" dirty="0">
              <a:latin typeface="+mj-ea"/>
            </a:endParaRPr>
          </a:p>
        </p:txBody>
      </p:sp>
      <p:sp>
        <p:nvSpPr>
          <p:cNvPr id="1433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D8D8A2-E553-496C-AE13-5EF4F4988546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11</a:t>
            </a:fld>
            <a:endParaRPr kumimoji="0" lang="en-US" altLang="zh-TW">
              <a:latin typeface="Arial Unicode MS" panose="020B0604020202020204" pitchFamily="34" charset="-120"/>
            </a:endParaRPr>
          </a:p>
        </p:txBody>
      </p:sp>
      <p:graphicFrame>
        <p:nvGraphicFramePr>
          <p:cNvPr id="148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27088" y="1484313"/>
          <a:ext cx="8208962" cy="4821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60"/>
                <a:gridCol w="1440169"/>
                <a:gridCol w="3384397"/>
                <a:gridCol w="2016236"/>
              </a:tblGrid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名稱</a:t>
                      </a:r>
                      <a:endParaRPr lang="zh-TW" altLang="en-US" sz="14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暫存器號碼</a:t>
                      </a:r>
                      <a:endParaRPr lang="zh-TW" altLang="en-US" sz="14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用途</a:t>
                      </a:r>
                      <a:endParaRPr lang="zh-TW" altLang="en-US" sz="14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程序呼叫中是否被保留</a:t>
                      </a:r>
                      <a:endParaRPr lang="zh-TW" altLang="en-US" sz="1400" dirty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$zero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0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Always</a:t>
                      </a:r>
                      <a:r>
                        <a:rPr lang="en-US" altLang="zh-TW" sz="1800" baseline="0" dirty="0" smtClean="0"/>
                        <a:t> 0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n.a</a:t>
                      </a:r>
                      <a:r>
                        <a:rPr lang="en-US" altLang="zh-TW" sz="1800" dirty="0" smtClean="0"/>
                        <a:t>.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$at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Reserved for assembler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</a:t>
                      </a:r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$v0-$v1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2-3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Stores</a:t>
                      </a:r>
                      <a:r>
                        <a:rPr lang="en-US" altLang="zh-TW" sz="1800" baseline="0" dirty="0" smtClean="0"/>
                        <a:t> results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No</a:t>
                      </a:r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$a0-a3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4-7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Stores</a:t>
                      </a:r>
                      <a:r>
                        <a:rPr lang="en-US" altLang="zh-TW" sz="1800" baseline="0" dirty="0" smtClean="0"/>
                        <a:t> arguments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Yes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$t0-$t7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8-15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Temporaries,not</a:t>
                      </a:r>
                      <a:r>
                        <a:rPr lang="en-US" altLang="zh-TW" sz="1800" dirty="0" smtClean="0"/>
                        <a:t> saved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No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$s0-$s7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16-23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Contents saved for use</a:t>
                      </a:r>
                      <a:r>
                        <a:rPr lang="en-US" altLang="zh-TW" sz="1800" baseline="0" dirty="0" smtClean="0"/>
                        <a:t> later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Yes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$t8-$t9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24-25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More </a:t>
                      </a:r>
                      <a:r>
                        <a:rPr lang="en-US" altLang="zh-TW" sz="1800" dirty="0" err="1" smtClean="0"/>
                        <a:t>temporaries,not</a:t>
                      </a:r>
                      <a:r>
                        <a:rPr lang="en-US" altLang="zh-TW" sz="1800" baseline="0" dirty="0" smtClean="0"/>
                        <a:t> save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</a:t>
                      </a:r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</a:t>
                      </a:r>
                      <a:r>
                        <a:rPr lang="en-US" altLang="zh-TW" sz="1800" dirty="0" err="1" smtClean="0"/>
                        <a:t>ko</a:t>
                      </a:r>
                      <a:r>
                        <a:rPr lang="en-US" altLang="zh-TW" sz="1800" dirty="0" smtClean="0"/>
                        <a:t>-$k1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26-27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Reserved by</a:t>
                      </a:r>
                      <a:r>
                        <a:rPr lang="en-US" altLang="zh-TW" sz="1800" baseline="0" dirty="0" smtClean="0"/>
                        <a:t> operating system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</a:t>
                      </a:r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</a:t>
                      </a:r>
                      <a:r>
                        <a:rPr lang="en-US" altLang="zh-TW" sz="1800" dirty="0" err="1" smtClean="0"/>
                        <a:t>gp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28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Global pointer</a:t>
                      </a:r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Yes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</a:t>
                      </a:r>
                      <a:r>
                        <a:rPr lang="en-US" altLang="zh-TW" sz="1800" dirty="0" err="1" smtClean="0"/>
                        <a:t>sp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29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Stack pointer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Yes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</a:t>
                      </a:r>
                      <a:r>
                        <a:rPr lang="en-US" altLang="zh-TW" sz="1800" dirty="0" err="1" smtClean="0"/>
                        <a:t>fp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30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frame pointer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Yes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</a:tr>
              <a:tr h="37086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$</a:t>
                      </a:r>
                      <a:r>
                        <a:rPr lang="en-US" altLang="zh-TW" sz="1800" dirty="0" err="1" smtClean="0"/>
                        <a:t>ra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31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Return</a:t>
                      </a:r>
                      <a:r>
                        <a:rPr lang="en-US" altLang="zh-TW" sz="1800" baseline="0" dirty="0" smtClean="0"/>
                        <a:t> address</a:t>
                      </a:r>
                      <a:endParaRPr lang="zh-TW" alt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Yes</a:t>
                      </a:r>
                      <a:endParaRPr lang="zh-TW" altLang="en-US" sz="1800" dirty="0" smtClean="0"/>
                    </a:p>
                  </a:txBody>
                  <a:tcPr marL="91441" marR="91441"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Arithmetic/Logic Operations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196975"/>
            <a:ext cx="6264275" cy="52562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8066087" cy="1143000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Condition Testing and Conditional Move Operations</a:t>
            </a:r>
            <a:endParaRPr lang="zh-TW" altLang="en-US" b="0" dirty="0" smtClean="0">
              <a:latin typeface="Calibri" panose="020F0502020204030204" pitchFamily="34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6327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Jump And Branch</a:t>
            </a:r>
            <a:endParaRPr lang="zh-TW" altLang="en-US" b="0" dirty="0" smtClean="0">
              <a:latin typeface="Calibri" panose="020F0502020204030204" pitchFamily="34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37" y="980728"/>
            <a:ext cx="6084788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>
          <a:xfrm>
            <a:off x="827088" y="44450"/>
            <a:ext cx="8066087" cy="1368425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Multiply and Divide Operations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&amp;</a:t>
            </a:r>
            <a:b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Accumulator Access Operation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12863"/>
            <a:ext cx="5760640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863600" y="44450"/>
            <a:ext cx="8066088" cy="1143000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Lord and Store Operations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1052513"/>
            <a:ext cx="6480721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>
          <a:xfrm>
            <a:off x="863600" y="115888"/>
            <a:ext cx="8066088" cy="1143000"/>
          </a:xfrm>
        </p:spPr>
        <p:txBody>
          <a:bodyPr/>
          <a:lstStyle/>
          <a:p>
            <a:pPr eaLnBrk="1" hangingPunct="1"/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Logical and Bit-Field Operations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58888"/>
            <a:ext cx="648072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042988" y="1557338"/>
            <a:ext cx="7415212" cy="2808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LAB2</a:t>
            </a:r>
            <a:r>
              <a:rPr lang="en-US" altLang="zh-TW" sz="2800" b="0" dirty="0">
                <a:solidFill>
                  <a:srgbClr val="0000FF"/>
                </a:solidFill>
                <a:latin typeface="Calibri" panose="020F0502020204030204" pitchFamily="34" charset="0"/>
              </a:rPr>
              <a:t>: Describe C code in MIPS assembly</a:t>
            </a:r>
            <a:r>
              <a:rPr lang="en-US" altLang="zh-TW" sz="2800" dirty="0" smtClean="0">
                <a:latin typeface="+mn-ea"/>
                <a:ea typeface="+mn-ea"/>
              </a:rPr>
              <a:t/>
            </a:r>
            <a:br>
              <a:rPr lang="en-US" altLang="zh-TW" sz="2800" dirty="0" smtClean="0">
                <a:latin typeface="+mn-ea"/>
                <a:ea typeface="+mn-ea"/>
              </a:rPr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21507" name="副標題 2"/>
          <p:cNvSpPr>
            <a:spLocks noGrp="1"/>
          </p:cNvSpPr>
          <p:nvPr>
            <p:ph type="subTitle" sz="quarter" idx="1"/>
          </p:nvPr>
        </p:nvSpPr>
        <p:spPr>
          <a:xfrm>
            <a:off x="2843213" y="3860800"/>
            <a:ext cx="3673475" cy="1130300"/>
          </a:xfrm>
        </p:spPr>
        <p:txBody>
          <a:bodyPr/>
          <a:lstStyle/>
          <a:p>
            <a:pPr algn="l" eaLnBrk="1" hangingPunct="1"/>
            <a:r>
              <a:rPr lang="zh-TW" altLang="en-US" smtClean="0"/>
              <a:t/>
            </a:r>
            <a:br>
              <a:rPr lang="zh-TW" altLang="en-US" smtClean="0"/>
            </a:br>
            <a:endParaRPr lang="zh-TW" altLang="en-US" smtClean="0"/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6A33C2-A7B2-4A66-8F43-E0D2142D1C71}" type="slidenum">
              <a:rPr kumimoji="0" lang="zh-TW" altLang="en-US">
                <a:latin typeface="Times New Roman" panose="02020603050405020304" pitchFamily="18" charset="0"/>
              </a:rPr>
              <a:pPr eaLnBrk="1" hangingPunct="1"/>
              <a:t>18</a:t>
            </a:fld>
            <a:endParaRPr kumimoji="0"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4BE1EA9-104E-4104-9B67-CC85FC7A6A8C}" type="slidenum">
              <a:rPr kumimoji="0" lang="zh-TW" altLang="en-US">
                <a:latin typeface="Times New Roman" panose="02020603050405020304" pitchFamily="18" charset="0"/>
              </a:rPr>
              <a:pPr eaLnBrk="1" hangingPunct="1"/>
              <a:t>19</a:t>
            </a:fld>
            <a:endParaRPr kumimoji="0" lang="en-US" altLang="zh-TW">
              <a:latin typeface="Times New Roman" panose="02020603050405020304" pitchFamily="18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1550" y="476250"/>
            <a:ext cx="7921625" cy="6492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Tool used</a:t>
            </a:r>
            <a:endParaRPr lang="zh-TW" altLang="en-US" sz="32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79499" y="1626631"/>
            <a:ext cx="7705725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實驗環境</a:t>
            </a:r>
            <a:r>
              <a:rPr kumimoji="0"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: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</a:rPr>
              <a:t>Linux 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</a:rPr>
              <a:t>MIPS Cross compiler( Compile program)</a:t>
            </a:r>
            <a:endParaRPr kumimoji="0" lang="en-US" altLang="zh-TW" sz="2800" dirty="0">
              <a:solidFill>
                <a:schemeClr val="accent2"/>
              </a:solidFill>
              <a:latin typeface="Calibri" panose="020F0502020204030204" pitchFamily="34" charset="0"/>
              <a:ea typeface="+mj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zh-TW" sz="2800" dirty="0" err="1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Modelsim</a:t>
            </a:r>
            <a:r>
              <a:rPr kumimoji="0" lang="en-US" altLang="zh-TW" sz="2800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 (Run CPU simulator)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TW" sz="2800" dirty="0" smtClean="0">
                <a:solidFill>
                  <a:schemeClr val="accent2"/>
                </a:solidFill>
                <a:latin typeface="Calibri" panose="020F0502020204030204" pitchFamily="34" charset="0"/>
                <a:ea typeface="新細明體" charset="-120"/>
              </a:rPr>
              <a:t>Java</a:t>
            </a:r>
            <a:endParaRPr kumimoji="0" lang="en-US" altLang="zh-TW" sz="2800" dirty="0">
              <a:solidFill>
                <a:schemeClr val="accent2"/>
              </a:solidFill>
              <a:latin typeface="+mj-lt"/>
              <a:ea typeface="+mj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zh-TW" sz="2800" dirty="0">
              <a:solidFill>
                <a:schemeClr val="accent2"/>
              </a:solidFill>
              <a:latin typeface="+mj-lt"/>
              <a:ea typeface="+mj-ea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zh-TW" sz="2800" dirty="0">
              <a:solidFill>
                <a:schemeClr val="accent2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363272" cy="11382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標楷體" pitchFamily="65" charset="-120"/>
              </a:rPr>
              <a:t/>
            </a:r>
            <a:br>
              <a:rPr lang="en-US" altLang="zh-TW" dirty="0" smtClean="0">
                <a:solidFill>
                  <a:srgbClr val="0000FF"/>
                </a:solidFill>
                <a:latin typeface="標楷體" pitchFamily="65" charset="-120"/>
              </a:rPr>
            </a:br>
            <a:r>
              <a:rPr lang="en-US" altLang="zh-TW" sz="36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LAB2: </a:t>
            </a:r>
            <a:r>
              <a:rPr lang="en-US" altLang="zh-TW" sz="3600" b="0" dirty="0">
                <a:solidFill>
                  <a:srgbClr val="0000FF"/>
                </a:solidFill>
                <a:latin typeface="Calibri" panose="020F0502020204030204" pitchFamily="34" charset="0"/>
              </a:rPr>
              <a:t>D</a:t>
            </a:r>
            <a:r>
              <a:rPr lang="en-US" altLang="zh-TW" sz="36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escribe </a:t>
            </a:r>
            <a:r>
              <a:rPr lang="en-US" altLang="zh-TW" sz="3600" b="0" dirty="0">
                <a:solidFill>
                  <a:srgbClr val="0000FF"/>
                </a:solidFill>
                <a:latin typeface="Calibri" panose="020F0502020204030204" pitchFamily="34" charset="0"/>
              </a:rPr>
              <a:t>C code in </a:t>
            </a:r>
            <a:r>
              <a:rPr lang="en-US" altLang="zh-TW" sz="36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MIPS assembly</a:t>
            </a:r>
            <a:r>
              <a:rPr lang="zh-TW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/>
            </a:r>
            <a:br>
              <a:rPr lang="zh-TW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endParaRPr lang="zh-TW" altLang="en-US" sz="3600" b="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latin typeface="Calibri" panose="020F0502020204030204" pitchFamily="34" charset="0"/>
              </a:rPr>
              <a:t>How to set up a shared folder? (1/4)</a:t>
            </a:r>
            <a:endParaRPr lang="zh-TW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sz="2400" dirty="0" smtClean="0"/>
              <a:t>Shared folder lets two different OS share the same files.</a:t>
            </a:r>
          </a:p>
          <a:p>
            <a:pPr>
              <a:buFontTx/>
              <a:buChar char="-"/>
            </a:pPr>
            <a:r>
              <a:rPr lang="en-US" altLang="zh-TW" sz="2400" dirty="0" smtClean="0"/>
              <a:t>Create a folder in window first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 rotWithShape="1">
          <a:blip r:embed="rId2" cstate="print"/>
          <a:srcRect l="16614" t="17023" r="27944" b="34797"/>
          <a:stretch/>
        </p:blipFill>
        <p:spPr bwMode="auto">
          <a:xfrm>
            <a:off x="1331640" y="2924944"/>
            <a:ext cx="4896544" cy="2811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411760" y="5301208"/>
            <a:ext cx="1152128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03848" y="5701308"/>
            <a:ext cx="1872208" cy="432048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標楷體" pitchFamily="65" charset="-120"/>
              </a:rPr>
              <a:t>New folder</a:t>
            </a:r>
            <a:endParaRPr kumimoji="1" lang="zh-TW" altLang="en-US" sz="20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081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TW" sz="2400" dirty="0" smtClean="0"/>
              <a:t>Switch to Ubuntu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b="0" dirty="0" smtClean="0">
                <a:latin typeface="Calibri" panose="020F0502020204030204" pitchFamily="34" charset="0"/>
              </a:rPr>
              <a:t>How to set up a shared folder? (2/4)</a:t>
            </a:r>
            <a:endParaRPr lang="zh-TW" altLang="en-US" b="0" dirty="0">
              <a:latin typeface="Calibri" panose="020F0502020204030204" pitchFamily="34" charset="0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2" cstate="print"/>
          <a:srcRect l="23116" t="11885" r="28485" b="48608"/>
          <a:stretch/>
        </p:blipFill>
        <p:spPr bwMode="auto">
          <a:xfrm>
            <a:off x="1042988" y="2204864"/>
            <a:ext cx="3745036" cy="2088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圖片 7"/>
          <p:cNvPicPr/>
          <p:nvPr/>
        </p:nvPicPr>
        <p:blipFill rotWithShape="1">
          <a:blip r:embed="rId3" cstate="print"/>
          <a:srcRect l="24019" t="16704" r="29028" b="28050"/>
          <a:stretch/>
        </p:blipFill>
        <p:spPr bwMode="auto">
          <a:xfrm>
            <a:off x="3621880" y="3790156"/>
            <a:ext cx="4836319" cy="2807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1475656" y="2348880"/>
            <a:ext cx="432048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75656" y="3284984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555630" y="5301208"/>
            <a:ext cx="10081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56074" y="4583832"/>
            <a:ext cx="1296045" cy="213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114524" y="4293096"/>
            <a:ext cx="343675" cy="3024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907704" y="2262065"/>
            <a:ext cx="1224136" cy="64966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裝置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1117986" y="4365662"/>
            <a:ext cx="2136797" cy="64966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共用資料夾設</a:t>
            </a:r>
            <a:r>
              <a:rPr kumimoji="1" lang="zh-TW" altLang="en-US" sz="20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定</a:t>
            </a:r>
            <a:endParaRPr kumimoji="1" lang="zh-TW" altLang="en-US" sz="20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991287" y="5587790"/>
            <a:ext cx="2136797" cy="64966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共用資料夾</a:t>
            </a:r>
            <a:endParaRPr kumimoji="1" lang="zh-TW" altLang="en-US" sz="20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42939" y="4470367"/>
            <a:ext cx="2136797" cy="64966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機</a:t>
            </a:r>
            <a:r>
              <a:rPr kumimoji="1" lang="zh-TW" altLang="en-US" sz="20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器</a:t>
            </a: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資料夾</a:t>
            </a:r>
            <a:endParaRPr kumimoji="1" lang="zh-TW" altLang="en-US" sz="20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707708" y="4583559"/>
            <a:ext cx="1224136" cy="64966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新</a:t>
            </a:r>
            <a:r>
              <a:rPr kumimoji="1" lang="zh-TW" altLang="en-US" sz="20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增</a:t>
            </a:r>
            <a:endParaRPr kumimoji="1" lang="zh-TW" altLang="en-US" sz="20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95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b="0" dirty="0" smtClean="0">
                <a:latin typeface="Calibri" panose="020F0502020204030204" pitchFamily="34" charset="0"/>
              </a:rPr>
              <a:t>How to set up a shared folder? (3/4)</a:t>
            </a:r>
            <a:endParaRPr lang="zh-TW" altLang="en-US" b="0" dirty="0">
              <a:latin typeface="Calibri" panose="020F0502020204030204" pitchFamily="34" charset="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2" cstate="print"/>
          <a:srcRect l="23838" t="17023" r="28666" b="9742"/>
          <a:stretch/>
        </p:blipFill>
        <p:spPr bwMode="auto">
          <a:xfrm>
            <a:off x="1187624" y="1484785"/>
            <a:ext cx="3672408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圖片 6"/>
          <p:cNvPicPr/>
          <p:nvPr/>
        </p:nvPicPr>
        <p:blipFill rotWithShape="1">
          <a:blip r:embed="rId3" cstate="print"/>
          <a:srcRect l="23838" t="16381" r="28666" b="27730"/>
          <a:stretch/>
        </p:blipFill>
        <p:spPr bwMode="auto">
          <a:xfrm>
            <a:off x="4644008" y="3933056"/>
            <a:ext cx="3888432" cy="2592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015716" y="2564903"/>
            <a:ext cx="1008112" cy="2300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43608" y="4724416"/>
            <a:ext cx="3096344" cy="1236813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資料夾路徑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其它</a:t>
            </a:r>
            <a:endParaRPr kumimoji="1" lang="en-US" altLang="zh-TW" sz="2000" dirty="0" smtClean="0">
              <a:solidFill>
                <a:srgbClr val="FF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選擇在 </a:t>
            </a:r>
            <a:r>
              <a:rPr kumimoji="1" lang="en-US" altLang="zh-TW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window </a:t>
            </a:r>
            <a:r>
              <a:rPr kumimoji="1" lang="zh-TW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建立的</a:t>
            </a:r>
            <a:r>
              <a:rPr kumimoji="1" lang="en-US" altLang="zh-TW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share </a:t>
            </a:r>
            <a:r>
              <a:rPr kumimoji="1" lang="zh-TW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資料夾路徑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591780" y="3633582"/>
            <a:ext cx="1008112" cy="2300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84167" y="5661248"/>
            <a:ext cx="935757" cy="4068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54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b="0" dirty="0" smtClean="0">
                <a:latin typeface="Calibri" panose="020F0502020204030204" pitchFamily="34" charset="0"/>
              </a:rPr>
              <a:t>How to set up a shared folder? (4/4)</a:t>
            </a:r>
            <a:endParaRPr lang="zh-TW" altLang="en-US" b="0" dirty="0">
              <a:latin typeface="Calibri" panose="020F050202020403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31913"/>
            <a:ext cx="3631881" cy="31044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547664" y="2132856"/>
            <a:ext cx="864096" cy="5760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43608" y="4618855"/>
            <a:ext cx="7414592" cy="1236813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在 </a:t>
            </a:r>
            <a:r>
              <a:rPr kumimoji="1" lang="en-US" altLang="zh-TW" sz="2000" dirty="0" err="1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ubuntu</a:t>
            </a: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建立一個資料夾</a:t>
            </a:r>
            <a:endParaRPr kumimoji="1" lang="en-US" altLang="zh-TW" sz="2000" dirty="0" smtClean="0">
              <a:solidFill>
                <a:srgbClr val="FF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開啟 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terminal </a:t>
            </a: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輸入 </a:t>
            </a:r>
            <a:r>
              <a:rPr kumimoji="1" lang="en-US" altLang="zh-TW" sz="2000" dirty="0" err="1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sudo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mount –t </a:t>
            </a:r>
            <a:r>
              <a:rPr kumimoji="1" lang="en-US" altLang="zh-TW" sz="2000" dirty="0" err="1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vboxsf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資料夾名稱 資料夾路徑</a:t>
            </a:r>
            <a:endParaRPr kumimoji="1" lang="en-US" altLang="zh-TW" sz="2000" dirty="0" smtClean="0">
              <a:solidFill>
                <a:srgbClr val="FF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完成 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shared</a:t>
            </a:r>
            <a:r>
              <a:rPr kumimoji="1" lang="zh-TW" altLang="en-US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42889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63B3-7D47-46F5-9C42-00A08B36FBFA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909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latin typeface="Calibri" panose="020F0502020204030204" pitchFamily="34" charset="0"/>
              </a:rPr>
              <a:t>MIPS® SDE </a:t>
            </a:r>
            <a:r>
              <a:rPr lang="en-US" altLang="zh-TW" b="0" dirty="0" err="1">
                <a:latin typeface="Calibri" panose="020F0502020204030204" pitchFamily="34" charset="0"/>
              </a:rPr>
              <a:t>Lite</a:t>
            </a:r>
            <a:endParaRPr lang="zh-TW" altLang="en-US" b="0" dirty="0">
              <a:latin typeface="Calibri" panose="020F0502020204030204" pitchFamily="34" charset="0"/>
            </a:endParaRPr>
          </a:p>
        </p:txBody>
      </p:sp>
      <p:graphicFrame>
        <p:nvGraphicFramePr>
          <p:cNvPr id="90931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83978"/>
              </p:ext>
            </p:extLst>
          </p:nvPr>
        </p:nvGraphicFramePr>
        <p:xfrm>
          <a:off x="2339975" y="1268760"/>
          <a:ext cx="5040313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Visio" r:id="rId4" imgW="5791559" imgH="5791471" progId="">
                  <p:embed/>
                </p:oleObj>
              </mc:Choice>
              <mc:Fallback>
                <p:oleObj name="Visio" r:id="rId4" imgW="5791559" imgH="5791471" progId="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68760"/>
                        <a:ext cx="5040313" cy="504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9319" name="Text Box 7"/>
          <p:cNvSpPr txBox="1">
            <a:spLocks noChangeArrowheads="1"/>
          </p:cNvSpPr>
          <p:nvPr/>
        </p:nvSpPr>
        <p:spPr bwMode="auto">
          <a:xfrm>
            <a:off x="827088" y="25654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TW" sz="2000" b="1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Compiler</a:t>
            </a:r>
          </a:p>
        </p:txBody>
      </p:sp>
      <p:sp>
        <p:nvSpPr>
          <p:cNvPr id="909320" name="Line 8"/>
          <p:cNvSpPr>
            <a:spLocks noChangeShapeType="1"/>
          </p:cNvSpPr>
          <p:nvPr/>
        </p:nvSpPr>
        <p:spPr bwMode="auto">
          <a:xfrm flipH="1">
            <a:off x="2195513" y="2492375"/>
            <a:ext cx="719137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9321" name="Text Box 9"/>
          <p:cNvSpPr txBox="1">
            <a:spLocks noChangeArrowheads="1"/>
          </p:cNvSpPr>
          <p:nvPr/>
        </p:nvSpPr>
        <p:spPr bwMode="auto">
          <a:xfrm>
            <a:off x="755650" y="3429000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TW" sz="2000" b="1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Assembler</a:t>
            </a:r>
          </a:p>
        </p:txBody>
      </p:sp>
      <p:sp>
        <p:nvSpPr>
          <p:cNvPr id="909322" name="Line 10"/>
          <p:cNvSpPr>
            <a:spLocks noChangeShapeType="1"/>
          </p:cNvSpPr>
          <p:nvPr/>
        </p:nvSpPr>
        <p:spPr bwMode="auto">
          <a:xfrm flipH="1">
            <a:off x="2339975" y="2852738"/>
            <a:ext cx="2016125" cy="7921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9323" name="Text Box 11"/>
          <p:cNvSpPr txBox="1">
            <a:spLocks noChangeArrowheads="1"/>
          </p:cNvSpPr>
          <p:nvPr/>
        </p:nvSpPr>
        <p:spPr bwMode="auto">
          <a:xfrm>
            <a:off x="611188" y="4437063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TW" sz="2000" b="1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Linker</a:t>
            </a:r>
          </a:p>
        </p:txBody>
      </p:sp>
      <p:sp>
        <p:nvSpPr>
          <p:cNvPr id="909325" name="Line 13"/>
          <p:cNvSpPr>
            <a:spLocks noChangeShapeType="1"/>
          </p:cNvSpPr>
          <p:nvPr/>
        </p:nvSpPr>
        <p:spPr bwMode="auto">
          <a:xfrm flipH="1">
            <a:off x="1979613" y="3860800"/>
            <a:ext cx="2305050" cy="720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9326" name="Text Box 14"/>
          <p:cNvSpPr txBox="1">
            <a:spLocks noChangeArrowheads="1"/>
          </p:cNvSpPr>
          <p:nvPr/>
        </p:nvSpPr>
        <p:spPr bwMode="auto">
          <a:xfrm>
            <a:off x="914387" y="5842000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Debugger</a:t>
            </a:r>
          </a:p>
        </p:txBody>
      </p:sp>
      <p:sp>
        <p:nvSpPr>
          <p:cNvPr id="909327" name="Line 15"/>
          <p:cNvSpPr>
            <a:spLocks noChangeShapeType="1"/>
          </p:cNvSpPr>
          <p:nvPr/>
        </p:nvSpPr>
        <p:spPr bwMode="auto">
          <a:xfrm flipH="1">
            <a:off x="2354247" y="5409405"/>
            <a:ext cx="1930415" cy="631031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Simulator Used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>
                <a:latin typeface="Calibri" panose="020F0502020204030204" pitchFamily="34" charset="0"/>
              </a:rPr>
              <a:t>MIPS 5-stage pipelined processor in RTL code</a:t>
            </a:r>
          </a:p>
          <a:p>
            <a:pPr marL="0" indent="0">
              <a:buNone/>
            </a:pP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5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2135" y="332656"/>
            <a:ext cx="7921625" cy="936625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Transform assembly code to binary code</a:t>
            </a:r>
          </a:p>
          <a:p>
            <a:endParaRPr lang="zh-TW" altLang="en-US" sz="3200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72135" y="1196752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Arial Unicode MS" pitchFamily="34" charset="-120"/>
              </a:rPr>
              <a:t>Step.1: transform assembly code to object file</a:t>
            </a:r>
            <a:endParaRPr lang="en-US" altLang="zh-TW" sz="2400" b="1" dirty="0">
              <a:latin typeface="Calibri" panose="020F0502020204030204" pitchFamily="34" charset="0"/>
              <a:ea typeface="+mj-ea"/>
              <a:cs typeface="Arial Unicode MS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zh-TW" sz="2400" b="1" dirty="0" smtClean="0">
                <a:latin typeface="Calibri" panose="020F0502020204030204" pitchFamily="34" charset="0"/>
                <a:ea typeface="+mj-ea"/>
                <a:cs typeface="Arial Unicode MS" pitchFamily="34" charset="-120"/>
              </a:rPr>
              <a:t>在</a:t>
            </a:r>
            <a:r>
              <a:rPr lang="en-US" altLang="zh-TW" sz="2400" b="1" dirty="0" err="1">
                <a:latin typeface="Calibri" panose="020F0502020204030204" pitchFamily="34" charset="0"/>
                <a:ea typeface="+mj-ea"/>
                <a:cs typeface="Arial Unicode MS" pitchFamily="34" charset="-120"/>
              </a:rPr>
              <a:t>linux</a:t>
            </a:r>
            <a:r>
              <a:rPr lang="zh-TW" altLang="zh-TW" sz="2400" b="1" dirty="0">
                <a:latin typeface="Calibri" panose="020F0502020204030204" pitchFamily="34" charset="0"/>
                <a:ea typeface="+mj-ea"/>
                <a:cs typeface="Arial Unicode MS" pitchFamily="34" charset="-120"/>
              </a:rPr>
              <a:t>下打開</a:t>
            </a:r>
            <a:r>
              <a:rPr lang="en-US" altLang="zh-TW" sz="2400" b="1" dirty="0">
                <a:latin typeface="Calibri" panose="020F0502020204030204" pitchFamily="34" charset="0"/>
                <a:ea typeface="+mj-ea"/>
                <a:cs typeface="Arial Unicode MS" pitchFamily="34" charset="-120"/>
              </a:rPr>
              <a:t>Terminal</a:t>
            </a:r>
            <a:r>
              <a:rPr lang="zh-TW" altLang="zh-TW" sz="2400" b="1" dirty="0">
                <a:latin typeface="Calibri" panose="020F0502020204030204" pitchFamily="34" charset="0"/>
                <a:ea typeface="+mj-ea"/>
                <a:cs typeface="Arial Unicode MS" pitchFamily="34" charset="-120"/>
              </a:rPr>
              <a:t>接著輸入以下指令</a:t>
            </a:r>
            <a:endParaRPr lang="en-US" altLang="zh-TW" sz="2400" b="1" dirty="0" smtClean="0">
              <a:latin typeface="Calibri" panose="020F0502020204030204" pitchFamily="34" charset="0"/>
              <a:ea typeface="+mj-ea"/>
              <a:cs typeface="Arial Unicode MS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sde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-as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add.s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  <a:ea typeface="+mj-ea"/>
              </a:rPr>
              <a:t>-g 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-</a:t>
            </a:r>
            <a:r>
              <a:rPr lang="en-US" altLang="zh-TW" sz="2400" b="1" dirty="0">
                <a:latin typeface="Calibri" panose="020F0502020204030204" pitchFamily="34" charset="0"/>
                <a:ea typeface="+mj-ea"/>
              </a:rPr>
              <a:t>o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add.o</a:t>
            </a:r>
            <a:endParaRPr lang="en-US" altLang="zh-TW" sz="2400" b="1" dirty="0">
              <a:latin typeface="Calibri" panose="020F0502020204030204" pitchFamily="34" charset="0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altLang="zh-TW" dirty="0" err="1" smtClean="0">
                <a:latin typeface="Calibri" panose="020F0502020204030204" pitchFamily="34" charset="0"/>
                <a:ea typeface="+mj-ea"/>
              </a:rPr>
              <a:t>sde</a:t>
            </a:r>
            <a:r>
              <a:rPr lang="en-US" altLang="zh-TW" dirty="0" smtClean="0">
                <a:latin typeface="Calibri" panose="020F0502020204030204" pitchFamily="34" charset="0"/>
                <a:ea typeface="+mj-ea"/>
              </a:rPr>
              <a:t>-as:</a:t>
            </a:r>
            <a:r>
              <a:rPr lang="zh-TW" altLang="en-US" dirty="0" smtClean="0">
                <a:latin typeface="Calibri" panose="020F0502020204030204" pitchFamily="34" charset="0"/>
                <a:ea typeface="+mj-ea"/>
              </a:rPr>
              <a:t>目的是讓</a:t>
            </a:r>
            <a:r>
              <a:rPr lang="en-US" altLang="zh-TW" dirty="0" smtClean="0">
                <a:latin typeface="Calibri" panose="020F0502020204030204" pitchFamily="34" charset="0"/>
                <a:ea typeface="+mj-ea"/>
              </a:rPr>
              <a:t>Assembly</a:t>
            </a:r>
            <a:r>
              <a:rPr lang="zh-TW" altLang="en-US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kumimoji="1" lang="en-US" altLang="zh-TW" dirty="0" smtClean="0">
                <a:latin typeface="Calibri" panose="020F0502020204030204" pitchFamily="34" charset="0"/>
                <a:ea typeface="+mj-ea"/>
              </a:rPr>
              <a:t>code</a:t>
            </a:r>
            <a:r>
              <a:rPr kumimoji="1" lang="zh-TW" altLang="en-US" dirty="0" smtClean="0">
                <a:latin typeface="Calibri" panose="020F0502020204030204" pitchFamily="34" charset="0"/>
                <a:ea typeface="+mj-ea"/>
              </a:rPr>
              <a:t>轉成</a:t>
            </a:r>
            <a:r>
              <a:rPr kumimoji="1" lang="en-US" altLang="zh-TW" dirty="0" smtClean="0">
                <a:latin typeface="Calibri" panose="020F0502020204030204" pitchFamily="34" charset="0"/>
                <a:ea typeface="+mj-ea"/>
              </a:rPr>
              <a:t>Object file</a:t>
            </a: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kumimoji="1" lang="en-US" altLang="zh-TW" dirty="0" smtClean="0">
                <a:latin typeface="Calibri" panose="020F0502020204030204" pitchFamily="34" charset="0"/>
                <a:ea typeface="+mj-ea"/>
              </a:rPr>
              <a:t>-g</a:t>
            </a:r>
            <a:r>
              <a:rPr kumimoji="1" lang="zh-TW" altLang="en-US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kumimoji="1" lang="en-US" altLang="zh-TW" dirty="0" smtClean="0">
                <a:latin typeface="Calibri" panose="020F0502020204030204" pitchFamily="34" charset="0"/>
                <a:ea typeface="+mj-ea"/>
              </a:rPr>
              <a:t>:</a:t>
            </a:r>
            <a:r>
              <a:rPr kumimoji="1" lang="zh-TW" altLang="en-US" dirty="0" smtClean="0">
                <a:latin typeface="Calibri" panose="020F0502020204030204" pitchFamily="34" charset="0"/>
                <a:ea typeface="+mj-ea"/>
              </a:rPr>
              <a:t>目的是讓</a:t>
            </a:r>
            <a:r>
              <a:rPr kumimoji="1" lang="en-US" altLang="zh-TW" dirty="0" smtClean="0">
                <a:latin typeface="Calibri" panose="020F0502020204030204" pitchFamily="34" charset="0"/>
                <a:ea typeface="+mj-ea"/>
              </a:rPr>
              <a:t>Object file</a:t>
            </a:r>
            <a:r>
              <a:rPr kumimoji="1" lang="zh-TW" altLang="en-US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kumimoji="1" lang="zh-TW" altLang="en-US" dirty="0">
                <a:latin typeface="Calibri" panose="020F0502020204030204" pitchFamily="34" charset="0"/>
                <a:ea typeface="+mj-ea"/>
              </a:rPr>
              <a:t>添加</a:t>
            </a:r>
            <a:r>
              <a:rPr kumimoji="1" lang="zh-TW" altLang="en-US" dirty="0" smtClean="0">
                <a:latin typeface="Calibri" panose="020F0502020204030204" pitchFamily="34" charset="0"/>
                <a:ea typeface="+mj-ea"/>
              </a:rPr>
              <a:t>輔助</a:t>
            </a:r>
            <a:r>
              <a:rPr kumimoji="1" lang="en-US" altLang="zh-TW" dirty="0" smtClean="0">
                <a:latin typeface="Calibri" panose="020F0502020204030204" pitchFamily="34" charset="0"/>
                <a:ea typeface="+mj-ea"/>
              </a:rPr>
              <a:t>Debug</a:t>
            </a:r>
            <a:r>
              <a:rPr kumimoji="1" lang="zh-TW" altLang="en-US" dirty="0" smtClean="0">
                <a:latin typeface="Calibri" panose="020F0502020204030204" pitchFamily="34" charset="0"/>
                <a:ea typeface="+mj-ea"/>
              </a:rPr>
              <a:t>的資訊</a:t>
            </a:r>
            <a:endParaRPr kumimoji="1" lang="en-US" altLang="zh-TW" dirty="0" smtClean="0">
              <a:latin typeface="Calibri" panose="020F0502020204030204" pitchFamily="34" charset="0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kumimoji="1" lang="en-US" altLang="zh-TW" dirty="0" smtClean="0">
                <a:latin typeface="Calibri" panose="020F0502020204030204" pitchFamily="34" charset="0"/>
                <a:ea typeface="+mj-ea"/>
              </a:rPr>
              <a:t>-o :</a:t>
            </a:r>
            <a:r>
              <a:rPr kumimoji="1" lang="zh-TW" altLang="en-US" dirty="0" smtClean="0">
                <a:latin typeface="Calibri" panose="020F0502020204030204" pitchFamily="34" charset="0"/>
                <a:ea typeface="+mj-ea"/>
              </a:rPr>
              <a:t>讓產生的目標檔</a:t>
            </a:r>
            <a:endParaRPr lang="zh-TW" altLang="zh-TW" dirty="0">
              <a:latin typeface="Calibri" panose="020F0502020204030204" pitchFamily="34" charset="0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2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1600" y="188640"/>
            <a:ext cx="7921625" cy="936625"/>
          </a:xfrm>
        </p:spPr>
        <p:txBody>
          <a:bodyPr/>
          <a:lstStyle/>
          <a:p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Transform assembly</a:t>
            </a:r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code to binary code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972135" y="860166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Step.2: link object file to image file</a:t>
            </a:r>
          </a:p>
          <a:p>
            <a:pPr>
              <a:lnSpc>
                <a:spcPct val="200000"/>
              </a:lnSpc>
            </a:pPr>
            <a:r>
              <a:rPr lang="zh-TW" altLang="en-US" sz="2400" b="1" dirty="0" smtClean="0">
                <a:latin typeface="Calibri" panose="020F0502020204030204" pitchFamily="34" charset="0"/>
                <a:ea typeface="+mj-ea"/>
              </a:rPr>
              <a:t>輸入 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: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sde-ld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add.o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  <a:ea typeface="+mj-ea"/>
              </a:rPr>
              <a:t>-</a:t>
            </a:r>
            <a:r>
              <a:rPr lang="en-US" altLang="zh-TW" sz="2400" b="1" dirty="0" err="1">
                <a:latin typeface="Calibri" panose="020F0502020204030204" pitchFamily="34" charset="0"/>
                <a:ea typeface="+mj-ea"/>
              </a:rPr>
              <a:t>Ttext</a:t>
            </a:r>
            <a:r>
              <a:rPr lang="en-US" altLang="zh-TW" sz="2400" b="1" dirty="0">
                <a:latin typeface="Calibri" panose="020F0502020204030204" pitchFamily="34" charset="0"/>
                <a:ea typeface="+mj-ea"/>
              </a:rPr>
              <a:t> 0x00008000 -o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add.image</a:t>
            </a:r>
            <a:endParaRPr lang="en-US" altLang="zh-TW" sz="2400" dirty="0">
              <a:latin typeface="Calibri" panose="020F0502020204030204" pitchFamily="34" charset="0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altLang="zh-TW" sz="2000" dirty="0" err="1" smtClean="0">
                <a:latin typeface="Calibri" panose="020F0502020204030204" pitchFamily="34" charset="0"/>
                <a:ea typeface="+mj-ea"/>
              </a:rPr>
              <a:t>sde-ld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 : 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目的是可將多個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Object file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link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壓縮成為一個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	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  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image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檔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 </a:t>
            </a: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altLang="zh-TW" sz="2000" dirty="0" err="1" smtClean="0">
                <a:latin typeface="Calibri" panose="020F0502020204030204" pitchFamily="34" charset="0"/>
                <a:ea typeface="+mj-ea"/>
              </a:rPr>
              <a:t>Ttext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  :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目的是設定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code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的起始位置</a:t>
            </a:r>
            <a:endParaRPr lang="en-US" altLang="zh-TW" sz="2000" dirty="0" smtClean="0">
              <a:latin typeface="Calibri" panose="020F0502020204030204" pitchFamily="34" charset="0"/>
              <a:ea typeface="+mj-ea"/>
            </a:endParaRPr>
          </a:p>
          <a:p>
            <a:endParaRPr lang="zh-TW" altLang="zh-TW" sz="2400" dirty="0"/>
          </a:p>
          <a:p>
            <a:endParaRPr lang="en-US" altLang="zh-TW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5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1600" y="188640"/>
            <a:ext cx="7921625" cy="936625"/>
          </a:xfrm>
        </p:spPr>
        <p:txBody>
          <a:bodyPr/>
          <a:lstStyle/>
          <a:p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Transform assembly</a:t>
            </a:r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code to binary code</a:t>
            </a:r>
          </a:p>
          <a:p>
            <a:endParaRPr lang="zh-TW" altLang="en-US" sz="3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79984" y="908720"/>
            <a:ext cx="7704856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Step.3: transform binary to ASCII format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cs typeface="Arial Unicode MS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b="1" dirty="0" smtClean="0">
                <a:latin typeface="Calibri" panose="020F0502020204030204" pitchFamily="34" charset="0"/>
                <a:ea typeface="+mj-ea"/>
              </a:rPr>
              <a:t>輸入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:</a:t>
            </a:r>
            <a:r>
              <a:rPr lang="zh-TW" altLang="en-US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sde-conv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add.image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>
                <a:latin typeface="Calibri" panose="020F0502020204030204" pitchFamily="34" charset="0"/>
                <a:ea typeface="+mj-ea"/>
              </a:rPr>
              <a:t>-o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add.conv</a:t>
            </a:r>
            <a:endParaRPr lang="en-US" altLang="zh-TW" sz="2400" b="1" dirty="0">
              <a:latin typeface="Calibri" panose="020F0502020204030204" pitchFamily="34" charset="0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altLang="zh-TW" sz="2000" dirty="0" err="1" smtClean="0">
                <a:latin typeface="Calibri" panose="020F0502020204030204" pitchFamily="34" charset="0"/>
                <a:ea typeface="+mj-ea"/>
              </a:rPr>
              <a:t>sde-conv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 : 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將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binary</a:t>
            </a:r>
            <a:r>
              <a:rPr lang="zh-TW" altLang="en-US" sz="2000" dirty="0">
                <a:latin typeface="Calibri" panose="020F0502020204030204" pitchFamily="34" charset="0"/>
                <a:ea typeface="+mj-ea"/>
              </a:rPr>
              <a:t>的格式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轉成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ASCII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的格式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(</a:t>
            </a:r>
            <a:r>
              <a:rPr lang="en-US" altLang="zh-TW" sz="2000" dirty="0" err="1" smtClean="0">
                <a:latin typeface="Calibri" panose="020F0502020204030204" pitchFamily="34" charset="0"/>
                <a:ea typeface="+mj-ea"/>
              </a:rPr>
              <a:t>add.conv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)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，因為</a:t>
            </a:r>
            <a:r>
              <a:rPr lang="en-US" altLang="zh-TW" sz="2000" dirty="0" err="1" smtClean="0">
                <a:latin typeface="Calibri" panose="020F0502020204030204" pitchFamily="34" charset="0"/>
                <a:ea typeface="+mj-ea"/>
              </a:rPr>
              <a:t>modelsim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所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input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的檔案是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ASCII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  <a:ea typeface="+mj-ea"/>
              </a:rPr>
              <a:t>的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格式</a:t>
            </a:r>
            <a:endParaRPr lang="en-US" altLang="zh-TW" sz="2000" dirty="0" smtClean="0">
              <a:latin typeface="Calibri" panose="020F0502020204030204" pitchFamily="34" charset="0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The LAB can use RTL-based MIPS simulator for the ease of debugging and signal observations.</a:t>
            </a:r>
            <a:endParaRPr lang="zh-TW" altLang="zh-TW" sz="2000" dirty="0">
              <a:latin typeface="Calibri" panose="020F0502020204030204" pitchFamily="34" charset="0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01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1600" y="188640"/>
            <a:ext cx="7921625" cy="936625"/>
          </a:xfrm>
        </p:spPr>
        <p:txBody>
          <a:bodyPr/>
          <a:lstStyle/>
          <a:p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Transform assembly</a:t>
            </a:r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code to binary code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972135" y="860167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Step.4: generate a file for debugging</a:t>
            </a:r>
          </a:p>
          <a:p>
            <a:endParaRPr lang="en-US" altLang="zh-TW" sz="2400" b="1" dirty="0" smtClean="0">
              <a:solidFill>
                <a:srgbClr val="FF0000"/>
              </a:solidFill>
              <a:latin typeface="Calibri" panose="020F0502020204030204" pitchFamily="34" charset="0"/>
              <a:cs typeface="Arial Unicode MS" pitchFamily="34" charset="-120"/>
            </a:endParaRPr>
          </a:p>
          <a:p>
            <a:r>
              <a:rPr lang="zh-TW" altLang="en-US" sz="2400" b="1" dirty="0" smtClean="0">
                <a:latin typeface="Calibri" panose="020F0502020204030204" pitchFamily="34" charset="0"/>
                <a:ea typeface="+mj-ea"/>
              </a:rPr>
              <a:t>輸入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:</a:t>
            </a:r>
            <a:r>
              <a:rPr lang="zh-TW" altLang="en-US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sde-objdump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400" b="1" dirty="0" err="1" smtClean="0">
                <a:latin typeface="Calibri" panose="020F0502020204030204" pitchFamily="34" charset="0"/>
                <a:ea typeface="+mj-ea"/>
              </a:rPr>
              <a:t>add.image</a:t>
            </a:r>
            <a:r>
              <a:rPr lang="en-US" altLang="zh-TW" sz="2400" b="1" dirty="0" smtClean="0">
                <a:latin typeface="Calibri" panose="020F0502020204030204" pitchFamily="34" charset="0"/>
                <a:ea typeface="+mj-ea"/>
              </a:rPr>
              <a:t> -D &gt; add.txt</a:t>
            </a:r>
            <a:endParaRPr lang="zh-TW" altLang="zh-TW" sz="2400" b="1" dirty="0" smtClean="0">
              <a:latin typeface="Calibri" panose="020F0502020204030204" pitchFamily="34" charset="0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altLang="zh-TW" dirty="0" err="1" smtClean="0">
                <a:latin typeface="Calibri" panose="020F0502020204030204" pitchFamily="34" charset="0"/>
                <a:ea typeface="標楷體" pitchFamily="65" charset="-120"/>
              </a:rPr>
              <a:t>sde-objdump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 :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目的產生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.txt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 檔一種</a:t>
            </a:r>
            <a:r>
              <a:rPr lang="zh-TW" altLang="en-US" dirty="0">
                <a:latin typeface="Calibri" panose="020F0502020204030204" pitchFamily="34" charset="0"/>
                <a:ea typeface="標楷體" pitchFamily="65" charset="-120"/>
              </a:rPr>
              <a:t>讓程式設計者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容易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debug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的格式，會在添加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local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和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global address 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等資訊</a:t>
            </a:r>
            <a:endParaRPr lang="en-US" altLang="zh-TW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-D: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拆開所有指令</a:t>
            </a:r>
            <a:endParaRPr lang="en-US" altLang="zh-TW" dirty="0" smtClean="0">
              <a:latin typeface="Calibri" panose="020F0502020204030204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96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382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標楷體" pitchFamily="65" charset="-120"/>
              </a:rPr>
              <a:t/>
            </a:r>
            <a:br>
              <a:rPr lang="en-US" altLang="zh-TW" dirty="0" smtClean="0">
                <a:solidFill>
                  <a:srgbClr val="0000FF"/>
                </a:solidFill>
                <a:latin typeface="標楷體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itchFamily="65" charset="-120"/>
              </a:rPr>
              <a:t>實驗目的</a:t>
            </a:r>
            <a:r>
              <a:rPr lang="zh-TW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/>
            </a:r>
            <a:br>
              <a:rPr lang="zh-TW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endParaRPr lang="zh-TW" altLang="en-US" sz="3600" b="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600200"/>
            <a:ext cx="7715250" cy="3916363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了解Ｃ程式與組合語言程式的關係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MIPS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定址法</a:t>
            </a:r>
            <a:endParaRPr lang="en-US" altLang="zh-TW" sz="24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比較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LAB1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進階題與自己所想的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Assembly Code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有何不同 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(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探討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LAB1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進階題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)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了解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Assembly Code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執行流程</a:t>
            </a:r>
            <a:r>
              <a:rPr lang="en-US" altLang="zh-TW" sz="2400" dirty="0" smtClean="0">
                <a:latin typeface="Calibri" panose="020F0502020204030204" pitchFamily="34" charset="0"/>
                <a:ea typeface="標楷體" pitchFamily="65" charset="-120"/>
              </a:rPr>
              <a:t>&amp;</a:t>
            </a:r>
            <a:r>
              <a:rPr lang="zh-TW" altLang="en-US" sz="2400" dirty="0" smtClean="0">
                <a:latin typeface="Calibri" panose="020F0502020204030204" pitchFamily="34" charset="0"/>
                <a:ea typeface="標楷體" pitchFamily="65" charset="-120"/>
              </a:rPr>
              <a:t>結果</a:t>
            </a:r>
            <a:endParaRPr lang="en-US" altLang="zh-TW" dirty="0">
              <a:latin typeface="+mj-ea"/>
            </a:endParaRPr>
          </a:p>
          <a:p>
            <a:pPr marL="0" indent="0" eaLnBrk="1" hangingPunct="1">
              <a:buNone/>
              <a:defRPr/>
            </a:pPr>
            <a:endParaRPr lang="en-US" altLang="zh-TW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1600" y="188640"/>
            <a:ext cx="7921625" cy="936625"/>
          </a:xfrm>
        </p:spPr>
        <p:txBody>
          <a:bodyPr/>
          <a:lstStyle/>
          <a:p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Transform assembly</a:t>
            </a:r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code to binary code</a:t>
            </a:r>
          </a:p>
          <a:p>
            <a:endParaRPr lang="zh-TW" altLang="zh-TW" sz="3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72135" y="884250"/>
            <a:ext cx="77048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Arial Unicode MS" pitchFamily="34" charset="-120"/>
              </a:rPr>
              <a:t>Step.5: 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Convert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assembly code to Memory Initialization 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File (for Verilog input) </a:t>
            </a:r>
            <a:endParaRPr lang="en-US" altLang="zh-TW" sz="2400" b="1" dirty="0">
              <a:solidFill>
                <a:srgbClr val="FF0000"/>
              </a:solidFill>
              <a:latin typeface="Calibri" panose="020F0502020204030204" pitchFamily="34" charset="0"/>
              <a:ea typeface="+mj-ea"/>
              <a:cs typeface="Arial Unicode MS" pitchFamily="34" charset="-120"/>
            </a:endParaRPr>
          </a:p>
          <a:p>
            <a:r>
              <a:rPr lang="zh-TW" altLang="zh-TW" sz="2000" dirty="0" smtClean="0">
                <a:latin typeface="Calibri" panose="020F0502020204030204" pitchFamily="34" charset="0"/>
                <a:ea typeface="標楷體" pitchFamily="65" charset="-120"/>
              </a:rPr>
              <a:t>把</a:t>
            </a:r>
            <a:r>
              <a:rPr lang="en-US" altLang="zh-TW" sz="2000" dirty="0">
                <a:latin typeface="Calibri" panose="020F0502020204030204" pitchFamily="34" charset="0"/>
                <a:ea typeface="標楷體" pitchFamily="65" charset="-120"/>
              </a:rPr>
              <a:t>cross complier</a:t>
            </a:r>
            <a:r>
              <a:rPr lang="zh-TW" altLang="zh-TW" sz="2000" dirty="0">
                <a:latin typeface="Calibri" panose="020F0502020204030204" pitchFamily="34" charset="0"/>
                <a:ea typeface="標楷體" pitchFamily="65" charset="-120"/>
              </a:rPr>
              <a:t>出來</a:t>
            </a:r>
            <a:r>
              <a:rPr lang="zh-TW" altLang="zh-TW" sz="2000" dirty="0" smtClean="0">
                <a:latin typeface="Calibri" panose="020F0502020204030204" pitchFamily="34" charset="0"/>
                <a:ea typeface="標楷體" pitchFamily="65" charset="-120"/>
              </a:rPr>
              <a:t>的</a:t>
            </a:r>
            <a:r>
              <a:rPr lang="en-US" altLang="zh-TW" sz="2000" dirty="0" err="1" smtClean="0">
                <a:latin typeface="Calibri" panose="020F0502020204030204" pitchFamily="34" charset="0"/>
                <a:ea typeface="標楷體" pitchFamily="65" charset="-120"/>
              </a:rPr>
              <a:t>add.conv</a:t>
            </a:r>
            <a:r>
              <a:rPr lang="zh-TW" altLang="zh-TW" sz="2000" dirty="0" smtClean="0">
                <a:latin typeface="Calibri" panose="020F0502020204030204" pitchFamily="34" charset="0"/>
                <a:ea typeface="標楷體" pitchFamily="65" charset="-120"/>
              </a:rPr>
              <a:t>放</a:t>
            </a: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到</a:t>
            </a:r>
            <a:r>
              <a:rPr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windows</a:t>
            </a:r>
            <a:r>
              <a:rPr lang="zh-TW" altLang="zh-TW" sz="2000" dirty="0">
                <a:latin typeface="Calibri" panose="020F0502020204030204" pitchFamily="34" charset="0"/>
                <a:ea typeface="標楷體" pitchFamily="65" charset="-120"/>
              </a:rPr>
              <a:t>下</a:t>
            </a:r>
            <a:r>
              <a:rPr lang="zh-TW" altLang="zh-TW" sz="2000" dirty="0" smtClean="0">
                <a:latin typeface="Calibri" panose="020F0502020204030204" pitchFamily="34" charset="0"/>
                <a:ea typeface="標楷體" pitchFamily="65" charset="-120"/>
              </a:rPr>
              <a:t>的</a:t>
            </a:r>
            <a:r>
              <a:rPr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converter</a:t>
            </a:r>
            <a:r>
              <a:rPr lang="zh-TW" altLang="zh-TW" sz="2000" dirty="0">
                <a:latin typeface="Calibri" panose="020F0502020204030204" pitchFamily="34" charset="0"/>
                <a:ea typeface="標楷體" pitchFamily="65" charset="-120"/>
              </a:rPr>
              <a:t>資料夾</a:t>
            </a:r>
            <a:r>
              <a:rPr lang="zh-TW" altLang="zh-TW" sz="2000" dirty="0" smtClean="0">
                <a:latin typeface="Calibri" panose="020F0502020204030204" pitchFamily="34" charset="0"/>
                <a:ea typeface="標楷體" pitchFamily="65" charset="-120"/>
              </a:rPr>
              <a:t>，</a:t>
            </a:r>
            <a:r>
              <a:rPr lang="zh-TW" altLang="en-US" sz="2000" dirty="0">
                <a:latin typeface="Calibri" panose="020F0502020204030204" pitchFamily="34" charset="0"/>
                <a:ea typeface="標楷體" pitchFamily="65" charset="-120"/>
              </a:rPr>
              <a:t>並</a:t>
            </a:r>
            <a:r>
              <a:rPr lang="zh-TW" altLang="zh-TW" sz="2000" dirty="0" smtClean="0">
                <a:latin typeface="Calibri" panose="020F0502020204030204" pitchFamily="34" charset="0"/>
                <a:ea typeface="標楷體" pitchFamily="65" charset="-120"/>
              </a:rPr>
              <a:t>執行</a:t>
            </a:r>
            <a:r>
              <a:rPr lang="zh-TW" altLang="zh-TW" sz="2000" dirty="0">
                <a:latin typeface="Calibri" panose="020F0502020204030204" pitchFamily="34" charset="0"/>
                <a:ea typeface="標楷體" pitchFamily="65" charset="-120"/>
              </a:rPr>
              <a:t>以下</a:t>
            </a:r>
            <a:r>
              <a:rPr lang="zh-TW" altLang="zh-TW" sz="2000" dirty="0" smtClean="0">
                <a:latin typeface="Calibri" panose="020F0502020204030204" pitchFamily="34" charset="0"/>
                <a:ea typeface="標楷體" pitchFamily="65" charset="-120"/>
              </a:rPr>
              <a:t>步驟</a:t>
            </a:r>
            <a:endParaRPr lang="en-US" altLang="zh-TW" sz="20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endParaRPr lang="en-US" altLang="zh-TW" sz="2000" dirty="0">
              <a:latin typeface="Calibri" panose="020F0502020204030204" pitchFamily="34" charset="0"/>
              <a:ea typeface="標楷體" pitchFamily="65" charset="-120"/>
            </a:endParaRPr>
          </a:p>
          <a:p>
            <a:r>
              <a:rPr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1.</a:t>
            </a: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點選</a:t>
            </a:r>
            <a:r>
              <a:rPr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run</a:t>
            </a: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檔 </a:t>
            </a:r>
            <a:endParaRPr lang="en-US" altLang="zh-TW" sz="20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使用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run 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將 </a:t>
            </a:r>
            <a:r>
              <a:rPr lang="en-US" altLang="zh-TW" sz="1600" dirty="0" err="1">
                <a:latin typeface="Calibri" panose="020F0502020204030204" pitchFamily="34" charset="0"/>
                <a:ea typeface="標楷體" pitchFamily="65" charset="-120"/>
              </a:rPr>
              <a:t>add.conv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轉成</a:t>
            </a:r>
            <a:r>
              <a:rPr lang="en-US" altLang="zh-TW" sz="1600" dirty="0" err="1">
                <a:latin typeface="Calibri" panose="020F0502020204030204" pitchFamily="34" charset="0"/>
                <a:ea typeface="標楷體" pitchFamily="65" charset="-120"/>
              </a:rPr>
              <a:t>add.mif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檔，目的在於可以將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ASCII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檔轉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成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V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erilog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想要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的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記憶體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格式，以便程式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(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指令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)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能夠有序在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CPU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中被執行</a:t>
            </a:r>
            <a:endParaRPr lang="en-US" altLang="zh-TW" sz="1600" dirty="0">
              <a:latin typeface="Calibri" panose="020F0502020204030204" pitchFamily="34" charset="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endParaRPr lang="zh-TW" altLang="zh-TW" sz="2400" dirty="0"/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+mj-lt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1536575" y="4077072"/>
            <a:ext cx="1800200" cy="936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400" b="1" dirty="0" err="1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add</a:t>
            </a:r>
            <a:r>
              <a:rPr kumimoji="1" lang="en-US" altLang="zh-TW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標楷體" pitchFamily="65" charset="-120"/>
              </a:rPr>
              <a:t>.conv</a:t>
            </a:r>
            <a:endParaRPr kumimoji="1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3352183" y="4520789"/>
            <a:ext cx="3308049" cy="231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圓角矩形 10"/>
          <p:cNvSpPr/>
          <p:nvPr/>
        </p:nvSpPr>
        <p:spPr bwMode="auto">
          <a:xfrm>
            <a:off x="6675640" y="4053990"/>
            <a:ext cx="1800200" cy="9798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400" b="1" dirty="0" err="1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add</a:t>
            </a:r>
            <a:r>
              <a:rPr kumimoji="1" lang="en-US" altLang="zh-TW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標楷體" pitchFamily="65" charset="-120"/>
              </a:rPr>
              <a:t>.mif</a:t>
            </a:r>
            <a:endParaRPr kumimoji="1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31640" y="5252158"/>
            <a:ext cx="6723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An ASCII text file (with the extension .</a:t>
            </a:r>
            <a:r>
              <a:rPr lang="en-US" altLang="zh-TW" dirty="0" err="1">
                <a:latin typeface="Calibri" panose="020F0502020204030204" pitchFamily="34" charset="0"/>
              </a:rPr>
              <a:t>mif</a:t>
            </a:r>
            <a:r>
              <a:rPr lang="en-US" altLang="zh-TW" dirty="0">
                <a:latin typeface="Calibri" panose="020F0502020204030204" pitchFamily="34" charset="0"/>
              </a:rPr>
              <a:t>) that specifies </a:t>
            </a:r>
            <a:endParaRPr lang="en-US" altLang="zh-TW" dirty="0" smtClean="0">
              <a:latin typeface="Calibri" panose="020F0502020204030204" pitchFamily="34" charset="0"/>
            </a:endParaRPr>
          </a:p>
          <a:p>
            <a:r>
              <a:rPr lang="en-US" altLang="zh-TW" dirty="0" smtClean="0">
                <a:latin typeface="Calibri" panose="020F0502020204030204" pitchFamily="34" charset="0"/>
              </a:rPr>
              <a:t>the </a:t>
            </a:r>
            <a:r>
              <a:rPr lang="en-US" altLang="zh-TW" dirty="0">
                <a:latin typeface="Calibri" panose="020F0502020204030204" pitchFamily="34" charset="0"/>
              </a:rPr>
              <a:t>initial content of a memory </a:t>
            </a:r>
          </a:p>
          <a:p>
            <a:r>
              <a:rPr lang="en-US" altLang="zh-TW" dirty="0">
                <a:latin typeface="Calibri" panose="020F0502020204030204" pitchFamily="34" charset="0"/>
              </a:rPr>
              <a:t>block (CAM, RAM, or ROM), that is, the initial values for each </a:t>
            </a:r>
            <a:r>
              <a:rPr lang="en-US" altLang="zh-TW" dirty="0" smtClean="0">
                <a:latin typeface="Calibri" panose="020F0502020204030204" pitchFamily="34" charset="0"/>
              </a:rPr>
              <a:t>address.</a:t>
            </a:r>
          </a:p>
          <a:p>
            <a:r>
              <a:rPr lang="en-US" altLang="zh-TW" dirty="0" smtClean="0">
                <a:latin typeface="Calibri" panose="020F0502020204030204" pitchFamily="34" charset="0"/>
              </a:rPr>
              <a:t>This </a:t>
            </a:r>
            <a:r>
              <a:rPr lang="en-US" altLang="zh-TW" dirty="0">
                <a:latin typeface="Calibri" panose="020F0502020204030204" pitchFamily="34" charset="0"/>
              </a:rPr>
              <a:t>file is used </a:t>
            </a:r>
            <a:r>
              <a:rPr lang="en-US" altLang="zh-TW" dirty="0" smtClean="0">
                <a:latin typeface="Calibri" panose="020F0502020204030204" pitchFamily="34" charset="0"/>
              </a:rPr>
              <a:t>during </a:t>
            </a:r>
            <a:r>
              <a:rPr lang="en-US" altLang="zh-TW" dirty="0">
                <a:latin typeface="Calibri" panose="020F0502020204030204" pitchFamily="34" charset="0"/>
              </a:rPr>
              <a:t>project compilation and/or simulation. 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24744"/>
            <a:ext cx="7415212" cy="425164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輸入</a:t>
            </a:r>
            <a:r>
              <a:rPr lang="zh-TW" altLang="en-US" sz="2000" dirty="0">
                <a:latin typeface="Calibri" panose="020F0502020204030204" pitchFamily="34" charset="0"/>
                <a:ea typeface="標楷體" pitchFamily="65" charset="-120"/>
              </a:rPr>
              <a:t>檔名</a:t>
            </a:r>
            <a:r>
              <a:rPr lang="en-US" altLang="zh-TW" sz="2000" dirty="0" err="1">
                <a:latin typeface="Calibri" panose="020F0502020204030204" pitchFamily="34" charset="0"/>
                <a:ea typeface="標楷體" pitchFamily="65" charset="-120"/>
              </a:rPr>
              <a:t>add.conv</a:t>
            </a:r>
            <a:r>
              <a:rPr lang="zh-TW" altLang="en-US" sz="2000" dirty="0">
                <a:latin typeface="Calibri" panose="020F0502020204030204" pitchFamily="34" charset="0"/>
                <a:ea typeface="標楷體" pitchFamily="65" charset="-120"/>
              </a:rPr>
              <a:t>按下</a:t>
            </a:r>
            <a:r>
              <a:rPr lang="en-US" altLang="zh-TW" sz="2000" dirty="0">
                <a:latin typeface="Calibri" panose="020F0502020204030204" pitchFamily="34" charset="0"/>
                <a:ea typeface="標楷體" pitchFamily="65" charset="-120"/>
              </a:rPr>
              <a:t>Enter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產生</a:t>
            </a:r>
            <a:r>
              <a:rPr lang="en-US" altLang="zh-TW" sz="2000" dirty="0" err="1">
                <a:latin typeface="Calibri" panose="020F0502020204030204" pitchFamily="34" charset="0"/>
                <a:ea typeface="標楷體" pitchFamily="65" charset="-120"/>
              </a:rPr>
              <a:t>add.mif</a:t>
            </a:r>
            <a:r>
              <a:rPr lang="zh-TW" altLang="en-US" sz="2000" dirty="0">
                <a:latin typeface="Calibri" panose="020F0502020204030204" pitchFamily="34" charset="0"/>
                <a:ea typeface="標楷體" pitchFamily="65" charset="-120"/>
              </a:rPr>
              <a:t>檔</a:t>
            </a:r>
            <a:endParaRPr lang="zh-TW" altLang="zh-TW" sz="2000" dirty="0">
              <a:latin typeface="Calibri" panose="020F0502020204030204" pitchFamily="34" charset="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93821"/>
            <a:ext cx="5636917" cy="400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2531604" y="4941168"/>
            <a:ext cx="648072" cy="79208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 bwMode="auto">
          <a:xfrm>
            <a:off x="1003300" y="188119"/>
            <a:ext cx="7921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 New Roman" pitchFamily="18" charset="0"/>
              <a:buChar char="-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kern="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Conv2mif </a:t>
            </a:r>
            <a:endParaRPr lang="zh-TW" altLang="en-US" kern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50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1600" y="188640"/>
            <a:ext cx="7921625" cy="936625"/>
          </a:xfrm>
        </p:spPr>
        <p:txBody>
          <a:bodyPr/>
          <a:lstStyle/>
          <a:p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Transform assembly</a:t>
            </a:r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Calibri" panose="020F0502020204030204" pitchFamily="34" charset="0"/>
              </a:rPr>
              <a:t>code to binary code</a:t>
            </a:r>
          </a:p>
          <a:p>
            <a:endParaRPr lang="zh-TW" altLang="zh-TW" sz="32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87624" y="891320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Arial Unicode MS" pitchFamily="34" charset="-120"/>
              </a:rPr>
              <a:t>Step.6:</a:t>
            </a:r>
            <a:r>
              <a:rPr lang="zh-TW" altLang="en-US" sz="2400" b="1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與</a:t>
            </a:r>
            <a:r>
              <a:rPr lang="zh-TW" altLang="en-US" sz="2400" b="1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系統的初始值</a:t>
            </a:r>
            <a:r>
              <a:rPr lang="en-US" altLang="zh-TW" sz="2400" b="1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combine,</a:t>
            </a:r>
            <a:r>
              <a:rPr lang="zh-TW" altLang="en-US" sz="2400" b="1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讓系統能夠</a:t>
            </a:r>
            <a:r>
              <a:rPr lang="zh-TW" altLang="en-US" sz="2400" b="1" dirty="0" smtClean="0">
                <a:solidFill>
                  <a:schemeClr val="accent2"/>
                </a:solidFill>
                <a:latin typeface="Calibri" panose="020F0502020204030204" pitchFamily="34" charset="0"/>
                <a:ea typeface="+mj-ea"/>
              </a:rPr>
              <a:t>開機</a:t>
            </a:r>
            <a:endParaRPr lang="en-US" altLang="zh-TW" sz="2400" b="1" dirty="0" smtClean="0">
              <a:latin typeface="Calibri" panose="020F0502020204030204" pitchFamily="34" charset="0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產生完</a:t>
            </a:r>
            <a:r>
              <a:rPr lang="en-US" altLang="zh-TW" dirty="0" err="1" smtClean="0">
                <a:latin typeface="Calibri" panose="020F0502020204030204" pitchFamily="34" charset="0"/>
                <a:ea typeface="標楷體" pitchFamily="65" charset="-120"/>
              </a:rPr>
              <a:t>add.mif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檔之後</a:t>
            </a:r>
            <a:endParaRPr lang="en-US" altLang="zh-TW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1.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點擊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loader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輸入</a:t>
            </a:r>
            <a:r>
              <a:rPr lang="en-US" altLang="zh-TW" dirty="0" err="1" smtClean="0">
                <a:latin typeface="Calibri" panose="020F0502020204030204" pitchFamily="34" charset="0"/>
                <a:ea typeface="標楷體" pitchFamily="65" charset="-120"/>
              </a:rPr>
              <a:t>add.mif</a:t>
            </a:r>
            <a:endParaRPr lang="en-US" altLang="zh-TW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2.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產生出</a:t>
            </a:r>
            <a:r>
              <a:rPr lang="en-US" altLang="zh-TW" dirty="0" err="1" smtClean="0">
                <a:latin typeface="Calibri" panose="020F0502020204030204" pitchFamily="34" charset="0"/>
                <a:ea typeface="標楷體" pitchFamily="65" charset="-120"/>
              </a:rPr>
              <a:t>code.mif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檔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,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此時將此檔案放置到 </a:t>
            </a:r>
            <a:r>
              <a:rPr lang="en-US" altLang="zh-TW" dirty="0" err="1" smtClean="0">
                <a:latin typeface="Calibri" panose="020F0502020204030204" pitchFamily="34" charset="0"/>
                <a:ea typeface="標楷體" pitchFamily="65" charset="-120"/>
              </a:rPr>
              <a:t>MIPS_cpu_test</a:t>
            </a:r>
            <a:r>
              <a:rPr lang="en-US" altLang="zh-TW" dirty="0" smtClean="0">
                <a:latin typeface="Calibri" panose="020F0502020204030204" pitchFamily="34" charset="0"/>
                <a:ea typeface="標楷體" pitchFamily="65" charset="-120"/>
              </a:rPr>
              <a:t>\</a:t>
            </a:r>
            <a:r>
              <a:rPr lang="en-US" altLang="zh-TW" dirty="0" err="1" smtClean="0">
                <a:latin typeface="Calibri" panose="020F0502020204030204" pitchFamily="34" charset="0"/>
                <a:ea typeface="標楷體" pitchFamily="65" charset="-120"/>
              </a:rPr>
              <a:t>software_mips</a:t>
            </a:r>
            <a:r>
              <a:rPr lang="zh-TW" altLang="en-US" dirty="0" smtClean="0">
                <a:latin typeface="Calibri" panose="020F0502020204030204" pitchFamily="34" charset="0"/>
                <a:ea typeface="標楷體" pitchFamily="65" charset="-120"/>
              </a:rPr>
              <a:t>目錄下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17411"/>
            <a:ext cx="6120680" cy="4140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圓角矩形 7"/>
          <p:cNvSpPr/>
          <p:nvPr/>
        </p:nvSpPr>
        <p:spPr bwMode="auto">
          <a:xfrm>
            <a:off x="6947842" y="4149080"/>
            <a:ext cx="792088" cy="93610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01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98589" y="76470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 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zh-TW" altLang="zh-TW" sz="2400" dirty="0"/>
          </a:p>
          <a:p>
            <a:pPr>
              <a:lnSpc>
                <a:spcPct val="150000"/>
              </a:lnSpc>
            </a:pPr>
            <a:endParaRPr lang="en-US" altLang="zh-TW" sz="2400" dirty="0" smtClean="0">
              <a:latin typeface="+mj-lt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1433718" y="2636912"/>
            <a:ext cx="1800200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400" b="1" dirty="0" err="1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add</a:t>
            </a:r>
            <a:r>
              <a:rPr kumimoji="1" lang="en-US" altLang="zh-TW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標楷體" pitchFamily="65" charset="-120"/>
              </a:rPr>
              <a:t>.mif</a:t>
            </a:r>
            <a:endParaRPr kumimoji="1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6796364" y="3630535"/>
            <a:ext cx="1800200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400" b="1" dirty="0" err="1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code</a:t>
            </a:r>
            <a:r>
              <a:rPr kumimoji="1" lang="en-US" altLang="zh-TW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標楷體" pitchFamily="65" charset="-120"/>
              </a:rPr>
              <a:t>.mif</a:t>
            </a:r>
            <a:endParaRPr kumimoji="1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4" name="直線單箭頭接點 3"/>
          <p:cNvCxnSpPr>
            <a:stCxn id="9" idx="3"/>
            <a:endCxn id="10" idx="1"/>
          </p:cNvCxnSpPr>
          <p:nvPr/>
        </p:nvCxnSpPr>
        <p:spPr bwMode="auto">
          <a:xfrm>
            <a:off x="3233918" y="3284984"/>
            <a:ext cx="3562446" cy="99362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1169881" y="620688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此時只有編譯過我們的程式是無法讓</a:t>
            </a:r>
            <a:r>
              <a:rPr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CPU</a:t>
            </a: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正常的運作，因為缺少給系統初值</a:t>
            </a:r>
            <a:r>
              <a:rPr lang="zh-TW" altLang="en-US" sz="2000" dirty="0">
                <a:latin typeface="Calibri" panose="020F0502020204030204" pitchFamily="34" charset="0"/>
                <a:ea typeface="標楷體" pitchFamily="65" charset="-120"/>
              </a:rPr>
              <a:t>的動作</a:t>
            </a: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，因此執行</a:t>
            </a:r>
            <a:r>
              <a:rPr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loader</a:t>
            </a:r>
            <a:r>
              <a:rPr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就是將程式</a:t>
            </a:r>
            <a:r>
              <a:rPr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(</a:t>
            </a:r>
            <a:r>
              <a:rPr kumimoji="1" lang="en-US" altLang="zh-TW" sz="2000" dirty="0" err="1" smtClean="0">
                <a:latin typeface="Calibri" panose="020F0502020204030204" pitchFamily="34" charset="0"/>
                <a:ea typeface="標楷體" pitchFamily="65" charset="-120"/>
              </a:rPr>
              <a:t>add.mif</a:t>
            </a:r>
            <a:r>
              <a:rPr kumimoji="1"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)</a:t>
            </a:r>
            <a:r>
              <a:rPr kumimoji="1"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和系統初值設定程</a:t>
            </a:r>
            <a:r>
              <a:rPr kumimoji="1" lang="zh-TW" altLang="en-US" sz="2000" dirty="0">
                <a:latin typeface="Calibri" panose="020F0502020204030204" pitchFamily="34" charset="0"/>
                <a:ea typeface="標楷體" pitchFamily="65" charset="-120"/>
              </a:rPr>
              <a:t>式</a:t>
            </a:r>
            <a:r>
              <a:rPr kumimoji="1"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(</a:t>
            </a:r>
            <a:r>
              <a:rPr kumimoji="1" lang="en-US" altLang="zh-TW" sz="2000" dirty="0" err="1" smtClean="0">
                <a:latin typeface="Calibri" panose="020F0502020204030204" pitchFamily="34" charset="0"/>
                <a:ea typeface="標楷體" pitchFamily="65" charset="-120"/>
              </a:rPr>
              <a:t>system.mif</a:t>
            </a:r>
            <a:r>
              <a:rPr kumimoji="1"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)</a:t>
            </a:r>
            <a:r>
              <a:rPr kumimoji="1"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結合起來，這樣才能順利讓</a:t>
            </a:r>
            <a:r>
              <a:rPr kumimoji="1" lang="en-US" altLang="zh-TW" sz="2000" dirty="0" smtClean="0">
                <a:latin typeface="Calibri" panose="020F0502020204030204" pitchFamily="34" charset="0"/>
                <a:ea typeface="標楷體" pitchFamily="65" charset="-120"/>
              </a:rPr>
              <a:t>CPU</a:t>
            </a:r>
            <a:r>
              <a:rPr kumimoji="1" lang="zh-TW" altLang="en-US" sz="2000" dirty="0" smtClean="0">
                <a:latin typeface="Calibri" panose="020F0502020204030204" pitchFamily="34" charset="0"/>
                <a:ea typeface="標楷體" pitchFamily="65" charset="-120"/>
              </a:rPr>
              <a:t>執行</a:t>
            </a:r>
            <a:endParaRPr kumimoji="1" lang="zh-TW" altLang="en-US" sz="20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1357671" y="4725144"/>
            <a:ext cx="1952294" cy="11521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2400" b="1" dirty="0" err="1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system</a:t>
            </a:r>
            <a:r>
              <a:rPr kumimoji="1" lang="en-US" altLang="zh-TW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標楷體" pitchFamily="65" charset="-120"/>
              </a:rPr>
              <a:t>.mif</a:t>
            </a:r>
            <a:endParaRPr kumimoji="1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cxnSp>
        <p:nvCxnSpPr>
          <p:cNvPr id="5" name="直線單箭頭接點 4"/>
          <p:cNvCxnSpPr>
            <a:stCxn id="12" idx="3"/>
            <a:endCxn id="10" idx="1"/>
          </p:cNvCxnSpPr>
          <p:nvPr/>
        </p:nvCxnSpPr>
        <p:spPr bwMode="auto">
          <a:xfrm flipV="1">
            <a:off x="3309965" y="4278607"/>
            <a:ext cx="3486399" cy="102260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標題 1"/>
          <p:cNvSpPr>
            <a:spLocks noGrp="1"/>
          </p:cNvSpPr>
          <p:nvPr>
            <p:ph type="subTitle" sz="quarter" idx="1"/>
          </p:nvPr>
        </p:nvSpPr>
        <p:spPr>
          <a:xfrm>
            <a:off x="971600" y="188641"/>
            <a:ext cx="7921625" cy="720080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Combine with </a:t>
            </a:r>
            <a:r>
              <a:rPr lang="en-US" altLang="zh-TW" sz="3200" dirty="0" err="1" smtClean="0">
                <a:solidFill>
                  <a:schemeClr val="accent2"/>
                </a:solidFill>
                <a:latin typeface="Calibri" panose="020F0502020204030204" pitchFamily="34" charset="0"/>
              </a:rPr>
              <a:t>system.mif</a:t>
            </a:r>
            <a:endParaRPr lang="zh-TW" altLang="en-US" sz="32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</a:t>
            </a:r>
            <a:r>
              <a:rPr lang="zh-TW" altLang="en-US" dirty="0">
                <a:latin typeface="Calibri" panose="020F0502020204030204" pitchFamily="34" charset="0"/>
              </a:rPr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124744"/>
            <a:ext cx="7415212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Step.1: change to LAB1 file</a:t>
            </a:r>
            <a:r>
              <a:rPr lang="zh-TW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location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打開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modelsim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後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,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在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File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下選擇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change directory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到你放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\...\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MIPS_cpu_test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的地方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71" y="2492896"/>
            <a:ext cx="7527177" cy="40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1087333" y="4038972"/>
            <a:ext cx="1151593" cy="14401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320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6746" y="980728"/>
            <a:ext cx="7415212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Step.2: new project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接著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new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一個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project(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名稱自訂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)</a:t>
            </a:r>
            <a:endParaRPr lang="zh-TW" altLang="en-US" sz="16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60" y="1916832"/>
            <a:ext cx="7378614" cy="428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2411760" y="2591966"/>
            <a:ext cx="1008112" cy="14401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</a:t>
            </a:r>
            <a:r>
              <a:rPr lang="zh-TW" altLang="en-US" dirty="0">
                <a:latin typeface="Calibri" panose="020F0502020204030204" pitchFamily="34" charset="0"/>
              </a:rPr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3573956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1124744"/>
            <a:ext cx="7415212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Step.3: add source code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新增完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project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後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,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會跳出一個視窗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(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如圖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),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點選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Add Existing File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將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VHDL/Verilog source code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加入到這個</a:t>
            </a:r>
            <a:r>
              <a:rPr lang="en-US" altLang="zh-TW" sz="1600" dirty="0" smtClean="0">
                <a:latin typeface="Calibri" panose="020F0502020204030204" pitchFamily="34" charset="0"/>
                <a:ea typeface="+mj-ea"/>
              </a:rPr>
              <a:t>project</a:t>
            </a:r>
            <a:r>
              <a:rPr lang="zh-TW" altLang="en-US" sz="1600" dirty="0" smtClean="0">
                <a:latin typeface="Calibri" panose="020F0502020204030204" pitchFamily="34" charset="0"/>
                <a:ea typeface="+mj-ea"/>
              </a:rPr>
              <a:t>中</a:t>
            </a:r>
            <a:endParaRPr lang="zh-TW" altLang="en-US" sz="1600" dirty="0"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59" y="2780928"/>
            <a:ext cx="29051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4572000" y="3212976"/>
            <a:ext cx="1008112" cy="753814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</a:t>
            </a:r>
            <a:r>
              <a:rPr lang="zh-TW" altLang="en-US" dirty="0">
                <a:latin typeface="Calibri" panose="020F0502020204030204" pitchFamily="34" charset="0"/>
              </a:rPr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834352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6766" y="977553"/>
            <a:ext cx="7415212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Step.4: simulate source code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點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擊</a:t>
            </a:r>
            <a:r>
              <a:rPr lang="en-US" altLang="zh-TW" sz="1600" dirty="0">
                <a:latin typeface="Calibri" panose="020F0502020204030204" pitchFamily="34" charset="0"/>
                <a:ea typeface="標楷體" pitchFamily="65" charset="-120"/>
              </a:rPr>
              <a:t>simulate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00" y="1954578"/>
            <a:ext cx="7269650" cy="42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5364088" y="2348880"/>
            <a:ext cx="287497" cy="24366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</a:t>
            </a:r>
            <a:r>
              <a:rPr lang="zh-TW" altLang="en-US" dirty="0">
                <a:latin typeface="Calibri" panose="020F0502020204030204" pitchFamily="34" charset="0"/>
              </a:rPr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614694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62892" y="1052736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Step.5: choose 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testbench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 and enable optimization</a:t>
            </a:r>
          </a:p>
          <a:p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打開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work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後選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testbench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並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取消最佳化</a:t>
            </a:r>
            <a:endParaRPr lang="en-US" altLang="zh-TW" sz="16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0" y="2276872"/>
            <a:ext cx="38094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圓角矩形 8"/>
          <p:cNvSpPr/>
          <p:nvPr/>
        </p:nvSpPr>
        <p:spPr bwMode="auto">
          <a:xfrm>
            <a:off x="5159880" y="5212886"/>
            <a:ext cx="1523984" cy="23233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292080" y="3645024"/>
            <a:ext cx="1224136" cy="14401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64" y="2222765"/>
            <a:ext cx="4128477" cy="372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圓角矩形 14"/>
          <p:cNvSpPr/>
          <p:nvPr/>
        </p:nvSpPr>
        <p:spPr bwMode="auto">
          <a:xfrm>
            <a:off x="972135" y="2996952"/>
            <a:ext cx="1151593" cy="14401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4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 bwMode="auto">
          <a:xfrm>
            <a:off x="827088" y="188913"/>
            <a:ext cx="8066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3200" b="1">
                <a:solidFill>
                  <a:schemeClr val="accent2"/>
                </a:solidFill>
                <a:latin typeface="Comic Sans MS" pitchFamily="66" charset="0"/>
                <a:ea typeface="標楷體" pitchFamily="65" charset="-120"/>
              </a:defRPr>
            </a:lvl9pPr>
          </a:lstStyle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驗證教學</a:t>
            </a:r>
            <a:endParaRPr lang="zh-TW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908720"/>
            <a:ext cx="7415212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Step.6: add signal to wave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將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你要看的訊號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線按右鍵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add wave,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在這裡我們只看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register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(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u_cpu_top</a:t>
            </a:r>
            <a:r>
              <a:rPr lang="zh-TW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標楷體" pitchFamily="65" charset="-120"/>
              </a:rPr>
              <a:t>→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u_cpu_core</a:t>
            </a:r>
            <a:r>
              <a:rPr lang="zh-TW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標楷體" pitchFamily="65" charset="-120"/>
              </a:rPr>
              <a:t> →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u_cpuid</a:t>
            </a:r>
            <a:r>
              <a:rPr lang="zh-TW" altLang="en-US" sz="1600" dirty="0">
                <a:solidFill>
                  <a:srgbClr val="FF0000"/>
                </a:solidFill>
                <a:latin typeface="Calibri" panose="020F0502020204030204" pitchFamily="34" charset="0"/>
                <a:ea typeface="標楷體" pitchFamily="65" charset="-120"/>
              </a:rPr>
              <a:t> →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u_regbank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)</a:t>
            </a:r>
            <a:endParaRPr lang="zh-TW" altLang="en-US" sz="1600" dirty="0"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204864"/>
            <a:ext cx="7776864" cy="43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</a:t>
            </a:r>
            <a:r>
              <a:rPr lang="zh-TW" altLang="en-US" dirty="0">
                <a:latin typeface="Calibri" panose="020F0502020204030204" pitchFamily="34" charset="0"/>
              </a:rPr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11628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806608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b="0" dirty="0" smtClean="0">
                <a:solidFill>
                  <a:srgbClr val="0000FF"/>
                </a:solidFill>
              </a:rPr>
              <a:t/>
            </a:r>
            <a:br>
              <a:rPr lang="en-US" altLang="zh-TW" b="0" dirty="0" smtClean="0">
                <a:solidFill>
                  <a:srgbClr val="0000FF"/>
                </a:solidFill>
              </a:rPr>
            </a:br>
            <a:r>
              <a:rPr lang="en-US" altLang="zh-TW" sz="4000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Background</a:t>
            </a:r>
            <a:r>
              <a:rPr lang="zh-TW" altLang="en-US" b="0" dirty="0" smtClean="0">
                <a:solidFill>
                  <a:srgbClr val="0000FF"/>
                </a:solidFill>
                <a:latin typeface="標楷體" pitchFamily="65" charset="-120"/>
              </a:rPr>
              <a:t/>
            </a:r>
            <a:br>
              <a:rPr lang="zh-TW" altLang="en-US" b="0" dirty="0" smtClean="0">
                <a:solidFill>
                  <a:srgbClr val="0000FF"/>
                </a:solidFill>
                <a:latin typeface="標楷體" pitchFamily="65" charset="-120"/>
              </a:rPr>
            </a:br>
            <a:endParaRPr lang="zh-TW" alt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lnSpc>
                <a:spcPct val="150000"/>
              </a:lnSpc>
              <a:defRPr/>
            </a:pP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op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與</a:t>
            </a:r>
            <a:r>
              <a:rPr lang="en-US" altLang="zh-TW" sz="2400" dirty="0" err="1">
                <a:latin typeface="Calibri" panose="020F0502020204030204" pitchFamily="34" charset="0"/>
                <a:ea typeface="標楷體" pitchFamily="65" charset="-120"/>
              </a:rPr>
              <a:t>funct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有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6 bits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用來判斷指令的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type</a:t>
            </a:r>
          </a:p>
          <a:p>
            <a:pPr marL="457200" indent="-457200" eaLnBrk="1" hangingPunct="1">
              <a:lnSpc>
                <a:spcPct val="150000"/>
              </a:lnSpc>
              <a:defRPr/>
            </a:pPr>
            <a:r>
              <a:rPr lang="en-US" altLang="zh-TW" sz="2400" dirty="0" err="1">
                <a:latin typeface="Calibri" panose="020F0502020204030204" pitchFamily="34" charset="0"/>
                <a:ea typeface="標楷體" pitchFamily="65" charset="-120"/>
              </a:rPr>
              <a:t>rs,rt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有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5 bits,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是來源暫存器欄位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  <a:p>
            <a:pPr marL="457200" indent="-457200" eaLnBrk="1" hangingPunct="1">
              <a:lnSpc>
                <a:spcPct val="150000"/>
              </a:lnSpc>
              <a:defRPr/>
            </a:pPr>
            <a:r>
              <a:rPr lang="en-US" altLang="zh-TW" sz="2400" dirty="0" err="1">
                <a:latin typeface="Calibri" panose="020F0502020204030204" pitchFamily="34" charset="0"/>
                <a:ea typeface="標楷體" pitchFamily="65" charset="-120"/>
              </a:rPr>
              <a:t>rd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有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5 bits,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是目的暫存器欄位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  <a:p>
            <a:pPr marL="457200" indent="-457200" eaLnBrk="1" hangingPunct="1">
              <a:lnSpc>
                <a:spcPct val="150000"/>
              </a:lnSpc>
              <a:defRPr/>
            </a:pPr>
            <a:r>
              <a:rPr lang="en-US" altLang="zh-TW" sz="2400" dirty="0" err="1">
                <a:latin typeface="Calibri" panose="020F0502020204030204" pitchFamily="34" charset="0"/>
                <a:ea typeface="標楷體" pitchFamily="65" charset="-120"/>
              </a:rPr>
              <a:t>shamt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有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5 bits,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是偏移量欄位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  <a:p>
            <a:pPr eaLnBrk="1" hangingPunct="1">
              <a:defRPr/>
            </a:pP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72" y="4293096"/>
            <a:ext cx="6963828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053598"/>
            <a:ext cx="7415212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Step.7: check result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點選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run-all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檢視</a:t>
            </a: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波形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圖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,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即可看到結果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,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這邊是我們預設的簡單加法程式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,code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內容可至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MIPS_cpu_test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\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software_mips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目錄下查看</a:t>
            </a:r>
            <a:endParaRPr lang="en-US" altLang="zh-TW" sz="16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0" indent="0">
              <a:buNone/>
            </a:pPr>
            <a:endParaRPr lang="zh-TW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72" y="2188295"/>
            <a:ext cx="6840760" cy="466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矩形 5"/>
          <p:cNvSpPr/>
          <p:nvPr/>
        </p:nvSpPr>
        <p:spPr bwMode="auto">
          <a:xfrm>
            <a:off x="1269157" y="3444026"/>
            <a:ext cx="4003558" cy="28803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1143000"/>
          </a:xfrm>
        </p:spPr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</a:t>
            </a:r>
            <a:r>
              <a:rPr lang="zh-TW" altLang="en-US" dirty="0">
                <a:latin typeface="Calibri" panose="020F0502020204030204" pitchFamily="34" charset="0"/>
              </a:rPr>
              <a:t>教學</a:t>
            </a:r>
          </a:p>
        </p:txBody>
      </p:sp>
    </p:spTree>
    <p:extLst>
      <p:ext uri="{BB962C8B-B14F-4D97-AF65-F5344CB8AC3E}">
        <p14:creationId xmlns:p14="http://schemas.microsoft.com/office/powerpoint/2010/main" val="2826939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libri" panose="020F0502020204030204" pitchFamily="34" charset="0"/>
              </a:rPr>
              <a:t>Modelsim</a:t>
            </a:r>
            <a:r>
              <a:rPr lang="en-US" altLang="zh-TW" dirty="0" smtClean="0">
                <a:latin typeface="Calibri" panose="020F0502020204030204" pitchFamily="34" charset="0"/>
              </a:rPr>
              <a:t> </a:t>
            </a:r>
            <a:r>
              <a:rPr lang="zh-TW" altLang="en-US" dirty="0" smtClean="0">
                <a:latin typeface="Calibri" panose="020F0502020204030204" pitchFamily="34" charset="0"/>
              </a:rPr>
              <a:t>驗證教學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440CD-1453-4CF0-B417-68698C413C07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 r="61429" b="46667"/>
          <a:stretch>
            <a:fillRect/>
          </a:stretch>
        </p:blipFill>
        <p:spPr bwMode="auto">
          <a:xfrm>
            <a:off x="1219200" y="2130778"/>
            <a:ext cx="5029200" cy="434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15616" y="1053598"/>
            <a:ext cx="7415212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Step.8: </a:t>
            </a:r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Arial Unicode MS" pitchFamily="34" charset="-120"/>
              </a:rPr>
              <a:t>check memory result</a:t>
            </a:r>
          </a:p>
          <a:p>
            <a:pPr marL="0" indent="0">
              <a:buNone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點選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Memory List 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，可看到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code memory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、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data memory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等裡面存的值。</a:t>
            </a:r>
            <a:endParaRPr lang="en-US" altLang="zh-TW" sz="16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0" indent="0">
              <a:buNone/>
            </a:pPr>
            <a:endParaRPr lang="zh-TW" altLang="zh-TW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600200" y="3959578"/>
            <a:ext cx="16002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</a:pPr>
            <a:endParaRPr kumimoji="1" lang="zh-TW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subTitle" sz="quarter" idx="1"/>
          </p:nvPr>
        </p:nvSpPr>
        <p:spPr>
          <a:xfrm>
            <a:off x="971600" y="188640"/>
            <a:ext cx="7921625" cy="936625"/>
          </a:xfrm>
        </p:spPr>
        <p:txBody>
          <a:bodyPr/>
          <a:lstStyle/>
          <a:p>
            <a:r>
              <a:rPr lang="zh-TW" altLang="en-US" sz="3200" dirty="0" smtClean="0">
                <a:solidFill>
                  <a:schemeClr val="accent2"/>
                </a:solidFill>
                <a:latin typeface="+mj-ea"/>
                <a:ea typeface="+mj-ea"/>
              </a:rPr>
              <a:t>練習題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(</a:t>
            </a:r>
            <a:r>
              <a:rPr lang="zh-TW" altLang="en-US" sz="3200" dirty="0" smtClean="0">
                <a:solidFill>
                  <a:schemeClr val="accent2"/>
                </a:solidFill>
                <a:latin typeface="+mj-ea"/>
                <a:ea typeface="+mj-ea"/>
              </a:rPr>
              <a:t>一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)</a:t>
            </a:r>
            <a:endParaRPr lang="zh-TW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99907" y="908720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請同學</a:t>
            </a:r>
            <a:r>
              <a:rPr lang="zh-TW" altLang="en-US" sz="2400" dirty="0">
                <a:latin typeface="Calibri" panose="020F0502020204030204" pitchFamily="34" charset="0"/>
                <a:ea typeface="+mj-ea"/>
              </a:rPr>
              <a:t>練習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存取記憶體的指令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(load/store)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，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程式如下</a:t>
            </a:r>
            <a:r>
              <a:rPr lang="zh-TW" altLang="en-US" sz="2400" dirty="0">
                <a:latin typeface="Calibri" panose="020F0502020204030204" pitchFamily="34" charset="0"/>
                <a:ea typeface="+mj-ea"/>
              </a:rPr>
              <a:t>請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完成它的組合語言後，一樣跑上述</a:t>
            </a:r>
            <a:r>
              <a:rPr lang="en-US" altLang="zh-TW" sz="2400" dirty="0">
                <a:latin typeface="Calibri" panose="020F0502020204030204" pitchFamily="34" charset="0"/>
                <a:ea typeface="+mj-ea"/>
              </a:rPr>
              <a:t>step1~7</a:t>
            </a:r>
            <a:r>
              <a:rPr lang="zh-TW" altLang="en-US" sz="2400" dirty="0">
                <a:latin typeface="Calibri" panose="020F0502020204030204" pitchFamily="34" charset="0"/>
                <a:ea typeface="+mj-ea"/>
              </a:rPr>
              <a:t>步驟，完成在</a:t>
            </a:r>
            <a:r>
              <a:rPr lang="en-US" altLang="zh-TW" sz="2400" dirty="0" err="1">
                <a:latin typeface="Calibri" panose="020F0502020204030204" pitchFamily="34" charset="0"/>
                <a:ea typeface="+mj-ea"/>
              </a:rPr>
              <a:t>modelsim</a:t>
            </a:r>
            <a:r>
              <a:rPr lang="zh-TW" altLang="en-US" sz="2400" dirty="0">
                <a:latin typeface="Calibri" panose="020F0502020204030204" pitchFamily="34" charset="0"/>
                <a:ea typeface="+mj-ea"/>
              </a:rPr>
              <a:t>驗證結果。</a:t>
            </a:r>
            <a:endParaRPr lang="en-US" altLang="zh-TW" sz="2400" dirty="0">
              <a:latin typeface="Calibri" panose="020F0502020204030204" pitchFamily="34" charset="0"/>
              <a:ea typeface="+mj-ea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204864"/>
            <a:ext cx="424608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4852335" y="2708920"/>
            <a:ext cx="3968137" cy="64254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//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陣列</a:t>
            </a:r>
            <a:r>
              <a:rPr kumimoji="1" lang="en-US" altLang="zh-TW" sz="1400" dirty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a</a:t>
            </a:r>
            <a:r>
              <a:rPr kumimoji="1" lang="zh-TW" altLang="en-US" sz="1400" dirty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是從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記憶體 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0x20000000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開始存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data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//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陣列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b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是</a:t>
            </a:r>
            <a:r>
              <a:rPr kumimoji="1" lang="zh-TW" altLang="en-US" sz="1400" dirty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從記憶體 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0x20000008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開始存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data</a:t>
            </a:r>
            <a:endParaRPr kumimoji="1" lang="en-US" altLang="zh-TW" sz="1400" dirty="0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endParaRPr kumimoji="1" lang="zh-TW" alt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52334" y="4117404"/>
            <a:ext cx="3608098" cy="31970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//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對記憶體</a:t>
            </a:r>
            <a:r>
              <a:rPr kumimoji="1" lang="zh-TW" altLang="en-US" sz="1400" dirty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位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址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0x20000000</a:t>
            </a:r>
            <a:r>
              <a:rPr kumimoji="1" lang="zh-TW" altLang="en-US" sz="1400" dirty="0" smtClean="0">
                <a:solidFill>
                  <a:srgbClr val="FF0000"/>
                </a:solidFill>
                <a:latin typeface="Comic Sans MS" pitchFamily="66" charset="0"/>
                <a:ea typeface="標楷體" pitchFamily="65" charset="-120"/>
              </a:rPr>
              <a:t>寫入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1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的值</a:t>
            </a:r>
            <a:endParaRPr kumimoji="1" lang="zh-TW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24562" y="4568310"/>
            <a:ext cx="3635869" cy="26114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//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對</a:t>
            </a:r>
            <a:r>
              <a:rPr kumimoji="1" lang="zh-TW" altLang="en-US" sz="1400" dirty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記憶體位址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0x20000004</a:t>
            </a:r>
            <a:r>
              <a:rPr kumimoji="1" lang="zh-TW" altLang="en-US" sz="1400" dirty="0" smtClean="0">
                <a:solidFill>
                  <a:srgbClr val="FF0000"/>
                </a:solidFill>
                <a:latin typeface="Comic Sans MS" pitchFamily="66" charset="0"/>
                <a:ea typeface="標楷體" pitchFamily="65" charset="-120"/>
              </a:rPr>
              <a:t>寫入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2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的值</a:t>
            </a:r>
            <a:endParaRPr kumimoji="1" lang="zh-TW" altLang="en-US" sz="1400" dirty="0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24563" y="5157192"/>
            <a:ext cx="4067917" cy="81059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//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將記憶體位置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 0x20000000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和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0x20000004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中的值</a:t>
            </a:r>
            <a:r>
              <a:rPr kumimoji="1" lang="zh-TW" altLang="en-US" sz="1400" dirty="0" smtClean="0">
                <a:solidFill>
                  <a:srgbClr val="FF0000"/>
                </a:solidFill>
                <a:latin typeface="Comic Sans MS" pitchFamily="66" charset="0"/>
                <a:ea typeface="標楷體" pitchFamily="65" charset="-120"/>
              </a:rPr>
              <a:t>讀出來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做相加後，將結果寫入</a:t>
            </a:r>
            <a:r>
              <a:rPr kumimoji="1" lang="en-US" altLang="zh-TW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0x20000008</a:t>
            </a:r>
            <a:r>
              <a:rPr kumimoji="1" lang="zh-TW" altLang="en-US" sz="1400" dirty="0" smtClean="0">
                <a:solidFill>
                  <a:schemeClr val="tx1"/>
                </a:solidFill>
                <a:latin typeface="Comic Sans MS" pitchFamily="66" charset="0"/>
                <a:ea typeface="標楷體" pitchFamily="65" charset="-120"/>
              </a:rPr>
              <a:t>的位置</a:t>
            </a:r>
            <a:endParaRPr kumimoji="1" lang="zh-TW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22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8066087" cy="791815"/>
          </a:xfrm>
        </p:spPr>
        <p:txBody>
          <a:bodyPr/>
          <a:lstStyle/>
          <a:p>
            <a:r>
              <a:rPr lang="zh-TW" altLang="en-US" b="0" dirty="0" smtClean="0">
                <a:latin typeface="Calibri" panose="020F0502020204030204" pitchFamily="34" charset="0"/>
              </a:rPr>
              <a:t>練習題</a:t>
            </a:r>
            <a:r>
              <a:rPr lang="en-US" altLang="zh-TW" b="0" dirty="0" smtClean="0">
                <a:latin typeface="Calibri" panose="020F0502020204030204" pitchFamily="34" charset="0"/>
              </a:rPr>
              <a:t>(</a:t>
            </a:r>
            <a:r>
              <a:rPr lang="zh-TW" altLang="en-US" b="0" dirty="0" smtClean="0">
                <a:latin typeface="Calibri" panose="020F0502020204030204" pitchFamily="34" charset="0"/>
              </a:rPr>
              <a:t>一</a:t>
            </a:r>
            <a:r>
              <a:rPr lang="en-US" altLang="zh-TW" b="0" dirty="0" smtClean="0">
                <a:latin typeface="Calibri" panose="020F0502020204030204" pitchFamily="34" charset="0"/>
              </a:rPr>
              <a:t>)---template</a:t>
            </a:r>
            <a:endParaRPr lang="zh-TW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484313"/>
            <a:ext cx="7054552" cy="4611687"/>
          </a:xfrm>
        </p:spPr>
        <p:txBody>
          <a:bodyPr/>
          <a:lstStyle/>
          <a:p>
            <a:pPr marL="0" indent="0">
              <a:buNone/>
            </a:pPr>
            <a:r>
              <a:rPr lang="it-IT" altLang="zh-TW" b="1" dirty="0" smtClean="0">
                <a:solidFill>
                  <a:srgbClr val="00B050"/>
                </a:solidFill>
                <a:latin typeface="Calibri" panose="020F0502020204030204" pitchFamily="34" charset="0"/>
                <a:ea typeface="+mj-ea"/>
              </a:rPr>
              <a:t>For C:</a:t>
            </a:r>
          </a:p>
          <a:p>
            <a:pPr marL="0" indent="0">
              <a:buNone/>
            </a:pPr>
            <a:r>
              <a:rPr lang="it-IT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volatile </a:t>
            </a:r>
            <a:r>
              <a:rPr lang="it-IT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int* a=(int*)</a:t>
            </a:r>
            <a:r>
              <a:rPr lang="it-IT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0x40000000;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a[0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]=8;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FF0000"/>
              </a:solidFill>
              <a:latin typeface="Calibri" panose="020F0502020204030204" pitchFamily="34" charset="0"/>
              <a:ea typeface="+mj-ea"/>
            </a:endParaRPr>
          </a:p>
          <a:p>
            <a:pPr marL="0" indent="0">
              <a:buNone/>
            </a:pPr>
            <a:r>
              <a:rPr lang="it-IT" altLang="zh-TW" b="1" dirty="0">
                <a:solidFill>
                  <a:srgbClr val="00B050"/>
                </a:solidFill>
                <a:latin typeface="Calibri" panose="020F0502020204030204" pitchFamily="34" charset="0"/>
                <a:ea typeface="+mj-ea"/>
              </a:rPr>
              <a:t>For </a:t>
            </a:r>
            <a:r>
              <a:rPr lang="it-IT" altLang="zh-TW" b="1" dirty="0" smtClean="0">
                <a:solidFill>
                  <a:srgbClr val="00B050"/>
                </a:solidFill>
                <a:latin typeface="Calibri" panose="020F0502020204030204" pitchFamily="34" charset="0"/>
                <a:ea typeface="+mj-ea"/>
              </a:rPr>
              <a:t>Assembly Code:</a:t>
            </a:r>
            <a:endParaRPr lang="it-IT" altLang="zh-TW" b="1" dirty="0">
              <a:solidFill>
                <a:srgbClr val="00B050"/>
              </a:solidFill>
              <a:latin typeface="Calibri" panose="020F0502020204030204" pitchFamily="34" charset="0"/>
              <a:ea typeface="+mj-ea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l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i     $3 , 1073741824      // </a:t>
            </a:r>
            <a:r>
              <a:rPr lang="zh-TW" altLang="en-US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讓某暫存器存 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0x40000000</a:t>
            </a:r>
            <a:r>
              <a:rPr lang="zh-TW" altLang="en-US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的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(10</a:t>
            </a:r>
            <a:r>
              <a:rPr lang="zh-TW" altLang="en-US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進位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l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i     $2 , 8                          // </a:t>
            </a:r>
            <a:r>
              <a:rPr lang="zh-TW" altLang="en-US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讓某暫存器先存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8</a:t>
            </a:r>
          </a:p>
          <a:p>
            <a:pPr marL="0" indent="0">
              <a:buNone/>
            </a:pPr>
            <a:r>
              <a:rPr lang="en-US" altLang="zh-TW" sz="1800" dirty="0" err="1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sw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  $2 , 0($3)	</a:t>
            </a:r>
            <a:r>
              <a:rPr lang="zh-TW" altLang="en-US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         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//</a:t>
            </a:r>
            <a:r>
              <a:rPr lang="zh-TW" altLang="en-US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 把記憶體 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0x40000000  </a:t>
            </a:r>
            <a:r>
              <a:rPr lang="zh-TW" altLang="en-US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存</a:t>
            </a:r>
            <a:r>
              <a:rPr lang="en-US" altLang="zh-TW" sz="1800" dirty="0" smtClean="0">
                <a:solidFill>
                  <a:srgbClr val="FF0000"/>
                </a:solidFill>
                <a:latin typeface="Calibri" panose="020F0502020204030204" pitchFamily="34" charset="0"/>
                <a:ea typeface="+mj-ea"/>
              </a:rPr>
              <a:t>8</a:t>
            </a:r>
          </a:p>
          <a:p>
            <a:pPr marL="0" indent="0">
              <a:buNone/>
            </a:pPr>
            <a:endParaRPr lang="en-US" altLang="zh-TW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5829-C7B0-4569-8FF4-77D395BCBDF4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666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練習題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二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) call function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2988" y="1196975"/>
            <a:ext cx="7415212" cy="532765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#include&lt;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stdio.h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&gt;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sum(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int,int,int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);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main()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{ 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   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a=44,b=87,c=2;     </a:t>
            </a:r>
            <a:endParaRPr lang="en-US" altLang="zh-TW" sz="20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latin typeface="Calibri" panose="020F0502020204030204" pitchFamily="34" charset="0"/>
                <a:ea typeface="+mj-ea"/>
              </a:rPr>
              <a:t> 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   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volatile 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* n = (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*) 0x20000000; </a:t>
            </a:r>
            <a:endParaRPr lang="en-US" altLang="zh-TW" sz="20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latin typeface="Calibri" panose="020F0502020204030204" pitchFamily="34" charset="0"/>
                <a:ea typeface="+mj-ea"/>
              </a:rPr>
              <a:t> 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   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*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n=sum(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a,b,c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); </a:t>
            </a:r>
            <a:endParaRPr lang="en-US" altLang="zh-TW" sz="20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latin typeface="Calibri" panose="020F0502020204030204" pitchFamily="34" charset="0"/>
                <a:ea typeface="+mj-ea"/>
              </a:rPr>
              <a:t> 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    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return 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0;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}  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 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sum(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a,int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b,int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c)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{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   </a:t>
            </a:r>
            <a:r>
              <a:rPr lang="en-US" altLang="zh-TW" sz="2000" dirty="0" err="1">
                <a:latin typeface="Calibri" panose="020F0502020204030204" pitchFamily="34" charset="0"/>
                <a:ea typeface="+mj-ea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n;    </a:t>
            </a:r>
            <a:endParaRPr lang="en-US" altLang="zh-TW" sz="20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000" dirty="0">
                <a:latin typeface="Calibri" panose="020F0502020204030204" pitchFamily="34" charset="0"/>
                <a:ea typeface="+mj-ea"/>
              </a:rPr>
              <a:t> </a:t>
            </a:r>
            <a:r>
              <a:rPr lang="zh-TW" altLang="en-US" sz="2000" dirty="0" smtClean="0">
                <a:latin typeface="Calibri" panose="020F0502020204030204" pitchFamily="34" charset="0"/>
                <a:ea typeface="+mj-ea"/>
              </a:rPr>
              <a:t>   </a:t>
            </a:r>
            <a:r>
              <a:rPr lang="en-US" altLang="zh-TW" sz="2000" dirty="0" smtClean="0">
                <a:latin typeface="Calibri" panose="020F0502020204030204" pitchFamily="34" charset="0"/>
                <a:ea typeface="+mj-ea"/>
              </a:rPr>
              <a:t>n=</a:t>
            </a:r>
            <a:r>
              <a:rPr lang="en-US" altLang="zh-TW" sz="2000" dirty="0" err="1" smtClean="0">
                <a:latin typeface="Calibri" panose="020F0502020204030204" pitchFamily="34" charset="0"/>
                <a:ea typeface="+mj-ea"/>
              </a:rPr>
              <a:t>a+b+c</a:t>
            </a: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    return n;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>
                <a:latin typeface="Calibri" panose="020F0502020204030204" pitchFamily="34" charset="0"/>
                <a:ea typeface="+mj-ea"/>
              </a:rPr>
              <a:t>}</a:t>
            </a:r>
            <a:endParaRPr lang="zh-TW" altLang="en-US" sz="2000" dirty="0"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8066087" cy="1143000"/>
          </a:xfrm>
        </p:spPr>
        <p:txBody>
          <a:bodyPr/>
          <a:lstStyle/>
          <a:p>
            <a:pPr eaLnBrk="1" hangingPunct="1"/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練習題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二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) assembly code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00008000 &lt;main&gt;: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8000:	27bdffe8 	</a:t>
            </a:r>
            <a:r>
              <a:rPr lang="en-US" altLang="zh-TW" dirty="0" err="1" smtClean="0"/>
              <a:t>addiu</a:t>
            </a:r>
            <a:r>
              <a:rPr lang="en-US" altLang="zh-TW" dirty="0" smtClean="0"/>
              <a:t>	sp,sp,-24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8004:	afbf0010 	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	ra,16(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8008:	2404002c 	li	a0,44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800c:	24050057 	li	a1,87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8010:	0c00200c 	</a:t>
            </a:r>
            <a:r>
              <a:rPr lang="en-US" altLang="zh-TW" dirty="0" err="1" smtClean="0"/>
              <a:t>jal</a:t>
            </a:r>
            <a:r>
              <a:rPr lang="en-US" altLang="zh-TW" dirty="0" smtClean="0"/>
              <a:t>	8030 &lt;sum&gt;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8014:	24060002 	li	a2,2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8018:	3c032000 	</a:t>
            </a:r>
            <a:r>
              <a:rPr lang="en-US" altLang="zh-TW" dirty="0" err="1" smtClean="0"/>
              <a:t>lui</a:t>
            </a:r>
            <a:r>
              <a:rPr lang="en-US" altLang="zh-TW" dirty="0" smtClean="0"/>
              <a:t>	v1,0x2000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801c:	ac620000 	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	v0,0(v1)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8020:	00001021 	move	v0,zero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8024:	8fbf0010 	</a:t>
            </a:r>
            <a:r>
              <a:rPr lang="en-US" altLang="zh-TW" dirty="0" err="1" smtClean="0"/>
              <a:t>lw</a:t>
            </a:r>
            <a:r>
              <a:rPr lang="en-US" altLang="zh-TW" dirty="0" smtClean="0"/>
              <a:t>	ra,16(</a:t>
            </a:r>
            <a:r>
              <a:rPr lang="en-US" altLang="zh-TW" dirty="0" err="1" smtClean="0"/>
              <a:t>sp</a:t>
            </a:r>
            <a:r>
              <a:rPr lang="en-US" altLang="zh-TW" dirty="0" smtClean="0"/>
              <a:t>)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8028:	03e00008 	</a:t>
            </a:r>
            <a:r>
              <a:rPr lang="en-US" altLang="zh-TW" dirty="0" err="1" smtClean="0"/>
              <a:t>jr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802c:	27bd0018 	</a:t>
            </a:r>
            <a:r>
              <a:rPr lang="en-US" altLang="zh-TW" dirty="0" err="1" smtClean="0"/>
              <a:t>addiu</a:t>
            </a:r>
            <a:r>
              <a:rPr lang="en-US" altLang="zh-TW" dirty="0" smtClean="0"/>
              <a:t>	sp,sp,240000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8030 &lt;sum&gt;: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8030:	00851021 	</a:t>
            </a:r>
            <a:r>
              <a:rPr lang="en-US" altLang="zh-TW" dirty="0" err="1" smtClean="0"/>
              <a:t>addu</a:t>
            </a:r>
            <a:r>
              <a:rPr lang="en-US" altLang="zh-TW" dirty="0" smtClean="0"/>
              <a:t>	v0,a0,a1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8034:	03e00008 	</a:t>
            </a:r>
            <a:r>
              <a:rPr lang="en-US" altLang="zh-TW" dirty="0" err="1" smtClean="0"/>
              <a:t>jr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 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 smtClean="0"/>
              <a:t>8038:	00461021 	</a:t>
            </a:r>
            <a:r>
              <a:rPr lang="en-US" altLang="zh-TW" dirty="0" err="1" smtClean="0"/>
              <a:t>addu</a:t>
            </a:r>
            <a:r>
              <a:rPr lang="en-US" altLang="zh-TW" dirty="0" smtClean="0"/>
              <a:t>	v0,v0,a2</a:t>
            </a:r>
            <a:endParaRPr lang="zh-TW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49942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 bwMode="auto">
          <a:xfrm>
            <a:off x="1109117" y="2348880"/>
            <a:ext cx="1655762" cy="1224136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11" name="圓角矩形 7"/>
          <p:cNvSpPr>
            <a:spLocks noChangeArrowheads="1"/>
          </p:cNvSpPr>
          <p:nvPr/>
        </p:nvSpPr>
        <p:spPr bwMode="auto">
          <a:xfrm>
            <a:off x="1117585" y="6213847"/>
            <a:ext cx="1655762" cy="576263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</a:pPr>
            <a:endParaRPr lang="zh-TW" altLang="en-US" sz="2400" b="1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練習題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三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) data </a:t>
            </a:r>
            <a:r>
              <a:rPr lang="en-US" altLang="zh-TW" b="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2988" y="1268413"/>
            <a:ext cx="7415212" cy="50403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#include &lt;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stdio.h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&gt;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endParaRPr lang="en-US" altLang="zh-TW" sz="16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struct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student{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int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mathGrade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int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csGrade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int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englishGrade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} 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main(){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endParaRPr lang="en-US" altLang="zh-TW" sz="16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  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volatile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struct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student* A =(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struct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student*) 0x20000000;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volatile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struct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student* B =(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struct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student*) 0x20000020;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struct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student s1 = {60,70,70};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  <a:r>
              <a:rPr lang="en-US" altLang="zh-TW" sz="1600" dirty="0" err="1" smtClean="0">
                <a:latin typeface="Calibri" panose="020F0502020204030204" pitchFamily="34" charset="0"/>
                <a:ea typeface="標楷體" pitchFamily="65" charset="-120"/>
              </a:rPr>
              <a:t>struct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student s2 = {70,50,80};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endParaRPr lang="en-US" altLang="zh-TW" sz="1600" dirty="0" smtClean="0">
              <a:latin typeface="Calibri" panose="020F0502020204030204" pitchFamily="34" charset="0"/>
              <a:ea typeface="標楷體" pitchFamily="65" charset="-120"/>
            </a:endParaRP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 </a:t>
            </a: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  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*A = s1;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1600" dirty="0" smtClean="0">
                <a:latin typeface="Calibri" panose="020F0502020204030204" pitchFamily="34" charset="0"/>
                <a:ea typeface="標楷體" pitchFamily="65" charset="-120"/>
              </a:rPr>
              <a:t>    </a:t>
            </a: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*B = s2;  </a:t>
            </a:r>
          </a:p>
          <a:p>
            <a:pPr marL="0" indent="0" eaLnBrk="1" hangingPunct="1">
              <a:lnSpc>
                <a:spcPts val="16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 smtClean="0">
                <a:latin typeface="Calibri" panose="020F0502020204030204" pitchFamily="34" charset="0"/>
                <a:ea typeface="標楷體" pitchFamily="65" charset="-120"/>
              </a:rPr>
              <a:t>}</a:t>
            </a:r>
          </a:p>
          <a:p>
            <a:pPr marL="457200" indent="-457200" eaLnBrk="1" hangingPunct="1">
              <a:defRPr/>
            </a:pPr>
            <a:endParaRPr lang="zh-TW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練習題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(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三</a:t>
            </a: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) assembly code</a:t>
            </a:r>
            <a:endParaRPr lang="zh-TW" altLang="en-US" b="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84238"/>
            <a:ext cx="2409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12" y="890588"/>
            <a:ext cx="5543550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 bwMode="auto">
          <a:xfrm>
            <a:off x="3563888" y="2431019"/>
            <a:ext cx="1872208" cy="781957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3563888" y="3245190"/>
            <a:ext cx="1872208" cy="781957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4"/>
              </a:buBlip>
              <a:defRPr/>
            </a:pPr>
            <a:endParaRPr lang="zh-TW" altLang="en-US" sz="2400" b="1">
              <a:solidFill>
                <a:schemeClr val="tx1"/>
              </a:solidFill>
              <a:latin typeface="Comic Sans MS" pitchFamily="66" charset="0"/>
              <a:ea typeface="標楷體" pitchFamily="65" charset="-120"/>
            </a:endParaRPr>
          </a:p>
        </p:txBody>
      </p:sp>
      <p:sp>
        <p:nvSpPr>
          <p:cNvPr id="9" name="圓角矩形 7"/>
          <p:cNvSpPr>
            <a:spLocks noChangeArrowheads="1"/>
          </p:cNvSpPr>
          <p:nvPr/>
        </p:nvSpPr>
        <p:spPr bwMode="auto">
          <a:xfrm>
            <a:off x="3599392" y="2113587"/>
            <a:ext cx="1335608" cy="166921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</a:pPr>
            <a:endParaRPr lang="zh-TW" altLang="en-US" sz="2400" b="1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  <p:sp>
        <p:nvSpPr>
          <p:cNvPr id="10" name="圓角矩形 9"/>
          <p:cNvSpPr>
            <a:spLocks noChangeArrowheads="1"/>
          </p:cNvSpPr>
          <p:nvPr/>
        </p:nvSpPr>
        <p:spPr bwMode="auto">
          <a:xfrm>
            <a:off x="3563888" y="4508384"/>
            <a:ext cx="1080120" cy="50425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</a:pPr>
            <a:endParaRPr lang="zh-TW" altLang="en-US" sz="2400" b="1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>
            <a:spLocks noChangeArrowheads="1"/>
          </p:cNvSpPr>
          <p:nvPr/>
        </p:nvSpPr>
        <p:spPr bwMode="auto">
          <a:xfrm>
            <a:off x="3563888" y="5464420"/>
            <a:ext cx="1080120" cy="504255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</a:pPr>
            <a:endParaRPr lang="zh-TW" altLang="en-US" sz="2400" b="1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  <p:sp>
        <p:nvSpPr>
          <p:cNvPr id="14" name="圓角矩形 7"/>
          <p:cNvSpPr>
            <a:spLocks noChangeArrowheads="1"/>
          </p:cNvSpPr>
          <p:nvPr/>
        </p:nvSpPr>
        <p:spPr bwMode="auto">
          <a:xfrm>
            <a:off x="3599392" y="2268419"/>
            <a:ext cx="1335608" cy="1626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Blip>
                <a:blip r:embed="rId4"/>
              </a:buBlip>
            </a:pPr>
            <a:endParaRPr lang="zh-TW" altLang="en-US" sz="2400" b="1">
              <a:latin typeface="Comic Sans MS" panose="030F0702030302020204" pitchFamily="66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83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22337"/>
          </a:xfrm>
        </p:spPr>
        <p:txBody>
          <a:bodyPr/>
          <a:lstStyle/>
          <a:p>
            <a:pPr eaLnBrk="1" hangingPunct="1"/>
            <a:r>
              <a:rPr lang="zh-TW" altLang="en-US" b="0" dirty="0" smtClean="0">
                <a:solidFill>
                  <a:srgbClr val="0000FF"/>
                </a:solidFill>
              </a:rPr>
              <a:t>進階題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1052513"/>
            <a:ext cx="7715250" cy="5805487"/>
          </a:xfrm>
        </p:spPr>
        <p:txBody>
          <a:bodyPr>
            <a:no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請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trace</a:t>
            </a: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以下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assembly code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寫出每次迴圈執行後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memory</a:t>
            </a: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的變化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(</a:t>
            </a: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共</a:t>
            </a:r>
            <a:r>
              <a:rPr lang="zh-TW" altLang="en-US" sz="2800" dirty="0">
                <a:latin typeface="Calibri" panose="020F0502020204030204" pitchFamily="34" charset="0"/>
                <a:ea typeface="+mj-ea"/>
              </a:rPr>
              <a:t>四</a:t>
            </a: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次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簡單</a:t>
            </a:r>
            <a:r>
              <a:rPr lang="zh-TW" altLang="en-US" sz="2800" dirty="0">
                <a:latin typeface="Calibri" panose="020F0502020204030204" pitchFamily="34" charset="0"/>
                <a:ea typeface="+mj-ea"/>
              </a:rPr>
              <a:t>描述</a:t>
            </a: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此</a:t>
            </a:r>
            <a:r>
              <a:rPr lang="en-US" altLang="zh-TW" sz="2800" dirty="0" smtClean="0">
                <a:latin typeface="Calibri" panose="020F0502020204030204" pitchFamily="34" charset="0"/>
                <a:ea typeface="+mj-ea"/>
              </a:rPr>
              <a:t>code</a:t>
            </a:r>
            <a:r>
              <a:rPr lang="zh-TW" altLang="en-US" sz="2800" dirty="0" smtClean="0">
                <a:latin typeface="Calibri" panose="020F0502020204030204" pitchFamily="34" charset="0"/>
                <a:ea typeface="+mj-ea"/>
              </a:rPr>
              <a:t>意義為何</a:t>
            </a:r>
            <a:endParaRPr lang="zh-TW" altLang="en-US" sz="2800" dirty="0"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88913"/>
            <a:ext cx="84074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60350"/>
            <a:ext cx="27622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0"/>
            <a:ext cx="18669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0" dirty="0" smtClean="0">
                <a:latin typeface="Calibri" panose="020F0502020204030204" pitchFamily="34" charset="0"/>
              </a:rPr>
              <a:t>MIPS</a:t>
            </a:r>
            <a:r>
              <a:rPr lang="zh-TW" altLang="en-US" b="0" dirty="0" smtClean="0">
                <a:latin typeface="Calibri" panose="020F0502020204030204" pitchFamily="34" charset="0"/>
              </a:rPr>
              <a:t>常用指令</a:t>
            </a:r>
          </a:p>
        </p:txBody>
      </p:sp>
      <p:sp>
        <p:nvSpPr>
          <p:cNvPr id="6147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8D7DA8-C9CA-4AB6-8AC7-6CD2E03D853E}" type="slidenum">
              <a:rPr kumimoji="0" lang="zh-TW" altLang="en-US">
                <a:latin typeface="Arial Unicode MS" panose="020B0604020202020204" pitchFamily="34" charset="-120"/>
              </a:rPr>
              <a:pPr eaLnBrk="1" hangingPunct="1"/>
              <a:t>5</a:t>
            </a:fld>
            <a:endParaRPr kumimoji="0" lang="en-US" altLang="zh-TW">
              <a:latin typeface="Arial Unicode MS" panose="020B0604020202020204" pitchFamily="34" charset="-120"/>
            </a:endParaRPr>
          </a:p>
        </p:txBody>
      </p:sp>
      <p:graphicFrame>
        <p:nvGraphicFramePr>
          <p:cNvPr id="6148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5650" y="1341438"/>
          <a:ext cx="8388350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工作表" r:id="rId4" imgW="6067456" imgH="3952800" progId="Excel.Sheet.8">
                  <p:embed/>
                </p:oleObj>
              </mc:Choice>
              <mc:Fallback>
                <p:oleObj name="工作表" r:id="rId4" imgW="6067456" imgH="3952800" progId="Excel.Sheet.8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8388350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806608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b="0" dirty="0" smtClean="0">
                <a:solidFill>
                  <a:srgbClr val="0000FF"/>
                </a:solidFill>
              </a:rPr>
              <a:t/>
            </a:r>
            <a:br>
              <a:rPr lang="en-US" altLang="zh-TW" b="0" dirty="0" smtClean="0">
                <a:solidFill>
                  <a:srgbClr val="0000FF"/>
                </a:solidFill>
              </a:rPr>
            </a:b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MIPS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定址法</a:t>
            </a:r>
            <a:b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endParaRPr lang="zh-TW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MIPS</a:t>
            </a:r>
            <a:r>
              <a:rPr lang="zh-TW" altLang="en-US" sz="2400" dirty="0">
                <a:latin typeface="Calibri" panose="020F0502020204030204" pitchFamily="34" charset="0"/>
                <a:ea typeface="+mj-ea"/>
              </a:rPr>
              <a:t>架構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下，共有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5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大定址法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1. Register addressing: 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運算元即是暫存器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8888" y="3706813"/>
          <a:ext cx="5473698" cy="36988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2283"/>
                <a:gridCol w="912283"/>
                <a:gridCol w="912283"/>
                <a:gridCol w="912283"/>
                <a:gridCol w="912283"/>
                <a:gridCol w="912283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Op</a:t>
                      </a:r>
                      <a:endParaRPr lang="zh-TW" altLang="en-US" sz="1800" dirty="0"/>
                    </a:p>
                  </a:txBody>
                  <a:tcPr marL="91458" marR="91458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Rs</a:t>
                      </a:r>
                      <a:endParaRPr lang="zh-TW" altLang="en-US" sz="1800" dirty="0"/>
                    </a:p>
                  </a:txBody>
                  <a:tcPr marL="91458" marR="91458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Rt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58" marR="91458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Rd</a:t>
                      </a:r>
                      <a:endParaRPr lang="zh-TW" altLang="en-US" sz="1800" dirty="0"/>
                    </a:p>
                  </a:txBody>
                  <a:tcPr marL="91458" marR="91458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Shamt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58" marR="91458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funct</a:t>
                      </a:r>
                      <a:endParaRPr lang="zh-TW" altLang="en-US" sz="1800" dirty="0"/>
                    </a:p>
                  </a:txBody>
                  <a:tcPr marL="91458" marR="91458" marT="45603" marB="45603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16688" y="4521200"/>
          <a:ext cx="2016125" cy="371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16125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register</a:t>
                      </a:r>
                      <a:endParaRPr lang="zh-TW" altLang="en-US" sz="1800" dirty="0"/>
                    </a:p>
                  </a:txBody>
                  <a:tcPr marL="91436" marR="91436" marT="45798" marB="45798"/>
                </a:tc>
              </a:tr>
            </a:tbl>
          </a:graphicData>
        </a:graphic>
      </p:graphicFrame>
      <p:cxnSp>
        <p:nvCxnSpPr>
          <p:cNvPr id="7194" name="肘形接點 12"/>
          <p:cNvCxnSpPr>
            <a:cxnSpLocks noChangeShapeType="1"/>
          </p:cNvCxnSpPr>
          <p:nvPr/>
        </p:nvCxnSpPr>
        <p:spPr bwMode="auto">
          <a:xfrm>
            <a:off x="2555875" y="4089400"/>
            <a:ext cx="3960813" cy="617538"/>
          </a:xfrm>
          <a:prstGeom prst="bentConnector3">
            <a:avLst>
              <a:gd name="adj1" fmla="val 435"/>
            </a:avLst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806608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b="0" dirty="0" smtClean="0">
                <a:solidFill>
                  <a:srgbClr val="0000FF"/>
                </a:solidFill>
              </a:rPr>
              <a:t/>
            </a:r>
            <a:br>
              <a:rPr lang="en-US" altLang="zh-TW" b="0" dirty="0" smtClean="0">
                <a:solidFill>
                  <a:srgbClr val="0000FF"/>
                </a:solidFill>
              </a:rPr>
            </a:b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MIPS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定址法</a:t>
            </a:r>
            <a:b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endParaRPr lang="zh-TW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  <a:ea typeface="+mj-ea"/>
              </a:rPr>
              <a:t>2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.Base or displacement addressing: 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運算元</a:t>
            </a:r>
            <a:r>
              <a:rPr lang="zh-TW" altLang="en-US" sz="2400" dirty="0">
                <a:latin typeface="Calibri" panose="020F0502020204030204" pitchFamily="34" charset="0"/>
                <a:ea typeface="+mj-ea"/>
              </a:rPr>
              <a:t>存放在記憶體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中，位址本身是暫存器和指令中常數的和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5625"/>
              </p:ext>
            </p:extLst>
          </p:nvPr>
        </p:nvGraphicFramePr>
        <p:xfrm>
          <a:off x="1258888" y="3706813"/>
          <a:ext cx="4968875" cy="36988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28146"/>
                <a:gridCol w="828146"/>
                <a:gridCol w="828146"/>
                <a:gridCol w="24844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Op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Rs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Rt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address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8888" y="5013325"/>
          <a:ext cx="2017712" cy="3652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17712"/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register</a:t>
                      </a:r>
                      <a:endParaRPr lang="zh-TW" altLang="en-US" sz="1800" dirty="0"/>
                    </a:p>
                  </a:txBody>
                  <a:tcPr marL="91507" marR="91507" marT="45478" marB="45478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64388" y="3933825"/>
          <a:ext cx="1535112" cy="14827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35112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Memory</a:t>
                      </a:r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148263" y="4365625"/>
          <a:ext cx="600075" cy="57943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0075"/>
              </a:tblGrid>
              <a:tr h="5794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+</a:t>
                      </a:r>
                      <a:endParaRPr lang="zh-TW" altLang="en-US" sz="3200" dirty="0"/>
                    </a:p>
                  </a:txBody>
                  <a:tcPr marL="91493" marR="91493" marT="45661" marB="45661"/>
                </a:tc>
              </a:tr>
            </a:tbl>
          </a:graphicData>
        </a:graphic>
      </p:graphicFrame>
      <p:cxnSp>
        <p:nvCxnSpPr>
          <p:cNvPr id="8233" name="肘形接點 21"/>
          <p:cNvCxnSpPr>
            <a:cxnSpLocks noChangeShapeType="1"/>
          </p:cNvCxnSpPr>
          <p:nvPr/>
        </p:nvCxnSpPr>
        <p:spPr bwMode="auto">
          <a:xfrm rot="5400000" flipH="1" flipV="1">
            <a:off x="3640931" y="3571082"/>
            <a:ext cx="434975" cy="3179762"/>
          </a:xfrm>
          <a:prstGeom prst="bentConnector3">
            <a:avLst>
              <a:gd name="adj1" fmla="val -52588"/>
            </a:avLst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4" name="直線單箭頭接點 27"/>
          <p:cNvCxnSpPr>
            <a:cxnSpLocks noChangeShapeType="1"/>
          </p:cNvCxnSpPr>
          <p:nvPr/>
        </p:nvCxnSpPr>
        <p:spPr bwMode="auto">
          <a:xfrm>
            <a:off x="5748338" y="4654550"/>
            <a:ext cx="1416050" cy="20638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接點 7"/>
          <p:cNvCxnSpPr/>
          <p:nvPr/>
        </p:nvCxnSpPr>
        <p:spPr bwMode="auto">
          <a:xfrm rot="5400000">
            <a:off x="2195736" y="4581128"/>
            <a:ext cx="864096" cy="12700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肘形接點 10"/>
          <p:cNvCxnSpPr/>
          <p:nvPr/>
        </p:nvCxnSpPr>
        <p:spPr bwMode="auto">
          <a:xfrm rot="5400000">
            <a:off x="3768886" y="4376130"/>
            <a:ext cx="598116" cy="12700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肘形接點 12"/>
          <p:cNvCxnSpPr>
            <a:endCxn id="9" idx="1"/>
          </p:cNvCxnSpPr>
          <p:nvPr/>
        </p:nvCxnSpPr>
        <p:spPr bwMode="auto">
          <a:xfrm>
            <a:off x="4074294" y="4654550"/>
            <a:ext cx="1073969" cy="794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806608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b="0" dirty="0" smtClean="0">
                <a:solidFill>
                  <a:srgbClr val="0000FF"/>
                </a:solidFill>
              </a:rPr>
              <a:t/>
            </a:r>
            <a:br>
              <a:rPr lang="en-US" altLang="zh-TW" b="0" dirty="0" smtClean="0">
                <a:solidFill>
                  <a:srgbClr val="0000FF"/>
                </a:solidFill>
              </a:rPr>
            </a:b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MIPS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定址法</a:t>
            </a:r>
            <a:b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endParaRPr lang="zh-TW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  <a:ea typeface="+mj-ea"/>
              </a:rPr>
              <a:t>3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. </a:t>
            </a:r>
            <a:r>
              <a:rPr lang="en-US" altLang="zh-TW" sz="2400" dirty="0">
                <a:latin typeface="Calibri" panose="020F0502020204030204" pitchFamily="34" charset="0"/>
                <a:ea typeface="+mj-ea"/>
              </a:rPr>
              <a:t>immediate 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addressing: 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運算元是常數，且包含在指令本身內部</a:t>
            </a:r>
            <a:endParaRPr lang="en-US" altLang="zh-TW" sz="2000" dirty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8888" y="3706813"/>
          <a:ext cx="4968875" cy="36988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28146"/>
                <a:gridCol w="828146"/>
                <a:gridCol w="828146"/>
                <a:gridCol w="2484437"/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Op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Rs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Rt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Immediate</a:t>
                      </a:r>
                      <a:endParaRPr lang="zh-TW" altLang="en-US" sz="1800" dirty="0"/>
                    </a:p>
                  </a:txBody>
                  <a:tcPr marL="91446" marR="91446" marT="45603" marB="4560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8066087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b="0" dirty="0" smtClean="0">
                <a:solidFill>
                  <a:srgbClr val="0000FF"/>
                </a:solidFill>
              </a:rPr>
              <a:t/>
            </a:r>
            <a:br>
              <a:rPr lang="en-US" altLang="zh-TW" b="0" dirty="0" smtClean="0">
                <a:solidFill>
                  <a:srgbClr val="0000FF"/>
                </a:solidFill>
              </a:rPr>
            </a:br>
            <a:r>
              <a:rPr lang="en-US" altLang="zh-TW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MIPS</a:t>
            </a:r>
            <a: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  <a:t>定址法</a:t>
            </a:r>
            <a:br>
              <a:rPr lang="zh-TW" altLang="en-US" b="0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endParaRPr lang="zh-TW" altLang="en-US" b="0" dirty="0">
              <a:latin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4</a:t>
            </a:r>
            <a:r>
              <a:rPr lang="en-US" altLang="zh-TW" sz="2400" dirty="0">
                <a:latin typeface="Calibri" panose="020F0502020204030204" pitchFamily="34" charset="0"/>
                <a:ea typeface="+mj-ea"/>
              </a:rPr>
              <a:t>.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PC </a:t>
            </a:r>
            <a:r>
              <a:rPr lang="en-US" altLang="zh-TW" sz="2400" dirty="0">
                <a:latin typeface="Calibri" panose="020F0502020204030204" pitchFamily="34" charset="0"/>
                <a:ea typeface="+mj-ea"/>
              </a:rPr>
              <a:t>relative addressing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: 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位址是</a:t>
            </a:r>
            <a:r>
              <a:rPr lang="en-US" altLang="zh-TW" sz="2400" dirty="0" smtClean="0">
                <a:latin typeface="Calibri" panose="020F0502020204030204" pitchFamily="34" charset="0"/>
                <a:ea typeface="+mj-ea"/>
              </a:rPr>
              <a:t>PC</a:t>
            </a:r>
            <a:r>
              <a:rPr lang="zh-TW" altLang="en-US" sz="2400" dirty="0" smtClean="0">
                <a:latin typeface="Calibri" panose="020F0502020204030204" pitchFamily="34" charset="0"/>
                <a:ea typeface="+mj-ea"/>
              </a:rPr>
              <a:t>和指令中常數的加總</a:t>
            </a:r>
            <a:endParaRPr lang="en-US" altLang="zh-TW" sz="2400" dirty="0" smtClean="0">
              <a:latin typeface="Calibri" panose="020F0502020204030204" pitchFamily="34" charset="0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3213100"/>
          <a:ext cx="4968875" cy="371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28146"/>
                <a:gridCol w="828146"/>
                <a:gridCol w="828146"/>
                <a:gridCol w="2484437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Op</a:t>
                      </a:r>
                      <a:endParaRPr lang="zh-TW" altLang="en-US" sz="1800" dirty="0"/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Rs</a:t>
                      </a:r>
                      <a:endParaRPr lang="zh-TW" altLang="en-US" sz="1800" dirty="0"/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/>
                        <a:t>Rt</a:t>
                      </a:r>
                      <a:endParaRPr lang="zh-TW" altLang="en-US" sz="1800" dirty="0"/>
                    </a:p>
                  </a:txBody>
                  <a:tcPr marL="91446" marR="91446"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Address</a:t>
                      </a:r>
                      <a:endParaRPr lang="zh-TW" altLang="en-US" sz="1800" dirty="0"/>
                    </a:p>
                  </a:txBody>
                  <a:tcPr marL="91446" marR="91446" marT="45798" marB="45798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42988" y="4581525"/>
          <a:ext cx="2016125" cy="3652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16125"/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PC</a:t>
                      </a:r>
                      <a:endParaRPr lang="zh-TW" altLang="en-US" sz="1800" dirty="0"/>
                    </a:p>
                  </a:txBody>
                  <a:tcPr marL="91436" marR="91436" marT="45478" marB="45478"/>
                </a:tc>
              </a:tr>
            </a:tbl>
          </a:graphicData>
        </a:graphic>
      </p:graphicFrame>
      <p:cxnSp>
        <p:nvCxnSpPr>
          <p:cNvPr id="10263" name="肘形接點 7"/>
          <p:cNvCxnSpPr>
            <a:cxnSpLocks noChangeShapeType="1"/>
          </p:cNvCxnSpPr>
          <p:nvPr/>
        </p:nvCxnSpPr>
        <p:spPr bwMode="auto">
          <a:xfrm rot="5400000" flipH="1" flipV="1">
            <a:off x="3577431" y="3075782"/>
            <a:ext cx="344487" cy="3397250"/>
          </a:xfrm>
          <a:prstGeom prst="bentConnector3">
            <a:avLst>
              <a:gd name="adj1" fmla="val -66449"/>
            </a:avLst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48263" y="4024313"/>
          <a:ext cx="600075" cy="5794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0075"/>
              </a:tblGrid>
              <a:tr h="579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+</a:t>
                      </a:r>
                      <a:endParaRPr lang="zh-TW" altLang="en-US" sz="3200" dirty="0"/>
                    </a:p>
                  </a:txBody>
                  <a:tcPr marL="91493" marR="91493" marT="45661" marB="45661"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948488" y="3571875"/>
          <a:ext cx="1535112" cy="14827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35112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Memory</a:t>
                      </a:r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  <a:tr h="3706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397" marR="91397" marT="45700" marB="45700"/>
                </a:tc>
              </a:tr>
            </a:tbl>
          </a:graphicData>
        </a:graphic>
      </p:graphicFrame>
      <p:cxnSp>
        <p:nvCxnSpPr>
          <p:cNvPr id="10282" name="直線單箭頭接點 19"/>
          <p:cNvCxnSpPr>
            <a:cxnSpLocks noChangeShapeType="1"/>
          </p:cNvCxnSpPr>
          <p:nvPr/>
        </p:nvCxnSpPr>
        <p:spPr bwMode="auto">
          <a:xfrm>
            <a:off x="5748338" y="4313238"/>
            <a:ext cx="1200150" cy="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接點 6"/>
          <p:cNvCxnSpPr/>
          <p:nvPr/>
        </p:nvCxnSpPr>
        <p:spPr bwMode="auto">
          <a:xfrm rot="5400000">
            <a:off x="3877853" y="3979131"/>
            <a:ext cx="668214" cy="12700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肘形接點 11"/>
          <p:cNvCxnSpPr>
            <a:endCxn id="10" idx="1"/>
          </p:cNvCxnSpPr>
          <p:nvPr/>
        </p:nvCxnSpPr>
        <p:spPr bwMode="auto">
          <a:xfrm flipV="1">
            <a:off x="4205610" y="4314031"/>
            <a:ext cx="942653" cy="5557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CASLab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Comic Sans MS"/>
        <a:ea typeface="標楷體"/>
        <a:cs typeface="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標楷體" pitchFamily="65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CASLab</Template>
  <TotalTime>16231</TotalTime>
  <Words>1544</Words>
  <Application>Microsoft Office PowerPoint</Application>
  <PresentationFormat>如螢幕大小 (4:3)</PresentationFormat>
  <Paragraphs>343</Paragraphs>
  <Slides>49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49</vt:i4>
      </vt:variant>
    </vt:vector>
  </HeadingPairs>
  <TitlesOfParts>
    <vt:vector size="60" baseType="lpstr">
      <vt:lpstr>Arial Unicode MS</vt:lpstr>
      <vt:lpstr>新細明體</vt:lpstr>
      <vt:lpstr>標楷體</vt:lpstr>
      <vt:lpstr>Arial</vt:lpstr>
      <vt:lpstr>Calibri</vt:lpstr>
      <vt:lpstr>Comic Sans MS</vt:lpstr>
      <vt:lpstr>Times New Roman</vt:lpstr>
      <vt:lpstr>Wingdings</vt:lpstr>
      <vt:lpstr>CASLab</vt:lpstr>
      <vt:lpstr>工作表</vt:lpstr>
      <vt:lpstr>Visio</vt:lpstr>
      <vt:lpstr>處理器設計與實作    </vt:lpstr>
      <vt:lpstr> LAB2: Describe C code in MIPS assembly </vt:lpstr>
      <vt:lpstr> 實驗目的 </vt:lpstr>
      <vt:lpstr> Background </vt:lpstr>
      <vt:lpstr>MIPS常用指令</vt:lpstr>
      <vt:lpstr> MIPS定址法 </vt:lpstr>
      <vt:lpstr> MIPS定址法 </vt:lpstr>
      <vt:lpstr> MIPS定址法 </vt:lpstr>
      <vt:lpstr> MIPS定址法 </vt:lpstr>
      <vt:lpstr> MIPS定址法 </vt:lpstr>
      <vt:lpstr>MIPS組合語言暫存器的規定&amp; MIPS指令參考 </vt:lpstr>
      <vt:lpstr>Arithmetic/Logic Operations</vt:lpstr>
      <vt:lpstr>Condition Testing and Conditional Move Operations</vt:lpstr>
      <vt:lpstr>Jump And Branch</vt:lpstr>
      <vt:lpstr>Multiply and Divide Operations &amp; Accumulator Access Operation</vt:lpstr>
      <vt:lpstr>Lord and Store Operations</vt:lpstr>
      <vt:lpstr>Logical and Bit-Field Operations</vt:lpstr>
      <vt:lpstr>LAB2: Describe C code in MIPS assembly  </vt:lpstr>
      <vt:lpstr>PowerPoint 簡報</vt:lpstr>
      <vt:lpstr>How to set up a shared folder? (1/4)</vt:lpstr>
      <vt:lpstr>How to set up a shared folder? (2/4)</vt:lpstr>
      <vt:lpstr>How to set up a shared folder? (3/4)</vt:lpstr>
      <vt:lpstr>How to set up a shared folder? (4/4)</vt:lpstr>
      <vt:lpstr>MIPS® SDE Lite</vt:lpstr>
      <vt:lpstr>Simulator Used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Modelsim 驗證教學</vt:lpstr>
      <vt:lpstr>Modelsim 驗證教學</vt:lpstr>
      <vt:lpstr>Modelsim 驗證教學</vt:lpstr>
      <vt:lpstr>Modelsim 驗證教學</vt:lpstr>
      <vt:lpstr>PowerPoint 簡報</vt:lpstr>
      <vt:lpstr>Modelsim 驗證教學</vt:lpstr>
      <vt:lpstr>Modelsim 驗證教學</vt:lpstr>
      <vt:lpstr>Modelsim 驗證教學</vt:lpstr>
      <vt:lpstr>PowerPoint 簡報</vt:lpstr>
      <vt:lpstr>練習題(一)---template</vt:lpstr>
      <vt:lpstr>練習題(二) call function</vt:lpstr>
      <vt:lpstr>練習題(二) assembly code</vt:lpstr>
      <vt:lpstr>練習題(三) data struct</vt:lpstr>
      <vt:lpstr>練習題(三) assembly code</vt:lpstr>
      <vt:lpstr>進階題</vt:lpstr>
      <vt:lpstr>PowerPoint 簡報</vt:lpstr>
    </vt:vector>
  </TitlesOfParts>
  <Company>NCKU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hckuo</dc:creator>
  <cp:lastModifiedBy>顏偉舜</cp:lastModifiedBy>
  <cp:revision>712</cp:revision>
  <dcterms:created xsi:type="dcterms:W3CDTF">2011-03-10T03:35:57Z</dcterms:created>
  <dcterms:modified xsi:type="dcterms:W3CDTF">2014-10-21T02:17:35Z</dcterms:modified>
</cp:coreProperties>
</file>