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71" r:id="rId2"/>
    <p:sldId id="345" r:id="rId3"/>
    <p:sldId id="346" r:id="rId4"/>
    <p:sldId id="347" r:id="rId5"/>
    <p:sldId id="348" r:id="rId6"/>
    <p:sldId id="349" r:id="rId7"/>
    <p:sldId id="372" r:id="rId8"/>
    <p:sldId id="373" r:id="rId9"/>
    <p:sldId id="375" r:id="rId10"/>
    <p:sldId id="376" r:id="rId11"/>
    <p:sldId id="377" r:id="rId12"/>
    <p:sldId id="378" r:id="rId13"/>
    <p:sldId id="379" r:id="rId14"/>
    <p:sldId id="354" r:id="rId15"/>
    <p:sldId id="355" r:id="rId16"/>
    <p:sldId id="356" r:id="rId17"/>
    <p:sldId id="385" r:id="rId18"/>
    <p:sldId id="357" r:id="rId19"/>
    <p:sldId id="358" r:id="rId20"/>
    <p:sldId id="359" r:id="rId21"/>
    <p:sldId id="380" r:id="rId22"/>
    <p:sldId id="381" r:id="rId23"/>
    <p:sldId id="382" r:id="rId24"/>
    <p:sldId id="360" r:id="rId25"/>
    <p:sldId id="361" r:id="rId26"/>
    <p:sldId id="362" r:id="rId27"/>
    <p:sldId id="363" r:id="rId28"/>
    <p:sldId id="364" r:id="rId29"/>
    <p:sldId id="365" r:id="rId30"/>
    <p:sldId id="383" r:id="rId31"/>
    <p:sldId id="384" r:id="rId32"/>
    <p:sldId id="366" r:id="rId33"/>
    <p:sldId id="367" r:id="rId34"/>
    <p:sldId id="391" r:id="rId35"/>
    <p:sldId id="392" r:id="rId36"/>
    <p:sldId id="368" r:id="rId37"/>
    <p:sldId id="386" r:id="rId38"/>
    <p:sldId id="387" r:id="rId39"/>
    <p:sldId id="389" r:id="rId40"/>
    <p:sldId id="388" r:id="rId41"/>
    <p:sldId id="390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預設章節" id="{211A937B-1609-48A1-90CE-EA4C873D70BC}">
          <p14:sldIdLst>
            <p14:sldId id="371"/>
            <p14:sldId id="345"/>
            <p14:sldId id="346"/>
            <p14:sldId id="347"/>
            <p14:sldId id="348"/>
            <p14:sldId id="349"/>
            <p14:sldId id="372"/>
            <p14:sldId id="373"/>
            <p14:sldId id="375"/>
            <p14:sldId id="376"/>
            <p14:sldId id="377"/>
            <p14:sldId id="378"/>
            <p14:sldId id="379"/>
            <p14:sldId id="354"/>
            <p14:sldId id="355"/>
            <p14:sldId id="356"/>
            <p14:sldId id="385"/>
            <p14:sldId id="357"/>
            <p14:sldId id="358"/>
            <p14:sldId id="359"/>
            <p14:sldId id="380"/>
            <p14:sldId id="381"/>
            <p14:sldId id="382"/>
            <p14:sldId id="360"/>
            <p14:sldId id="361"/>
            <p14:sldId id="362"/>
            <p14:sldId id="363"/>
            <p14:sldId id="364"/>
            <p14:sldId id="365"/>
            <p14:sldId id="383"/>
            <p14:sldId id="384"/>
            <p14:sldId id="366"/>
            <p14:sldId id="367"/>
            <p14:sldId id="368"/>
            <p14:sldId id="386"/>
            <p14:sldId id="387"/>
            <p14:sldId id="389"/>
            <p14:sldId id="388"/>
            <p14:sldId id="39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10" autoAdjust="0"/>
  </p:normalViewPr>
  <p:slideViewPr>
    <p:cSldViewPr>
      <p:cViewPr varScale="1">
        <p:scale>
          <a:sx n="115" d="100"/>
          <a:sy n="11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039CF-D52A-4317-9B18-A5C04E29161D}" type="datetimeFigureOut">
              <a:rPr lang="zh-TW" altLang="en-US" smtClean="0"/>
              <a:pPr/>
              <a:t>2014/10/13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59CAA-E2A1-427F-8982-BF934B9C14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844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9CAA-E2A1-427F-8982-BF934B9C1414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0647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39713" y="0"/>
            <a:ext cx="488950" cy="6858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chemeClr val="bg1"/>
                </a:solidFill>
                <a:latin typeface="+mn-lt"/>
                <a:ea typeface="新細明體" pitchFamily="18" charset="-120"/>
              </a:rPr>
              <a:t>Computer Architecture and System Laboratory</a:t>
            </a:r>
            <a:r>
              <a:rPr kumimoji="0" lang="en-US" altLang="zh-TW" sz="2000" dirty="0">
                <a:latin typeface="+mn-lt"/>
                <a:ea typeface="新細明體" pitchFamily="18" charset="-120"/>
              </a:rPr>
              <a:t> </a:t>
            </a:r>
            <a:endParaRPr kumimoji="0" lang="zh-TW" altLang="en-US" sz="2000">
              <a:latin typeface="+mn-lt"/>
              <a:ea typeface="新細明體" pitchFamily="18" charset="-12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1339850"/>
            <a:ext cx="7415212" cy="23764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790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52963"/>
            <a:ext cx="6400800" cy="9858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fld id="{DE85AB89-165D-486C-B354-08012D4FA77A}" type="datetime1">
              <a:rPr lang="zh-TW" altLang="en-US" smtClean="0"/>
              <a:pPr/>
              <a:t>2014/10/13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59575" y="6245225"/>
            <a:ext cx="21336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B61ED-1187-4583-A78F-5B59D82AD71F}" type="datetime1">
              <a:rPr lang="zh-TW" altLang="en-US" smtClean="0"/>
              <a:pPr/>
              <a:t>2014/10/13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77050" y="188913"/>
            <a:ext cx="2016125" cy="59070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897562" cy="59070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497373-C998-4793-BFE7-BD95CEAB2947}" type="datetime1">
              <a:rPr lang="zh-TW" altLang="en-US" smtClean="0"/>
              <a:pPr/>
              <a:t>2014/10/13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8066087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042988" y="1484313"/>
            <a:ext cx="7415212" cy="46116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C4AC3-0E33-4595-A4AE-B59F4AF1D9B0}" type="datetime1">
              <a:rPr lang="zh-TW" altLang="en-US" smtClean="0"/>
              <a:pPr/>
              <a:t>2014/10/13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8066087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042988" y="1484313"/>
            <a:ext cx="3630612" cy="46116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826000" y="1484313"/>
            <a:ext cx="3632200" cy="22288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826000" y="3865563"/>
            <a:ext cx="3632200" cy="22304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753D65-A8F0-41EA-8173-AC1CA895069D}" type="datetime1">
              <a:rPr lang="zh-TW" altLang="en-US" smtClean="0"/>
              <a:pPr/>
              <a:t>2014/10/13</a:t>
            </a:fld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8A8F9-951C-45D9-915C-B946CFDE8093}" type="datetime1">
              <a:rPr lang="zh-TW" altLang="en-US" smtClean="0"/>
              <a:pPr/>
              <a:t>2014/10/13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15A5BB-3E07-458D-82CF-D11CE6BF2591}" type="datetime1">
              <a:rPr lang="zh-TW" altLang="en-US" smtClean="0"/>
              <a:pPr/>
              <a:t>2014/10/13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42988" y="1484313"/>
            <a:ext cx="3630612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26000" y="1484313"/>
            <a:ext cx="36322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3111D-E4E4-4A0B-BC3D-3043572B8B3E}" type="datetime1">
              <a:rPr lang="zh-TW" altLang="en-US" smtClean="0"/>
              <a:pPr/>
              <a:t>2014/10/13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84A1C-D370-456E-85BA-98DC18150E89}" type="datetime1">
              <a:rPr lang="zh-TW" altLang="en-US" smtClean="0"/>
              <a:pPr/>
              <a:t>2014/10/13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26EDD-3F72-4D21-9AE4-059ABAFE9529}" type="datetime1">
              <a:rPr lang="zh-TW" altLang="en-US" smtClean="0"/>
              <a:pPr/>
              <a:t>2014/10/13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9145F-9C27-41E9-964A-127BDE108C26}" type="datetime1">
              <a:rPr lang="zh-TW" altLang="en-US" smtClean="0"/>
              <a:pPr/>
              <a:t>2014/10/13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1C443-27E6-4F7E-9F71-ACC83D7942D0}" type="datetime1">
              <a:rPr lang="zh-TW" altLang="en-US" smtClean="0"/>
              <a:pPr/>
              <a:t>2014/10/13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B1627D-E3CD-4F56-B369-E5D89CB58D28}" type="datetime1">
              <a:rPr lang="zh-TW" altLang="en-US" smtClean="0"/>
              <a:pPr/>
              <a:t>2014/10/13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80660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484313"/>
            <a:ext cx="7415212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 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buFontTx/>
              <a:buNone/>
              <a:defRPr kumimoji="0" sz="1400" b="0">
                <a:latin typeface="+mn-lt"/>
                <a:ea typeface="新細明體" pitchFamily="18" charset="-120"/>
                <a:cs typeface="+mn-cs"/>
              </a:defRPr>
            </a:lvl1pPr>
          </a:lstStyle>
          <a:p>
            <a:fld id="{74708F4B-08A5-42AB-8A2B-35B1F496734B}" type="datetime1">
              <a:rPr lang="zh-TW" altLang="en-US" smtClean="0"/>
              <a:pPr/>
              <a:t>2014/10/13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ct val="0"/>
              </a:spcBef>
              <a:spcAft>
                <a:spcPts val="0"/>
              </a:spcAft>
              <a:buFontTx/>
              <a:buNone/>
              <a:defRPr kumimoji="0" sz="1400" b="0">
                <a:latin typeface="+mn-lt"/>
                <a:ea typeface="新細明體" pitchFamily="18" charset="-120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0"/>
              </a:spcBef>
              <a:spcAft>
                <a:spcPts val="0"/>
              </a:spcAft>
              <a:buFontTx/>
              <a:buNone/>
              <a:defRPr kumimoji="0" sz="1400" b="0">
                <a:latin typeface="+mn-lt"/>
                <a:ea typeface="新細明體" pitchFamily="18" charset="-120"/>
                <a:cs typeface="+mn-cs"/>
              </a:defRPr>
            </a:lvl1pPr>
          </a:lstStyle>
          <a:p>
            <a:fld id="{11275829-C7B0-4569-8FF4-77D395BCBDF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39713" y="0"/>
            <a:ext cx="488950" cy="6858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chemeClr val="bg1"/>
                </a:solidFill>
                <a:latin typeface="+mn-lt"/>
                <a:ea typeface="新細明體" pitchFamily="18" charset="-120"/>
              </a:rPr>
              <a:t>Computer Architecture and System Laboratory</a:t>
            </a:r>
            <a:r>
              <a:rPr kumimoji="0" lang="en-US" altLang="zh-TW" sz="2000" dirty="0">
                <a:latin typeface="+mn-lt"/>
                <a:ea typeface="新細明體" pitchFamily="18" charset="-120"/>
              </a:rPr>
              <a:t> </a:t>
            </a:r>
            <a:endParaRPr kumimoji="0" lang="zh-TW" altLang="en-US" sz="2000">
              <a:latin typeface="+mn-lt"/>
              <a:ea typeface="新細明體" pitchFamily="18" charset="-120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5149850" y="6569075"/>
            <a:ext cx="39592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zh-TW" sz="1000" dirty="0">
                <a:solidFill>
                  <a:schemeClr val="bg2"/>
                </a:solidFill>
                <a:ea typeface="+mn-ea"/>
              </a:rPr>
              <a:t>The Institute of Computer and Communication Engineering, NCKU</a:t>
            </a:r>
            <a:endParaRPr kumimoji="0" lang="zh-TW" altLang="en-US" sz="1000">
              <a:solidFill>
                <a:schemeClr val="bg2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043608" y="1556792"/>
            <a:ext cx="7415212" cy="2808312"/>
          </a:xfrm>
        </p:spPr>
        <p:txBody>
          <a:bodyPr/>
          <a:lstStyle/>
          <a:p>
            <a:r>
              <a:rPr lang="zh-TW" altLang="zh-TW" sz="3600" dirty="0" smtClean="0"/>
              <a:t>處理器</a:t>
            </a:r>
            <a:r>
              <a:rPr lang="zh-TW" altLang="en-US" sz="3600" dirty="0" smtClean="0"/>
              <a:t>設計與實作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endParaRPr lang="zh-TW" altLang="en-US" sz="1800" dirty="0"/>
          </a:p>
        </p:txBody>
      </p:sp>
      <p:sp>
        <p:nvSpPr>
          <p:cNvPr id="5" name="副標題 2"/>
          <p:cNvSpPr>
            <a:spLocks noGrp="1"/>
          </p:cNvSpPr>
          <p:nvPr>
            <p:ph type="subTitle" sz="quarter" idx="1"/>
          </p:nvPr>
        </p:nvSpPr>
        <p:spPr>
          <a:xfrm>
            <a:off x="3131840" y="4739139"/>
            <a:ext cx="4032448" cy="1129680"/>
          </a:xfrm>
        </p:spPr>
        <p:txBody>
          <a:bodyPr/>
          <a:lstStyle/>
          <a:p>
            <a:pPr algn="l"/>
            <a:r>
              <a:rPr lang="en-US" altLang="zh-TW" sz="2000" dirty="0" smtClean="0"/>
              <a:t>CPU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LAB </a:t>
            </a:r>
          </a:p>
          <a:p>
            <a:pPr algn="l"/>
            <a:r>
              <a:rPr lang="en-US" altLang="zh-TW" sz="2000" dirty="0" smtClean="0"/>
              <a:t>for Computer Organization </a:t>
            </a:r>
            <a:endParaRPr lang="zh-TW" altLang="en-US" sz="2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8350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err="1" smtClean="0">
                <a:latin typeface="Calibri" panose="020F0502020204030204" pitchFamily="34" charset="0"/>
              </a:rPr>
              <a:t>Verilog</a:t>
            </a:r>
            <a:r>
              <a:rPr lang="zh-TW" altLang="en-US" sz="3600" dirty="0" smtClean="0">
                <a:latin typeface="Calibri" panose="020F0502020204030204" pitchFamily="34" charset="0"/>
              </a:rPr>
              <a:t>的</a:t>
            </a:r>
            <a:r>
              <a:rPr lang="en-US" altLang="zh-TW" sz="3600" dirty="0" smtClean="0">
                <a:latin typeface="Calibri" panose="020F0502020204030204" pitchFamily="34" charset="0"/>
              </a:rPr>
              <a:t>Four Value Logic</a:t>
            </a:r>
            <a:endParaRPr lang="zh-TW" altLang="en-US" sz="3600" dirty="0" smtClean="0">
              <a:latin typeface="Calibri" panose="020F0502020204030204" pitchFamily="34" charset="0"/>
            </a:endParaRP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84313"/>
            <a:ext cx="64960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4034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700213"/>
            <a:ext cx="647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err="1" smtClean="0">
                <a:latin typeface="Calibri" panose="020F0502020204030204" pitchFamily="34" charset="0"/>
              </a:rPr>
              <a:t>Verilog</a:t>
            </a:r>
            <a:r>
              <a:rPr lang="zh-TW" altLang="en-US" sz="3600" dirty="0" smtClean="0">
                <a:latin typeface="Calibri" panose="020F0502020204030204" pitchFamily="34" charset="0"/>
              </a:rPr>
              <a:t>的</a:t>
            </a:r>
            <a:r>
              <a:rPr lang="en-US" altLang="zh-TW" sz="3600" dirty="0" smtClean="0">
                <a:latin typeface="Calibri" panose="020F0502020204030204" pitchFamily="34" charset="0"/>
              </a:rPr>
              <a:t>Operators (1/3)</a:t>
            </a:r>
            <a:endParaRPr lang="zh-TW" altLang="en-US" sz="3600" dirty="0" smtClean="0">
              <a:latin typeface="Calibri" panose="020F0502020204030204" pitchFamily="34" charset="0"/>
            </a:endParaRPr>
          </a:p>
        </p:txBody>
      </p:sp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96" y="1800225"/>
            <a:ext cx="6408737" cy="397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6146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700213"/>
            <a:ext cx="647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err="1" smtClean="0">
                <a:latin typeface="Calibri" panose="020F0502020204030204" pitchFamily="34" charset="0"/>
              </a:rPr>
              <a:t>Verilog</a:t>
            </a:r>
            <a:r>
              <a:rPr lang="zh-TW" altLang="en-US" sz="3600" dirty="0" smtClean="0">
                <a:latin typeface="Calibri" panose="020F0502020204030204" pitchFamily="34" charset="0"/>
              </a:rPr>
              <a:t>的</a:t>
            </a:r>
            <a:r>
              <a:rPr lang="en-US" altLang="zh-TW" sz="3600" dirty="0" smtClean="0">
                <a:latin typeface="Calibri" panose="020F0502020204030204" pitchFamily="34" charset="0"/>
              </a:rPr>
              <a:t>Operators (2/3)</a:t>
            </a:r>
            <a:endParaRPr lang="zh-TW" altLang="en-US" sz="3600" dirty="0" smtClean="0">
              <a:latin typeface="Calibri" panose="020F0502020204030204" pitchFamily="34" charset="0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96135"/>
            <a:ext cx="570547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66216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700213"/>
            <a:ext cx="647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err="1" smtClean="0">
                <a:latin typeface="Calibri" panose="020F0502020204030204" pitchFamily="34" charset="0"/>
              </a:rPr>
              <a:t>Verilog</a:t>
            </a:r>
            <a:r>
              <a:rPr lang="zh-TW" altLang="en-US" sz="3600" dirty="0" smtClean="0">
                <a:latin typeface="Calibri" panose="020F0502020204030204" pitchFamily="34" charset="0"/>
              </a:rPr>
              <a:t>的</a:t>
            </a:r>
            <a:r>
              <a:rPr lang="en-US" altLang="zh-TW" sz="3600" dirty="0" smtClean="0">
                <a:latin typeface="Calibri" panose="020F0502020204030204" pitchFamily="34" charset="0"/>
              </a:rPr>
              <a:t>Operators (3/3)</a:t>
            </a:r>
            <a:endParaRPr lang="zh-TW" altLang="en-US" sz="3600" dirty="0" smtClean="0">
              <a:latin typeface="Calibri" panose="020F0502020204030204" pitchFamily="34" charset="0"/>
            </a:endParaRP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13681"/>
            <a:ext cx="59340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5607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</a:rPr>
              <a:t>Structural Description </a:t>
            </a:r>
            <a:endParaRPr lang="zh-TW" alt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Calibri" panose="020F0502020204030204" pitchFamily="34" charset="0"/>
              </a:rPr>
              <a:t>Verilog </a:t>
            </a:r>
            <a:r>
              <a:rPr lang="zh-TW" altLang="en-US" sz="2400" dirty="0">
                <a:latin typeface="Calibri" panose="020F0502020204030204" pitchFamily="34" charset="0"/>
              </a:rPr>
              <a:t>主要有三種描述</a:t>
            </a:r>
            <a:r>
              <a:rPr lang="zh-TW" altLang="en-US" sz="2400" dirty="0" smtClean="0">
                <a:latin typeface="Calibri" panose="020F0502020204030204" pitchFamily="34" charset="0"/>
              </a:rPr>
              <a:t>硬體電路的方式</a:t>
            </a:r>
            <a:endParaRPr lang="en-US" altLang="zh-TW" sz="2400" dirty="0" smtClean="0">
              <a:latin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2000" dirty="0" smtClean="0">
                <a:latin typeface="Calibri" panose="020F0502020204030204" pitchFamily="34" charset="0"/>
              </a:rPr>
              <a:t>Structural description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2000" dirty="0" smtClean="0">
                <a:latin typeface="Calibri" panose="020F0502020204030204" pitchFamily="34" charset="0"/>
              </a:rPr>
              <a:t>Data flow description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2000" dirty="0" smtClean="0">
                <a:latin typeface="Calibri" panose="020F0502020204030204" pitchFamily="34" charset="0"/>
              </a:rPr>
              <a:t>Behavioral description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>
                <a:latin typeface="Calibri" panose="020F0502020204030204" pitchFamily="34" charset="0"/>
              </a:rPr>
              <a:t> Structural description:</a:t>
            </a:r>
          </a:p>
          <a:p>
            <a:pPr marL="0" indent="0">
              <a:buNone/>
            </a:pPr>
            <a:r>
              <a:rPr lang="en-US" altLang="zh-TW" sz="2400" dirty="0" smtClean="0"/>
              <a:t>	 </a:t>
            </a:r>
            <a:endParaRPr lang="zh-TW" altLang="en-US" sz="2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" y="3756248"/>
            <a:ext cx="44291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175918"/>
            <a:ext cx="39433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484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Calibri" panose="020F0502020204030204" pitchFamily="34" charset="0"/>
              </a:rPr>
              <a:t>Data flow description</a:t>
            </a:r>
            <a:endParaRPr lang="zh-TW" alt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smtClean="0">
                <a:latin typeface="Calibri" panose="020F0502020204030204" pitchFamily="34" charset="0"/>
              </a:rPr>
              <a:t>Data flow description:</a:t>
            </a:r>
          </a:p>
          <a:p>
            <a:endParaRPr lang="zh-TW" altLang="en-US" dirty="0">
              <a:latin typeface="Calibri" panose="020F0502020204030204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778204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558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Calibri" panose="020F0502020204030204" pitchFamily="34" charset="0"/>
              </a:rPr>
              <a:t>Behavioral description</a:t>
            </a:r>
            <a:endParaRPr lang="zh-TW" alt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smtClean="0">
                <a:latin typeface="Calibri" panose="020F0502020204030204" pitchFamily="34" charset="0"/>
              </a:rPr>
              <a:t>Behavioral description:</a:t>
            </a:r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31630"/>
            <a:ext cx="7250972" cy="4155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2210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ALU EXAMPLE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4190" y="1055422"/>
            <a:ext cx="4473779" cy="54694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588224" y="2692848"/>
            <a:ext cx="1224136" cy="1512168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048224" y="3068960"/>
            <a:ext cx="540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048224" y="3790157"/>
            <a:ext cx="540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7790547" y="3462455"/>
            <a:ext cx="540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644279" y="26529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[3:0]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4279" y="342082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 [3:0]</a:t>
            </a:r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44345" y="30223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en-US" altLang="zh-TW" dirty="0" smtClean="0"/>
              <a:t> [8:0]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6903" y="209298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SEL [1:0]</a:t>
            </a:r>
            <a:endParaRPr lang="zh-TW" alt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7191908" y="2464406"/>
            <a:ext cx="8384" cy="3837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789393" y="3206966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2060"/>
                </a:solidFill>
                <a:latin typeface="+mj-lt"/>
              </a:rPr>
              <a:t>ALU</a:t>
            </a:r>
            <a:endParaRPr lang="zh-TW" altLang="en-US" sz="2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6403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ea typeface="標楷體" pitchFamily="65" charset="-120"/>
              </a:rPr>
              <a:t>Hierarchy</a:t>
            </a:r>
            <a:r>
              <a:rPr lang="zh-TW" altLang="en-US" sz="3600" dirty="0" smtClean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en-US" altLang="zh-TW" sz="3600" dirty="0" smtClean="0">
                <a:latin typeface="Calibri" panose="020F0502020204030204" pitchFamily="34" charset="0"/>
                <a:ea typeface="標楷體" pitchFamily="65" charset="-120"/>
              </a:rPr>
              <a:t>in Verilog</a:t>
            </a:r>
            <a:endParaRPr lang="zh-TW" alt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 smtClean="0"/>
              <a:t>32-bit Carry-Select adder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Same as fu_csa16</a:t>
            </a:r>
          </a:p>
          <a:p>
            <a:endParaRPr lang="zh-TW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56792"/>
            <a:ext cx="3462735" cy="1525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96" y="1926332"/>
            <a:ext cx="3672408" cy="4437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19" y="3356992"/>
            <a:ext cx="5095576" cy="3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2654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616248"/>
            <a:ext cx="60486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000" b="1" dirty="0" smtClean="0">
                <a:solidFill>
                  <a:schemeClr val="accent2"/>
                </a:solidFill>
                <a:latin typeface="Calibri" panose="020F0502020204030204" pitchFamily="34" charset="0"/>
                <a:ea typeface="+mj-ea"/>
                <a:cs typeface="Arial Unicode MS" pitchFamily="32" charset="0"/>
              </a:rPr>
              <a:t>LAB 5: Verilog I</a:t>
            </a:r>
            <a:r>
              <a:rPr lang="en-US" altLang="zh-TW" sz="4000" b="1" dirty="0" smtClean="0">
                <a:solidFill>
                  <a:schemeClr val="accent2"/>
                </a:solidFill>
                <a:latin typeface="Calibri" panose="020F0502020204030204" pitchFamily="34" charset="0"/>
                <a:ea typeface="+mj-ea"/>
              </a:rPr>
              <a:t>mplementation Of ALU</a:t>
            </a:r>
            <a:r>
              <a:rPr lang="en-US" altLang="zh-TW" sz="1200" dirty="0" smtClean="0">
                <a:latin typeface="Calibri" panose="020F0502020204030204" pitchFamily="34" charset="0"/>
                <a:ea typeface="+mj-ea"/>
              </a:rPr>
              <a:t/>
            </a:r>
            <a:br>
              <a:rPr lang="en-US" altLang="zh-TW" sz="1200" dirty="0" smtClean="0">
                <a:latin typeface="Calibri" panose="020F0502020204030204" pitchFamily="34" charset="0"/>
                <a:ea typeface="+mj-ea"/>
              </a:rPr>
            </a:br>
            <a:endParaRPr lang="zh-TW" altLang="en-US" dirty="0">
              <a:latin typeface="Calibri" panose="020F0502020204030204" pitchFamily="34" charset="0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45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59632" y="2044004"/>
            <a:ext cx="66247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US" altLang="zh-TW" sz="3600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itchFamily="65" charset="-120"/>
              </a:rPr>
              <a:t>LAB 3: Verilog Implementation Of  Arithmetic Logic Unit ( ALU)</a:t>
            </a:r>
            <a:r>
              <a:rPr lang="zh-TW" altLang="en-US" sz="3600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itchFamily="65" charset="-120"/>
              </a:rPr>
              <a:t>  </a:t>
            </a:r>
            <a:endParaRPr lang="en-US" altLang="zh-TW" sz="3600" dirty="0" smtClean="0">
              <a:solidFill>
                <a:srgbClr val="0000FF"/>
              </a:solidFill>
              <a:latin typeface="Calibri" panose="020F0502020204030204" pitchFamily="34" charset="0"/>
              <a:ea typeface="標楷體" pitchFamily="65" charset="-120"/>
            </a:endParaRPr>
          </a:p>
          <a:p>
            <a:pPr algn="ctr">
              <a:buClrTx/>
              <a:buFontTx/>
              <a:buNone/>
            </a:pPr>
            <a:r>
              <a:rPr lang="zh-TW" altLang="en-US" sz="3600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itchFamily="65" charset="-120"/>
              </a:rPr>
              <a:t>算術</a:t>
            </a:r>
            <a:r>
              <a:rPr lang="zh-TW" altLang="en-US" sz="3600" dirty="0">
                <a:solidFill>
                  <a:srgbClr val="0000FF"/>
                </a:solidFill>
                <a:latin typeface="Calibri" panose="020F0502020204030204" pitchFamily="34" charset="0"/>
                <a:ea typeface="標楷體" pitchFamily="65" charset="-120"/>
              </a:rPr>
              <a:t>邏輯單元</a:t>
            </a:r>
            <a:r>
              <a:rPr lang="en-US" altLang="zh-TW" sz="3600" dirty="0" err="1" smtClean="0">
                <a:solidFill>
                  <a:srgbClr val="0000FF"/>
                </a:solidFill>
                <a:latin typeface="Calibri" panose="020F0502020204030204" pitchFamily="34" charset="0"/>
                <a:ea typeface="標楷體" pitchFamily="65" charset="-120"/>
              </a:rPr>
              <a:t>的實作</a:t>
            </a:r>
            <a:endParaRPr lang="en-US" altLang="zh-TW" sz="3600" dirty="0">
              <a:solidFill>
                <a:srgbClr val="0000FF"/>
              </a:solidFill>
              <a:latin typeface="Calibri" panose="020F0502020204030204" pitchFamily="34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94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Tool used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0" lang="zh-TW" altLang="en-US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實驗環境</a:t>
            </a:r>
            <a:r>
              <a:rPr kumimoji="0" lang="en-US" altLang="zh-TW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: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kumimoji="0" lang="en-US" altLang="zh-TW" dirty="0" err="1" smtClean="0">
                <a:solidFill>
                  <a:schemeClr val="accent2"/>
                </a:solidFill>
                <a:ea typeface="標楷體" pitchFamily="65" charset="-120"/>
              </a:rPr>
              <a:t>Modelsim</a:t>
            </a:r>
            <a:r>
              <a:rPr kumimoji="0" lang="en-US" altLang="zh-TW" dirty="0" smtClean="0">
                <a:solidFill>
                  <a:schemeClr val="accent2"/>
                </a:solidFill>
                <a:ea typeface="標楷體" pitchFamily="65" charset="-120"/>
              </a:rPr>
              <a:t> (Run CPU simulator)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84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實作一 </a:t>
            </a:r>
            <a:r>
              <a:rPr lang="en-US" altLang="zh-TW" dirty="0" smtClean="0"/>
              <a:t>Simple ALU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1484313"/>
            <a:ext cx="7489452" cy="4611687"/>
          </a:xfrm>
        </p:spPr>
        <p:txBody>
          <a:bodyPr/>
          <a:lstStyle/>
          <a:p>
            <a:r>
              <a:rPr lang="zh-TW" altLang="en-US" sz="2800" dirty="0" smtClean="0">
                <a:latin typeface="+mj-ea"/>
                <a:ea typeface="+mj-ea"/>
              </a:rPr>
              <a:t>前面的</a:t>
            </a:r>
            <a:r>
              <a:rPr lang="zh-TW" altLang="en-US" sz="2800" dirty="0">
                <a:latin typeface="+mj-ea"/>
                <a:ea typeface="+mj-ea"/>
              </a:rPr>
              <a:t>範</a:t>
            </a:r>
            <a:r>
              <a:rPr lang="zh-TW" altLang="en-US" sz="2800" dirty="0" smtClean="0">
                <a:latin typeface="+mj-ea"/>
                <a:ea typeface="+mj-ea"/>
              </a:rPr>
              <a:t>例是一個只有加減</a:t>
            </a:r>
            <a:r>
              <a:rPr lang="zh-TW" altLang="en-US" sz="2800" dirty="0">
                <a:latin typeface="+mj-ea"/>
                <a:ea typeface="+mj-ea"/>
              </a:rPr>
              <a:t>法</a:t>
            </a:r>
            <a:r>
              <a:rPr lang="zh-TW" altLang="en-US" sz="2800" dirty="0" smtClean="0">
                <a:latin typeface="+mj-ea"/>
                <a:ea typeface="+mj-ea"/>
              </a:rPr>
              <a:t>的</a:t>
            </a:r>
            <a:r>
              <a:rPr lang="en-US" altLang="zh-TW" sz="2800" dirty="0" smtClean="0">
                <a:latin typeface="+mj-ea"/>
                <a:ea typeface="+mj-ea"/>
              </a:rPr>
              <a:t>ALU</a:t>
            </a:r>
            <a:r>
              <a:rPr lang="zh-TW" altLang="en-US" sz="2800" dirty="0" smtClean="0">
                <a:latin typeface="+mj-ea"/>
                <a:ea typeface="+mj-ea"/>
              </a:rPr>
              <a:t>，請</a:t>
            </a:r>
            <a:r>
              <a:rPr lang="zh-TW" altLang="en-US" sz="2800" dirty="0">
                <a:latin typeface="+mj-ea"/>
                <a:ea typeface="+mj-ea"/>
              </a:rPr>
              <a:t>同</a:t>
            </a:r>
            <a:r>
              <a:rPr lang="zh-TW" altLang="en-US" sz="2800" dirty="0" smtClean="0">
                <a:latin typeface="+mj-ea"/>
                <a:ea typeface="+mj-ea"/>
              </a:rPr>
              <a:t>學根據前面的範例，用</a:t>
            </a:r>
            <a:r>
              <a:rPr lang="en-US" altLang="zh-TW" sz="2800" dirty="0" err="1" smtClean="0">
                <a:latin typeface="+mj-ea"/>
                <a:ea typeface="+mj-ea"/>
              </a:rPr>
              <a:t>verilog</a:t>
            </a:r>
            <a:r>
              <a:rPr lang="zh-TW" altLang="en-US" sz="2800" dirty="0" smtClean="0">
                <a:latin typeface="+mj-ea"/>
                <a:ea typeface="+mj-ea"/>
              </a:rPr>
              <a:t>完成新的</a:t>
            </a:r>
            <a:r>
              <a:rPr lang="en-US" altLang="zh-TW" sz="2800" dirty="0" smtClean="0">
                <a:latin typeface="+mj-ea"/>
                <a:ea typeface="+mj-ea"/>
              </a:rPr>
              <a:t>ALU</a:t>
            </a:r>
            <a:r>
              <a:rPr lang="zh-TW" altLang="en-US" sz="2800" dirty="0" smtClean="0">
                <a:latin typeface="+mj-ea"/>
                <a:ea typeface="+mj-ea"/>
              </a:rPr>
              <a:t>，並且完成驗證</a:t>
            </a:r>
            <a:endParaRPr lang="en-US" altLang="zh-TW" sz="28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949648" y="3960862"/>
            <a:ext cx="1614240" cy="20882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547744" y="5445224"/>
            <a:ext cx="7200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547744" y="4437112"/>
            <a:ext cx="7200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3203888" y="4437112"/>
            <a:ext cx="7200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203888" y="5445224"/>
            <a:ext cx="7200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081877" y="446532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[7:0]</a:t>
            </a:r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82007" y="547450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 [7:0]</a:t>
            </a:r>
            <a:endParaRPr lang="zh-TW" alt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699792" y="3790156"/>
            <a:ext cx="0" cy="396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221085" y="337391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op [2:0]</a:t>
            </a:r>
            <a:endParaRPr lang="zh-TW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63888" y="452857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result [7:0]</a:t>
            </a:r>
            <a:endParaRPr lang="zh-TW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05662" y="5475585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verflow</a:t>
            </a:r>
          </a:p>
          <a:p>
            <a:r>
              <a:rPr lang="en-US" altLang="zh-TW" dirty="0" smtClean="0"/>
              <a:t>(carry)</a:t>
            </a:r>
            <a:endParaRPr lang="zh-TW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09648" y="477414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ALU</a:t>
            </a:r>
            <a:endParaRPr lang="zh-TW" altLang="en-US" sz="2400" b="1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52754409"/>
              </p:ext>
            </p:extLst>
          </p:nvPr>
        </p:nvGraphicFramePr>
        <p:xfrm>
          <a:off x="5259504" y="3564362"/>
          <a:ext cx="3048000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op</a:t>
                      </a:r>
                      <a:r>
                        <a:rPr lang="en-US" altLang="zh-TW" baseline="0" dirty="0" smtClean="0"/>
                        <a:t> Code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000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SUB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001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46959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08384"/>
            <a:ext cx="4848400" cy="62449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975701" y="4581128"/>
            <a:ext cx="1296144" cy="13681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99792" y="3598817"/>
            <a:ext cx="2044008" cy="3342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7320" y="5080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5343" y="35738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4813" y="62068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Step1: </a:t>
            </a:r>
            <a:r>
              <a:rPr lang="zh-TW" altLang="en-US" dirty="0" smtClean="0"/>
              <a:t>根據不同的</a:t>
            </a:r>
            <a:r>
              <a:rPr lang="en-US" altLang="zh-TW" dirty="0" smtClean="0"/>
              <a:t>op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決定</a:t>
            </a:r>
            <a:endParaRPr lang="en-US" altLang="zh-TW" dirty="0" smtClean="0"/>
          </a:p>
          <a:p>
            <a:r>
              <a:rPr lang="zh-TW" altLang="en-US" dirty="0" smtClean="0"/>
              <a:t>            </a:t>
            </a:r>
            <a:r>
              <a:rPr lang="en-US" altLang="zh-TW" dirty="0" smtClean="0"/>
              <a:t>ALU</a:t>
            </a:r>
            <a:r>
              <a:rPr lang="zh-TW" altLang="en-US" dirty="0" smtClean="0"/>
              <a:t>的運算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49325" y="1665624"/>
            <a:ext cx="35958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Step2: </a:t>
            </a:r>
            <a:r>
              <a:rPr lang="zh-TW" altLang="en-US" dirty="0" smtClean="0"/>
              <a:t>把</a:t>
            </a:r>
            <a:r>
              <a:rPr lang="en-US" altLang="zh-TW" dirty="0" smtClean="0"/>
              <a:t>ALU</a:t>
            </a:r>
            <a:r>
              <a:rPr lang="zh-TW" altLang="en-US" dirty="0" smtClean="0"/>
              <a:t>運算完的結果</a:t>
            </a:r>
            <a:endParaRPr lang="en-US" altLang="zh-TW" dirty="0" smtClean="0"/>
          </a:p>
          <a:p>
            <a:r>
              <a:rPr lang="zh-TW" altLang="en-US" dirty="0" smtClean="0"/>
              <a:t>           傳到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(result)</a:t>
            </a:r>
          </a:p>
          <a:p>
            <a:r>
              <a:rPr lang="zh-TW" altLang="en-US" dirty="0" smtClean="0"/>
              <a:t>           </a:t>
            </a:r>
            <a:r>
              <a:rPr lang="en-US" altLang="zh-TW" dirty="0" smtClean="0"/>
              <a:t>ALU</a:t>
            </a:r>
            <a:r>
              <a:rPr lang="zh-TW" altLang="en-US" dirty="0" smtClean="0"/>
              <a:t>在做加減法運算時，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 可能會有</a:t>
            </a:r>
            <a:r>
              <a:rPr lang="en-US" altLang="zh-TW" dirty="0" smtClean="0"/>
              <a:t>overflow</a:t>
            </a:r>
            <a:r>
              <a:rPr lang="zh-TW" altLang="en-US" dirty="0" smtClean="0"/>
              <a:t>產生，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 請判斷什麼時候有</a:t>
            </a:r>
            <a:r>
              <a:rPr lang="en-US" altLang="zh-TW" dirty="0" smtClean="0"/>
              <a:t>overflow</a:t>
            </a:r>
          </a:p>
          <a:p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 if ( op = ADD/SUB)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check overflow</a:t>
            </a:r>
            <a:endParaRPr lang="zh-TW" alt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6458654" y="4316420"/>
            <a:ext cx="2466271" cy="326619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804249" y="5086466"/>
            <a:ext cx="2126113" cy="326619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15963" y="4295063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Result [8:0]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05731" y="5065109"/>
            <a:ext cx="12618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</a:rPr>
              <a:t>r</a:t>
            </a:r>
            <a:r>
              <a:rPr lang="en-US" altLang="zh-TW" dirty="0" smtClean="0">
                <a:solidFill>
                  <a:srgbClr val="002060"/>
                </a:solidFill>
              </a:rPr>
              <a:t>esult [7:0]</a:t>
            </a:r>
            <a:endParaRPr lang="zh-TW" altLang="en-US" dirty="0">
              <a:solidFill>
                <a:srgbClr val="00206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7736672" y="4677430"/>
            <a:ext cx="1" cy="39600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86758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5088" y="3299573"/>
            <a:ext cx="5919738" cy="3051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實作一 驗證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1296516"/>
            <a:ext cx="8351912" cy="18294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1763688" y="1915916"/>
            <a:ext cx="2160240" cy="6489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4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483768" y="2564903"/>
            <a:ext cx="403065" cy="9361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763688" y="3556484"/>
            <a:ext cx="5891138" cy="10801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4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5013" y="4893441"/>
            <a:ext cx="4788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 smtClean="0">
                <a:solidFill>
                  <a:srgbClr val="FF0000"/>
                </a:solidFill>
              </a:rPr>
              <a:t> : 1000 0001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b : 0000 0001</a:t>
            </a: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Check if the answer of ADD &amp; SUB is correct 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923929" y="1915916"/>
            <a:ext cx="1440160" cy="6489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4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6534" y="2749240"/>
            <a:ext cx="1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Check overflow !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364088" y="1913234"/>
            <a:ext cx="3744415" cy="756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4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cxnSp>
        <p:nvCxnSpPr>
          <p:cNvPr id="24" name="Straight Arrow Connector 23"/>
          <p:cNvCxnSpPr>
            <a:stCxn id="20" idx="2"/>
          </p:cNvCxnSpPr>
          <p:nvPr/>
        </p:nvCxnSpPr>
        <p:spPr bwMode="auto">
          <a:xfrm>
            <a:off x="4644009" y="2564903"/>
            <a:ext cx="0" cy="25733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8591" y="2346418"/>
            <a:ext cx="3419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AND     OR       XOR     NOR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81106" y="2588974"/>
            <a:ext cx="330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Check if the logic operations are correct</a:t>
            </a:r>
          </a:p>
        </p:txBody>
      </p:sp>
    </p:spTree>
    <p:extLst>
      <p:ext uri="{BB962C8B-B14F-4D97-AF65-F5344CB8AC3E}">
        <p14:creationId xmlns="" xmlns:p14="http://schemas.microsoft.com/office/powerpoint/2010/main" val="3663209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ea typeface="標楷體" pitchFamily="65" charset="-120"/>
              </a:rPr>
              <a:t>Lab </a:t>
            </a:r>
            <a:r>
              <a:rPr lang="en-US" altLang="zh-TW" sz="3600" dirty="0" smtClean="0">
                <a:latin typeface="Calibri" panose="020F0502020204030204" pitchFamily="34" charset="0"/>
                <a:ea typeface="標楷體" pitchFamily="65" charset="-120"/>
              </a:rPr>
              <a:t>3-2 --</a:t>
            </a:r>
            <a:r>
              <a:rPr lang="zh-TW" altLang="en-US" sz="3600" dirty="0" smtClean="0">
                <a:latin typeface="Calibri" panose="020F0502020204030204" pitchFamily="34" charset="0"/>
                <a:ea typeface="標楷體" pitchFamily="65" charset="-120"/>
              </a:rPr>
              <a:t>實作</a:t>
            </a:r>
            <a:r>
              <a:rPr lang="en-US" altLang="zh-TW" sz="3600" dirty="0" smtClean="0">
                <a:latin typeface="Calibri" panose="020F0502020204030204" pitchFamily="34" charset="0"/>
                <a:ea typeface="標楷體" pitchFamily="65" charset="-120"/>
              </a:rPr>
              <a:t>ALU</a:t>
            </a:r>
            <a:r>
              <a:rPr lang="zh-TW" altLang="en-US" sz="3600" dirty="0" smtClean="0">
                <a:latin typeface="Calibri" panose="020F0502020204030204" pitchFamily="34" charset="0"/>
                <a:ea typeface="標楷體" pitchFamily="65" charset="-120"/>
              </a:rPr>
              <a:t>指令</a:t>
            </a:r>
            <a:endParaRPr lang="zh-TW" altLang="en-US" sz="3600" dirty="0">
              <a:latin typeface="Calibri" panose="020F0502020204030204" pitchFamily="34" charset="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zh-TW" altLang="en-US" sz="2800" dirty="0" smtClean="0">
                <a:latin typeface="Calibri" panose="020F0502020204030204" pitchFamily="34" charset="0"/>
                <a:ea typeface="標楷體" pitchFamily="65" charset="-120"/>
              </a:rPr>
              <a:t>請同學以</a:t>
            </a:r>
            <a:r>
              <a:rPr lang="en-US" altLang="zh-TW" sz="2800" dirty="0" smtClean="0">
                <a:latin typeface="Calibri" panose="020F0502020204030204" pitchFamily="34" charset="0"/>
                <a:ea typeface="標楷體" pitchFamily="65" charset="-120"/>
              </a:rPr>
              <a:t>Verilog</a:t>
            </a:r>
            <a:r>
              <a:rPr lang="zh-TW" altLang="en-US" sz="2800" dirty="0" smtClean="0">
                <a:latin typeface="Calibri" panose="020F0502020204030204" pitchFamily="34" charset="0"/>
                <a:ea typeface="標楷體" pitchFamily="65" charset="-120"/>
              </a:rPr>
              <a:t>完成這顆</a:t>
            </a:r>
            <a:r>
              <a:rPr lang="en-US" altLang="zh-TW" sz="2800" dirty="0" smtClean="0">
                <a:latin typeface="Calibri" panose="020F0502020204030204" pitchFamily="34" charset="0"/>
                <a:ea typeface="標楷體" pitchFamily="65" charset="-120"/>
              </a:rPr>
              <a:t>MIPS</a:t>
            </a:r>
            <a:r>
              <a:rPr lang="zh-TW" altLang="en-US" sz="2800" dirty="0" smtClean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Calibri" panose="020F0502020204030204" pitchFamily="34" charset="0"/>
                <a:ea typeface="標楷體" pitchFamily="65" charset="-120"/>
              </a:rPr>
              <a:t>CPU</a:t>
            </a:r>
            <a:r>
              <a:rPr lang="zh-TW" altLang="en-US" sz="2800" dirty="0" smtClean="0">
                <a:latin typeface="Calibri" panose="020F0502020204030204" pitchFamily="34" charset="0"/>
                <a:ea typeface="標楷體" pitchFamily="65" charset="-120"/>
              </a:rPr>
              <a:t> 中</a:t>
            </a:r>
            <a:r>
              <a:rPr lang="en-US" altLang="zh-TW" sz="2800" dirty="0" err="1" smtClean="0">
                <a:latin typeface="Calibri" panose="020F0502020204030204" pitchFamily="34" charset="0"/>
                <a:ea typeface="標楷體" pitchFamily="65" charset="-120"/>
              </a:rPr>
              <a:t>fu_alu.v</a:t>
            </a:r>
            <a:r>
              <a:rPr lang="en-US" altLang="zh-TW" sz="2800" dirty="0" smtClean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zh-TW" altLang="en-US" sz="2800" dirty="0" smtClean="0">
                <a:latin typeface="Calibri" panose="020F0502020204030204" pitchFamily="34" charset="0"/>
                <a:ea typeface="標楷體" pitchFamily="65" charset="-120"/>
              </a:rPr>
              <a:t>的空白部分，並跑助教</a:t>
            </a:r>
            <a:r>
              <a:rPr lang="zh-TW" altLang="en-US" sz="2800" dirty="0">
                <a:latin typeface="Calibri" panose="020F0502020204030204" pitchFamily="34" charset="0"/>
                <a:ea typeface="標楷體" pitchFamily="65" charset="-120"/>
              </a:rPr>
              <a:t>的</a:t>
            </a:r>
            <a:r>
              <a:rPr lang="zh-TW" altLang="en-US" sz="2800" dirty="0" smtClean="0">
                <a:latin typeface="Calibri" panose="020F0502020204030204" pitchFamily="34" charset="0"/>
                <a:ea typeface="標楷體" pitchFamily="65" charset="-120"/>
              </a:rPr>
              <a:t>程式來驗證</a:t>
            </a:r>
            <a:r>
              <a:rPr lang="en-US" altLang="zh-TW" sz="2800" dirty="0" smtClean="0">
                <a:latin typeface="Calibri" panose="020F0502020204030204" pitchFamily="34" charset="0"/>
                <a:ea typeface="標楷體" pitchFamily="65" charset="-120"/>
              </a:rPr>
              <a:t>ALU</a:t>
            </a:r>
            <a:r>
              <a:rPr lang="zh-TW" altLang="en-US" sz="2800" dirty="0" smtClean="0">
                <a:latin typeface="Calibri" panose="020F0502020204030204" pitchFamily="34" charset="0"/>
                <a:ea typeface="標楷體" pitchFamily="65" charset="-120"/>
              </a:rPr>
              <a:t>運算結果</a:t>
            </a:r>
            <a:endParaRPr lang="en-US" altLang="zh-TW" sz="2800" dirty="0" smtClean="0">
              <a:latin typeface="Calibri" panose="020F0502020204030204" pitchFamily="34" charset="0"/>
              <a:ea typeface="標楷體" pitchFamily="65" charset="-120"/>
            </a:endParaRPr>
          </a:p>
          <a:p>
            <a:pPr>
              <a:buFont typeface="Wingdings" pitchFamily="2" charset="2"/>
              <a:buChar char="u"/>
            </a:pPr>
            <a:endParaRPr lang="en-US" altLang="zh-TW" sz="2800" dirty="0" smtClean="0">
              <a:latin typeface="Calibri" panose="020F0502020204030204" pitchFamily="34" charset="0"/>
              <a:ea typeface="標楷體" pitchFamily="65" charset="-120"/>
            </a:endParaRPr>
          </a:p>
          <a:p>
            <a:pPr lvl="1">
              <a:buFont typeface="Wingdings" pitchFamily="2" charset="2"/>
              <a:buChar char="Ø"/>
            </a:pP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因為這顆</a:t>
            </a:r>
            <a:r>
              <a:rPr lang="en-US" altLang="zh-TW" sz="2400" dirty="0" smtClean="0">
                <a:latin typeface="Calibri" panose="020F0502020204030204" pitchFamily="34" charset="0"/>
                <a:ea typeface="標楷體" pitchFamily="65" charset="-120"/>
              </a:rPr>
              <a:t>MIPS</a:t>
            </a: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en-US" altLang="zh-TW" sz="2400" dirty="0" smtClean="0">
                <a:latin typeface="Calibri" panose="020F0502020204030204" pitchFamily="34" charset="0"/>
                <a:ea typeface="標楷體" pitchFamily="65" charset="-120"/>
              </a:rPr>
              <a:t>CPU</a:t>
            </a: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經過簡化之後</a:t>
            </a:r>
            <a:r>
              <a:rPr lang="zh-TW" altLang="en-US" sz="2400" b="1" dirty="0" smtClean="0">
                <a:latin typeface="Calibri" panose="020F0502020204030204" pitchFamily="34" charset="0"/>
                <a:ea typeface="標楷體" pitchFamily="65" charset="-120"/>
              </a:rPr>
              <a:t>並沒有實現所有</a:t>
            </a:r>
            <a:r>
              <a:rPr lang="en-US" altLang="zh-TW" sz="2400" b="1" dirty="0" smtClean="0">
                <a:latin typeface="Calibri" panose="020F0502020204030204" pitchFamily="34" charset="0"/>
                <a:ea typeface="標楷體" pitchFamily="65" charset="-120"/>
              </a:rPr>
              <a:t>MIPS</a:t>
            </a:r>
            <a:r>
              <a:rPr lang="zh-TW" altLang="en-US" sz="2400" b="1" dirty="0" smtClean="0">
                <a:latin typeface="Calibri" panose="020F0502020204030204" pitchFamily="34" charset="0"/>
                <a:ea typeface="標楷體" pitchFamily="65" charset="-120"/>
              </a:rPr>
              <a:t>的指令</a:t>
            </a: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，</a:t>
            </a:r>
            <a:r>
              <a:rPr lang="en-US" altLang="zh-TW" sz="2400" dirty="0" smtClean="0">
                <a:latin typeface="Calibri" panose="020F0502020204030204" pitchFamily="34" charset="0"/>
                <a:ea typeface="標楷體" pitchFamily="65" charset="-120"/>
              </a:rPr>
              <a:t>MIPS</a:t>
            </a: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詳細的</a:t>
            </a:r>
            <a:r>
              <a:rPr lang="zh-TW" altLang="en-US" sz="2400" dirty="0">
                <a:latin typeface="Calibri" panose="020F0502020204030204" pitchFamily="34" charset="0"/>
                <a:ea typeface="標楷體" pitchFamily="65" charset="-120"/>
              </a:rPr>
              <a:t>運算</a:t>
            </a: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指令和</a:t>
            </a:r>
            <a:r>
              <a:rPr lang="en-US" altLang="zh-TW" sz="2400" dirty="0" err="1" smtClean="0">
                <a:latin typeface="Calibri" panose="020F0502020204030204" pitchFamily="34" charset="0"/>
                <a:ea typeface="標楷體" pitchFamily="65" charset="-120"/>
              </a:rPr>
              <a:t>ALUop</a:t>
            </a:r>
            <a:r>
              <a:rPr lang="en-US" altLang="zh-TW" sz="2400" dirty="0" smtClean="0">
                <a:latin typeface="Calibri" panose="020F0502020204030204" pitchFamily="34" charset="0"/>
                <a:ea typeface="標楷體" pitchFamily="65" charset="-120"/>
              </a:rPr>
              <a:t> decode</a:t>
            </a: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請參考</a:t>
            </a:r>
            <a:r>
              <a:rPr lang="en-US" altLang="zh-TW" sz="2400" dirty="0" smtClean="0">
                <a:latin typeface="Calibri" panose="020F0502020204030204" pitchFamily="34" charset="0"/>
                <a:ea typeface="標楷體" pitchFamily="65" charset="-120"/>
              </a:rPr>
              <a:t>Table 1</a:t>
            </a: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與</a:t>
            </a:r>
            <a:r>
              <a:rPr lang="en-US" altLang="zh-TW" sz="2400" dirty="0" smtClean="0">
                <a:latin typeface="Calibri" panose="020F0502020204030204" pitchFamily="34" charset="0"/>
                <a:ea typeface="標楷體" pitchFamily="65" charset="-120"/>
              </a:rPr>
              <a:t>Table 2.</a:t>
            </a:r>
            <a:endParaRPr lang="zh-TW" altLang="en-US" sz="2400" dirty="0">
              <a:latin typeface="Calibri" panose="020F0502020204030204" pitchFamily="34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5156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Calibri" panose="020F0502020204030204" pitchFamily="34" charset="0"/>
                <a:ea typeface="標楷體" pitchFamily="65" charset="-120"/>
              </a:rPr>
              <a:t>Table </a:t>
            </a:r>
            <a:r>
              <a:rPr lang="en-US" altLang="zh-TW" sz="3600" dirty="0" smtClean="0">
                <a:latin typeface="Calibri" panose="020F0502020204030204" pitchFamily="34" charset="0"/>
                <a:ea typeface="標楷體" pitchFamily="65" charset="-120"/>
              </a:rPr>
              <a:t>1: ALU</a:t>
            </a:r>
            <a:r>
              <a:rPr lang="zh-TW" altLang="en-US" sz="3600" dirty="0" smtClean="0">
                <a:latin typeface="Calibri" panose="020F0502020204030204" pitchFamily="34" charset="0"/>
                <a:ea typeface="標楷體" pitchFamily="65" charset="-120"/>
              </a:rPr>
              <a:t>運算指令</a:t>
            </a:r>
            <a:endParaRPr lang="zh-TW" altLang="en-US" sz="3600" dirty="0">
              <a:latin typeface="Calibri" panose="020F0502020204030204" pitchFamily="34" charset="0"/>
            </a:endParaRPr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22070543"/>
              </p:ext>
            </p:extLst>
          </p:nvPr>
        </p:nvGraphicFramePr>
        <p:xfrm>
          <a:off x="1691680" y="1268760"/>
          <a:ext cx="6192688" cy="526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/>
                <a:gridCol w="3096344"/>
              </a:tblGrid>
              <a:tr h="30073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ARITHMETIC  OPERATIONS</a:t>
                      </a:r>
                      <a:endParaRPr lang="zh-TW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ADD        RD , RS , RT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RD  = RS  + RT ( OVERFLOW   TRAP )</a:t>
                      </a:r>
                      <a:endParaRPr lang="zh-TW" altLang="en-US" sz="12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ADDU     RD , RS , RT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RD  = RS  + RT</a:t>
                      </a:r>
                      <a:endParaRPr lang="zh-TW" altLang="en-US" sz="12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SUB         RD , RS , RT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RD  = RS  – RT ( OVERFLOW   TRAP )</a:t>
                      </a:r>
                      <a:endParaRPr lang="zh-TW" altLang="en-US" sz="12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SUBU      RD , RS , RTRD  = RS  – RT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RD  = RS  – R</a:t>
                      </a:r>
                      <a:endParaRPr lang="zh-TW" altLang="en-US" sz="12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AND        RD , RS , RT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RD  = RS  &amp; RT</a:t>
                      </a:r>
                      <a:endParaRPr lang="zh-TW" altLang="en-US" sz="12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OR           RD , RS , RT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RD  = RS  | RT</a:t>
                      </a:r>
                      <a:endParaRPr lang="zh-TW" altLang="en-US" sz="12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XOR         RD , RS , RT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RD  = RS  ⊕ RT</a:t>
                      </a:r>
                      <a:endParaRPr lang="zh-TW" altLang="en-US" sz="12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NOR        RD , RS , RT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RD  = ~(RS  | RT )</a:t>
                      </a:r>
                      <a:endParaRPr lang="zh-TW" altLang="en-US" sz="12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ADDI       RD , RS ,  CONST 16 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RD  = RS  +  CONST 16 ± ( OVERFLOW   TRAP )</a:t>
                      </a:r>
                      <a:endParaRPr lang="zh-TW" altLang="en-US" sz="12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ADDIU    RD , RS ,  CONST 16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RD  = RS  +  CONST 16 ±</a:t>
                      </a:r>
                      <a:endParaRPr lang="zh-TW" altLang="en-US" sz="12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SLT          RD , RS , RT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RD  = (RS ± &lt; RT ± ) ? 1 : 0</a:t>
                      </a:r>
                      <a:endParaRPr lang="zh-TW" altLang="en-US" sz="12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SLTU       RD , RS , RT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RD  = (RS∅  &lt; RT∅ ) ? 1 : 0</a:t>
                      </a:r>
                      <a:endParaRPr lang="zh-TW" altLang="en-US" sz="12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ANDI       RD , RS ,  CONST 16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RD  = RS  &amp;  CONST 16 ∅</a:t>
                      </a:r>
                      <a:endParaRPr lang="zh-TW" altLang="en-US" sz="12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pt-BR" altLang="zh-TW" sz="1200" dirty="0" smtClean="0">
                          <a:solidFill>
                            <a:schemeClr val="tx1"/>
                          </a:solidFill>
                        </a:rPr>
                        <a:t>ORI </a:t>
                      </a:r>
                      <a:r>
                        <a:rPr lang="pt-BR" altLang="zh-TW" sz="1200" dirty="0" smtClean="0"/>
                        <a:t>         RD , RS ,  CONST 16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RD  = RS  |  CONST 16 ∅</a:t>
                      </a:r>
                      <a:endParaRPr lang="zh-TW" altLang="en-US" sz="12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XORI       RD , RS ,  CONST 16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RD  = RS  ⊕  CONST 16 ∅</a:t>
                      </a:r>
                      <a:endParaRPr lang="zh-TW" altLang="en-US" sz="12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LUI          RD ,  CONST 16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1200" dirty="0" smtClean="0"/>
                        <a:t>RD  =  CONST 16 &lt;&lt; 16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0253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ea typeface="標楷體" pitchFamily="65" charset="-120"/>
              </a:rPr>
              <a:t>Table 2: </a:t>
            </a:r>
            <a:r>
              <a:rPr lang="en-US" altLang="zh-TW" sz="3600" dirty="0" err="1" smtClean="0">
                <a:latin typeface="Calibri" panose="020F0502020204030204" pitchFamily="34" charset="0"/>
                <a:ea typeface="標楷體" pitchFamily="65" charset="-120"/>
              </a:rPr>
              <a:t>ALUop</a:t>
            </a:r>
            <a:r>
              <a:rPr lang="zh-TW" altLang="en-US" sz="3600" dirty="0" smtClean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en-US" altLang="zh-TW" sz="3600" dirty="0" smtClean="0">
                <a:latin typeface="Calibri" panose="020F0502020204030204" pitchFamily="34" charset="0"/>
                <a:ea typeface="標楷體" pitchFamily="65" charset="-120"/>
              </a:rPr>
              <a:t>&amp;</a:t>
            </a:r>
            <a:r>
              <a:rPr lang="zh-TW" altLang="en-US" sz="3600" dirty="0" smtClean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en-US" altLang="zh-TW" sz="3600" dirty="0" smtClean="0">
                <a:latin typeface="Calibri" panose="020F0502020204030204" pitchFamily="34" charset="0"/>
                <a:ea typeface="標楷體" pitchFamily="65" charset="-120"/>
              </a:rPr>
              <a:t>ALU</a:t>
            </a:r>
            <a:r>
              <a:rPr lang="zh-TW" altLang="en-US" sz="3600" dirty="0" smtClean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en-US" altLang="zh-TW" sz="3600" dirty="0" smtClean="0">
                <a:latin typeface="Calibri" panose="020F0502020204030204" pitchFamily="34" charset="0"/>
                <a:ea typeface="標楷體" pitchFamily="65" charset="-120"/>
              </a:rPr>
              <a:t>Function</a:t>
            </a:r>
            <a:endParaRPr lang="zh-TW" altLang="en-US" sz="3600" dirty="0">
              <a:latin typeface="Calibri" panose="020F0502020204030204" pitchFamily="34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92108648"/>
              </p:ext>
            </p:extLst>
          </p:nvPr>
        </p:nvGraphicFramePr>
        <p:xfrm>
          <a:off x="1763688" y="1412776"/>
          <a:ext cx="5760640" cy="4766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  <a:gridCol w="1152128"/>
                <a:gridCol w="1152128"/>
              </a:tblGrid>
              <a:tr h="280399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OPCODE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err="1" smtClean="0"/>
                        <a:t>funct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err="1" smtClean="0"/>
                        <a:t>ALUop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ALU Function</a:t>
                      </a:r>
                      <a:endParaRPr lang="zh-TW" altLang="en-US" sz="1100" dirty="0"/>
                    </a:p>
                  </a:txBody>
                  <a:tcPr/>
                </a:tc>
              </a:tr>
              <a:tr h="280399">
                <a:tc>
                  <a:txBody>
                    <a:bodyPr/>
                    <a:lstStyle/>
                    <a:p>
                      <a:r>
                        <a:rPr lang="pt-BR" altLang="zh-TW" sz="1100" dirty="0" smtClean="0"/>
                        <a:t>ADD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smtClean="0"/>
                        <a:t>00 0000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10 0000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smtClean="0"/>
                        <a:t>0000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smtClean="0"/>
                        <a:t>ADD</a:t>
                      </a:r>
                      <a:endParaRPr lang="zh-TW" altLang="en-US" sz="1100" dirty="0"/>
                    </a:p>
                  </a:txBody>
                  <a:tcPr/>
                </a:tc>
              </a:tr>
              <a:tr h="280399">
                <a:tc>
                  <a:txBody>
                    <a:bodyPr/>
                    <a:lstStyle/>
                    <a:p>
                      <a:r>
                        <a:rPr lang="pt-BR" altLang="zh-TW" sz="1100" dirty="0" smtClean="0"/>
                        <a:t>ADDU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smtClean="0"/>
                        <a:t>00 0000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10 0001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0001 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ADD</a:t>
                      </a:r>
                      <a:endParaRPr lang="zh-TW" altLang="en-US" sz="1100" dirty="0"/>
                    </a:p>
                  </a:txBody>
                  <a:tcPr/>
                </a:tc>
              </a:tr>
              <a:tr h="280399">
                <a:tc>
                  <a:txBody>
                    <a:bodyPr/>
                    <a:lstStyle/>
                    <a:p>
                      <a:r>
                        <a:rPr lang="pt-BR" altLang="zh-TW" sz="1100" dirty="0" smtClean="0"/>
                        <a:t>SUB 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smtClean="0"/>
                        <a:t>00 0000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10 0010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0010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smtClean="0"/>
                        <a:t>SUB</a:t>
                      </a:r>
                      <a:endParaRPr lang="zh-TW" altLang="en-US" sz="1100" dirty="0"/>
                    </a:p>
                  </a:txBody>
                  <a:tcPr/>
                </a:tc>
              </a:tr>
              <a:tr h="280399">
                <a:tc>
                  <a:txBody>
                    <a:bodyPr/>
                    <a:lstStyle/>
                    <a:p>
                      <a:r>
                        <a:rPr lang="pt-BR" altLang="zh-TW" sz="1100" dirty="0" smtClean="0"/>
                        <a:t>SUBU 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smtClean="0"/>
                        <a:t>00 0000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10 0011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0011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SUB</a:t>
                      </a:r>
                      <a:endParaRPr lang="zh-TW" altLang="en-US" sz="1100" dirty="0"/>
                    </a:p>
                  </a:txBody>
                  <a:tcPr/>
                </a:tc>
              </a:tr>
              <a:tr h="280399">
                <a:tc>
                  <a:txBody>
                    <a:bodyPr/>
                    <a:lstStyle/>
                    <a:p>
                      <a:r>
                        <a:rPr lang="pt-BR" altLang="zh-TW" sz="1100" dirty="0" smtClean="0"/>
                        <a:t>AND 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smtClean="0"/>
                        <a:t>00 0000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10 0100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0100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AND</a:t>
                      </a:r>
                      <a:endParaRPr lang="zh-TW" altLang="en-US" sz="1100" dirty="0"/>
                    </a:p>
                  </a:txBody>
                  <a:tcPr/>
                </a:tc>
              </a:tr>
              <a:tr h="280399">
                <a:tc>
                  <a:txBody>
                    <a:bodyPr/>
                    <a:lstStyle/>
                    <a:p>
                      <a:r>
                        <a:rPr lang="pt-BR" altLang="zh-TW" sz="1100" dirty="0" smtClean="0"/>
                        <a:t>OR 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smtClean="0"/>
                        <a:t>00 0000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10 0101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0101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OR</a:t>
                      </a:r>
                      <a:endParaRPr lang="zh-TW" altLang="en-US" sz="1100" dirty="0"/>
                    </a:p>
                  </a:txBody>
                  <a:tcPr/>
                </a:tc>
              </a:tr>
              <a:tr h="280399">
                <a:tc>
                  <a:txBody>
                    <a:bodyPr/>
                    <a:lstStyle/>
                    <a:p>
                      <a:r>
                        <a:rPr lang="pt-BR" altLang="zh-TW" sz="1100" dirty="0" smtClean="0"/>
                        <a:t>XOR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smtClean="0"/>
                        <a:t>00 0000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10 0110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0110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TW" sz="1100" dirty="0" smtClean="0"/>
                        <a:t>XOR</a:t>
                      </a:r>
                      <a:endParaRPr lang="zh-TW" altLang="en-US" sz="1100" dirty="0"/>
                    </a:p>
                  </a:txBody>
                  <a:tcPr/>
                </a:tc>
              </a:tr>
              <a:tr h="280399">
                <a:tc>
                  <a:txBody>
                    <a:bodyPr/>
                    <a:lstStyle/>
                    <a:p>
                      <a:r>
                        <a:rPr lang="pt-BR" altLang="zh-TW" sz="1100" dirty="0" smtClean="0"/>
                        <a:t>NOR 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00 0000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10 0111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0111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TW" sz="1100" dirty="0" smtClean="0"/>
                        <a:t>NOR </a:t>
                      </a:r>
                      <a:endParaRPr lang="zh-TW" altLang="en-US" sz="1100" dirty="0"/>
                    </a:p>
                  </a:txBody>
                  <a:tcPr/>
                </a:tc>
              </a:tr>
              <a:tr h="280399">
                <a:tc>
                  <a:txBody>
                    <a:bodyPr/>
                    <a:lstStyle/>
                    <a:p>
                      <a:r>
                        <a:rPr lang="pt-BR" altLang="zh-TW" sz="1100" dirty="0" smtClean="0"/>
                        <a:t>ADDI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00 1000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xx </a:t>
                      </a:r>
                      <a:r>
                        <a:rPr lang="en-US" altLang="zh-TW" sz="1100" dirty="0" err="1" smtClean="0"/>
                        <a:t>xxxx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1000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ADD</a:t>
                      </a:r>
                      <a:endParaRPr lang="zh-TW" altLang="en-US" sz="1100" dirty="0"/>
                    </a:p>
                  </a:txBody>
                  <a:tcPr/>
                </a:tc>
              </a:tr>
              <a:tr h="280399">
                <a:tc>
                  <a:txBody>
                    <a:bodyPr/>
                    <a:lstStyle/>
                    <a:p>
                      <a:r>
                        <a:rPr lang="pt-BR" altLang="zh-TW" sz="1100" dirty="0" smtClean="0"/>
                        <a:t>ADDIU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00 1001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xx </a:t>
                      </a:r>
                      <a:r>
                        <a:rPr lang="en-US" altLang="zh-TW" sz="1100" dirty="0" err="1" smtClean="0"/>
                        <a:t>xxxx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1001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ADD</a:t>
                      </a:r>
                      <a:endParaRPr lang="zh-TW" altLang="en-US" sz="1100" dirty="0"/>
                    </a:p>
                  </a:txBody>
                  <a:tcPr/>
                </a:tc>
              </a:tr>
              <a:tr h="280399">
                <a:tc>
                  <a:txBody>
                    <a:bodyPr/>
                    <a:lstStyle/>
                    <a:p>
                      <a:r>
                        <a:rPr lang="pt-BR" altLang="zh-TW" sz="1100" dirty="0" smtClean="0"/>
                        <a:t>SLT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00 0000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10 1010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1010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smtClean="0"/>
                        <a:t>SUB</a:t>
                      </a:r>
                      <a:endParaRPr lang="zh-TW" altLang="en-US" sz="1100" dirty="0"/>
                    </a:p>
                  </a:txBody>
                  <a:tcPr/>
                </a:tc>
              </a:tr>
              <a:tr h="280399">
                <a:tc>
                  <a:txBody>
                    <a:bodyPr/>
                    <a:lstStyle/>
                    <a:p>
                      <a:r>
                        <a:rPr lang="pt-BR" altLang="zh-TW" sz="1100" dirty="0" smtClean="0"/>
                        <a:t>SLTU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00 0000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10 1011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1011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SUB</a:t>
                      </a:r>
                      <a:endParaRPr lang="zh-TW" altLang="en-US" sz="1100" dirty="0"/>
                    </a:p>
                  </a:txBody>
                  <a:tcPr/>
                </a:tc>
              </a:tr>
              <a:tr h="280399">
                <a:tc>
                  <a:txBody>
                    <a:bodyPr/>
                    <a:lstStyle/>
                    <a:p>
                      <a:r>
                        <a:rPr lang="pt-BR" altLang="zh-TW" sz="1100" dirty="0" smtClean="0"/>
                        <a:t>ANDI 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00 1100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smtClean="0"/>
                        <a:t>xx xxxx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1100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AND</a:t>
                      </a:r>
                      <a:endParaRPr lang="zh-TW" altLang="en-US" sz="1100" dirty="0"/>
                    </a:p>
                  </a:txBody>
                  <a:tcPr/>
                </a:tc>
              </a:tr>
              <a:tr h="280399">
                <a:tc>
                  <a:txBody>
                    <a:bodyPr/>
                    <a:lstStyle/>
                    <a:p>
                      <a:r>
                        <a:rPr lang="pt-BR" altLang="zh-TW" sz="1100" dirty="0" smtClean="0">
                          <a:solidFill>
                            <a:schemeClr val="tx1"/>
                          </a:solidFill>
                        </a:rPr>
                        <a:t>ORI 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00 1101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smtClean="0"/>
                        <a:t>xx xxxx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1101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OR</a:t>
                      </a:r>
                      <a:endParaRPr lang="zh-TW" altLang="en-US" sz="1100" dirty="0"/>
                    </a:p>
                  </a:txBody>
                  <a:tcPr/>
                </a:tc>
              </a:tr>
              <a:tr h="280399">
                <a:tc>
                  <a:txBody>
                    <a:bodyPr/>
                    <a:lstStyle/>
                    <a:p>
                      <a:r>
                        <a:rPr lang="pt-BR" altLang="zh-TW" sz="1100" dirty="0" smtClean="0"/>
                        <a:t>XORI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00 1110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smtClean="0"/>
                        <a:t>xx xxxx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1110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TW" sz="1100" dirty="0" smtClean="0"/>
                        <a:t>XOR</a:t>
                      </a:r>
                      <a:endParaRPr lang="zh-TW" altLang="en-US" sz="1100" dirty="0"/>
                    </a:p>
                  </a:txBody>
                  <a:tcPr/>
                </a:tc>
              </a:tr>
              <a:tr h="280399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LUI 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00 1111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xx </a:t>
                      </a:r>
                      <a:r>
                        <a:rPr lang="en-US" altLang="zh-TW" sz="1100" dirty="0" err="1" smtClean="0"/>
                        <a:t>xxxx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1111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TW" sz="1100" dirty="0" smtClean="0"/>
                        <a:t>NOP</a:t>
                      </a:r>
                      <a:endParaRPr lang="zh-TW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308304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表二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9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ALU</a:t>
            </a:r>
            <a:r>
              <a:rPr lang="zh-TW" altLang="en-US" dirty="0" smtClean="0">
                <a:latin typeface="Calibri" panose="020F0502020204030204" pitchFamily="34" charset="0"/>
              </a:rPr>
              <a:t> </a:t>
            </a:r>
            <a:r>
              <a:rPr lang="en-US" altLang="zh-TW" dirty="0" smtClean="0">
                <a:latin typeface="Calibri" panose="020F0502020204030204" pitchFamily="34" charset="0"/>
              </a:rPr>
              <a:t>module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81262"/>
            <a:ext cx="5782074" cy="3035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898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>
                <a:latin typeface="Calibri" panose="020F0502020204030204" pitchFamily="34" charset="0"/>
                <a:ea typeface="標楷體" pitchFamily="65" charset="-120"/>
              </a:rPr>
              <a:t>ALU</a:t>
            </a:r>
            <a:r>
              <a:rPr lang="zh-TW" altLang="en-US" sz="3600" dirty="0" smtClean="0">
                <a:latin typeface="Calibri" panose="020F0502020204030204" pitchFamily="34" charset="0"/>
                <a:ea typeface="標楷體" pitchFamily="65" charset="-120"/>
              </a:rPr>
              <a:t>  </a:t>
            </a:r>
            <a:r>
              <a:rPr lang="en-US" altLang="zh-TW" sz="3600" dirty="0" smtClean="0">
                <a:latin typeface="Calibri" panose="020F0502020204030204" pitchFamily="34" charset="0"/>
                <a:ea typeface="標楷體" pitchFamily="65" charset="-120"/>
              </a:rPr>
              <a:t>module</a:t>
            </a:r>
            <a:endParaRPr lang="zh-TW" altLang="en-US" dirty="0">
              <a:latin typeface="Calibri" panose="020F0502020204030204" pitchFamily="34" charset="0"/>
              <a:ea typeface="標楷體" pitchFamily="65" charset="-12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1628800"/>
            <a:ext cx="5124477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288032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57999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</a:rPr>
              <a:t>ALU  Function</a:t>
            </a:r>
            <a:endParaRPr lang="zh-TW" alt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9635" y="1600200"/>
            <a:ext cx="2530624" cy="82068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TW" sz="2800" dirty="0" smtClean="0"/>
              <a:t>ADD , SUB </a:t>
            </a:r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5250" y="2276872"/>
            <a:ext cx="4868878" cy="31284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2496638" y="3198727"/>
            <a:ext cx="2880320" cy="3342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89689" y="4009030"/>
            <a:ext cx="601805" cy="6035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3223" y="2272017"/>
            <a:ext cx="3380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ALU</a:t>
            </a:r>
            <a:r>
              <a:rPr lang="zh-TW" altLang="en-US" dirty="0" smtClean="0">
                <a:latin typeface="+mj-ea"/>
                <a:ea typeface="+mj-ea"/>
              </a:rPr>
              <a:t>在做 </a:t>
            </a:r>
            <a:r>
              <a:rPr lang="en-US" altLang="zh-TW" dirty="0" smtClean="0">
                <a:latin typeface="+mj-ea"/>
                <a:ea typeface="+mj-ea"/>
              </a:rPr>
              <a:t>ADD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&amp;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SUB</a:t>
            </a:r>
            <a:r>
              <a:rPr lang="zh-TW" altLang="en-US" dirty="0" smtClean="0">
                <a:latin typeface="+mj-ea"/>
                <a:ea typeface="+mj-ea"/>
              </a:rPr>
              <a:t> 指令時， 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都是使用一個 </a:t>
            </a:r>
            <a:r>
              <a:rPr lang="en-US" altLang="zh-TW" dirty="0" smtClean="0">
                <a:latin typeface="+mj-ea"/>
                <a:ea typeface="+mj-ea"/>
              </a:rPr>
              <a:t>32-bit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adder</a:t>
            </a: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 err="1" smtClean="0">
                <a:latin typeface="+mj-ea"/>
                <a:ea typeface="+mj-ea"/>
              </a:rPr>
              <a:t>adder_sub</a:t>
            </a:r>
            <a:r>
              <a:rPr lang="en-US" altLang="zh-TW" dirty="0" smtClean="0">
                <a:latin typeface="+mj-ea"/>
                <a:ea typeface="+mj-ea"/>
              </a:rPr>
              <a:t> </a:t>
            </a:r>
            <a:r>
              <a:rPr lang="zh-TW" altLang="en-US" dirty="0" smtClean="0">
                <a:latin typeface="+mj-ea"/>
                <a:ea typeface="+mj-ea"/>
              </a:rPr>
              <a:t>判斷是不是</a:t>
            </a:r>
            <a:r>
              <a:rPr lang="en-US" altLang="zh-TW" dirty="0" smtClean="0">
                <a:latin typeface="+mj-ea"/>
                <a:ea typeface="+mj-ea"/>
              </a:rPr>
              <a:t>SUB</a:t>
            </a:r>
          </a:p>
          <a:p>
            <a:r>
              <a:rPr lang="en-US" altLang="zh-TW" dirty="0" err="1" smtClean="0">
                <a:latin typeface="+mj-ea"/>
                <a:ea typeface="+mj-ea"/>
              </a:rPr>
              <a:t>bus_b</a:t>
            </a:r>
            <a:r>
              <a:rPr lang="en-US" altLang="zh-TW" dirty="0" smtClean="0">
                <a:latin typeface="+mj-ea"/>
                <a:ea typeface="+mj-ea"/>
              </a:rPr>
              <a:t>	</a:t>
            </a:r>
            <a:r>
              <a:rPr lang="zh-TW" altLang="en-US" dirty="0" smtClean="0">
                <a:latin typeface="+mj-ea"/>
                <a:ea typeface="+mj-ea"/>
              </a:rPr>
              <a:t>  決定</a:t>
            </a:r>
            <a:r>
              <a:rPr lang="en-US" altLang="zh-TW" dirty="0" smtClean="0">
                <a:latin typeface="+mj-ea"/>
                <a:ea typeface="+mj-ea"/>
              </a:rPr>
              <a:t>adder</a:t>
            </a:r>
            <a:r>
              <a:rPr lang="zh-TW" altLang="en-US" dirty="0" smtClean="0">
                <a:latin typeface="+mj-ea"/>
                <a:ea typeface="+mj-ea"/>
              </a:rPr>
              <a:t>的 </a:t>
            </a:r>
            <a:r>
              <a:rPr lang="en-US" altLang="zh-TW" dirty="0" smtClean="0">
                <a:latin typeface="+mj-ea"/>
                <a:ea typeface="+mj-ea"/>
              </a:rPr>
              <a:t>input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5376958" y="3365847"/>
            <a:ext cx="45278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V="1">
            <a:off x="3891493" y="4437112"/>
            <a:ext cx="194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54797" y="4243249"/>
            <a:ext cx="289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完成 </a:t>
            </a:r>
            <a:r>
              <a:rPr lang="en-US" altLang="zh-TW" dirty="0" smtClean="0">
                <a:latin typeface="+mj-ea"/>
                <a:ea typeface="+mj-ea"/>
              </a:rPr>
              <a:t>adder</a:t>
            </a:r>
            <a:r>
              <a:rPr lang="zh-TW" altLang="en-US" dirty="0" smtClean="0">
                <a:latin typeface="+mj-ea"/>
                <a:ea typeface="+mj-ea"/>
              </a:rPr>
              <a:t> 的輸入訊號</a:t>
            </a:r>
            <a:endParaRPr lang="en-US" altLang="zh-TW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64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solidFill>
                  <a:srgbClr val="3333CC"/>
                </a:solidFill>
                <a:latin typeface="標楷體" pitchFamily="65" charset="-120"/>
                <a:ea typeface="標楷體" pitchFamily="65" charset="-120"/>
              </a:rPr>
              <a:t>實驗目</a:t>
            </a:r>
            <a:r>
              <a:rPr lang="zh-TW" altLang="en-US" sz="3600" dirty="0">
                <a:solidFill>
                  <a:srgbClr val="3333CC"/>
                </a:solidFill>
                <a:latin typeface="標楷體" pitchFamily="65" charset="-120"/>
                <a:ea typeface="標楷體" pitchFamily="65" charset="-120"/>
              </a:rPr>
              <a:t>的</a:t>
            </a:r>
            <a:endParaRPr lang="en-US" altLang="zh-TW" sz="3600" b="1" dirty="0">
              <a:solidFill>
                <a:srgbClr val="3333CC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latin typeface="Calibri" panose="020F0502020204030204" pitchFamily="34" charset="0"/>
                <a:ea typeface="標楷體" pitchFamily="65" charset="-120"/>
              </a:rPr>
              <a:t>認識</a:t>
            </a:r>
            <a:r>
              <a:rPr lang="en-US" altLang="zh-TW" sz="2800" dirty="0" smtClean="0">
                <a:latin typeface="Calibri" panose="020F0502020204030204" pitchFamily="34" charset="0"/>
                <a:ea typeface="標楷體" pitchFamily="65" charset="-120"/>
              </a:rPr>
              <a:t>MIPS</a:t>
            </a:r>
            <a:r>
              <a:rPr lang="zh-TW" altLang="en-US" sz="2800" dirty="0" smtClean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Calibri" panose="020F0502020204030204" pitchFamily="34" charset="0"/>
                <a:ea typeface="標楷體" pitchFamily="65" charset="-120"/>
              </a:rPr>
              <a:t>CPU</a:t>
            </a:r>
            <a:r>
              <a:rPr lang="zh-TW" altLang="en-US" sz="2800" dirty="0" smtClean="0">
                <a:latin typeface="Calibri" panose="020F0502020204030204" pitchFamily="34" charset="0"/>
                <a:ea typeface="標楷體" pitchFamily="65" charset="-120"/>
              </a:rPr>
              <a:t>基本的</a:t>
            </a:r>
            <a:r>
              <a:rPr lang="en-US" altLang="zh-TW" sz="2800" dirty="0" err="1" smtClean="0">
                <a:latin typeface="Calibri" panose="020F0502020204030204" pitchFamily="34" charset="0"/>
                <a:ea typeface="標楷體" pitchFamily="65" charset="-120"/>
              </a:rPr>
              <a:t>datapath</a:t>
            </a:r>
            <a:r>
              <a:rPr lang="en-US" altLang="zh-TW" sz="2800" dirty="0" smtClean="0">
                <a:latin typeface="Calibri" panose="020F0502020204030204" pitchFamily="34" charset="0"/>
                <a:ea typeface="標楷體" pitchFamily="65" charset="-120"/>
              </a:rPr>
              <a:t> &amp; control </a:t>
            </a:r>
            <a:r>
              <a:rPr lang="zh-TW" altLang="en-US" sz="2800" dirty="0" smtClean="0">
                <a:latin typeface="Calibri" panose="020F0502020204030204" pitchFamily="34" charset="0"/>
                <a:ea typeface="標楷體" pitchFamily="65" charset="-120"/>
              </a:rPr>
              <a:t> </a:t>
            </a:r>
            <a:endParaRPr lang="en-US" altLang="zh-TW" sz="2800" dirty="0" smtClean="0">
              <a:latin typeface="Calibri" panose="020F0502020204030204" pitchFamily="34" charset="0"/>
              <a:ea typeface="標楷體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標楷體" pitchFamily="65" charset="-120"/>
              </a:rPr>
              <a:t>Verilog</a:t>
            </a:r>
            <a:r>
              <a:rPr lang="zh-TW" altLang="en-US" sz="2800" dirty="0">
                <a:latin typeface="Calibri" panose="020F0502020204030204" pitchFamily="34" charset="0"/>
                <a:ea typeface="標楷體" pitchFamily="65" charset="-120"/>
              </a:rPr>
              <a:t>的基本認識</a:t>
            </a:r>
            <a:endParaRPr lang="en-US" altLang="zh-TW" sz="2800" dirty="0">
              <a:latin typeface="Calibri" panose="020F0502020204030204" pitchFamily="34" charset="0"/>
              <a:ea typeface="標楷體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latin typeface="Calibri" panose="020F0502020204030204" pitchFamily="34" charset="0"/>
                <a:ea typeface="標楷體" pitchFamily="65" charset="-120"/>
              </a:rPr>
              <a:t>認識</a:t>
            </a:r>
            <a:r>
              <a:rPr lang="en-US" altLang="zh-TW" sz="2800" dirty="0" smtClean="0">
                <a:latin typeface="Calibri" panose="020F0502020204030204" pitchFamily="34" charset="0"/>
                <a:ea typeface="標楷體" pitchFamily="65" charset="-120"/>
              </a:rPr>
              <a:t>ALU</a:t>
            </a:r>
            <a:r>
              <a:rPr lang="zh-TW" altLang="en-US" sz="2800" dirty="0" smtClean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Calibri" panose="020F0502020204030204" pitchFamily="34" charset="0"/>
                <a:ea typeface="標楷體" pitchFamily="65" charset="-120"/>
              </a:rPr>
              <a:t>control unit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latin typeface="Calibri" panose="020F0502020204030204" pitchFamily="34" charset="0"/>
                <a:ea typeface="標楷體" pitchFamily="65" charset="-120"/>
              </a:rPr>
              <a:t>設計</a:t>
            </a:r>
            <a:r>
              <a:rPr lang="en-US" altLang="zh-TW" sz="2800" dirty="0" smtClean="0">
                <a:latin typeface="Calibri" panose="020F0502020204030204" pitchFamily="34" charset="0"/>
                <a:ea typeface="標楷體" pitchFamily="65" charset="-120"/>
              </a:rPr>
              <a:t>Hierarchy</a:t>
            </a:r>
            <a:r>
              <a:rPr lang="zh-TW" altLang="en-US" sz="2800" dirty="0" smtClean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Calibri" panose="020F0502020204030204" pitchFamily="34" charset="0"/>
                <a:ea typeface="標楷體" pitchFamily="65" charset="-120"/>
              </a:rPr>
              <a:t>Design in Verilog 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latin typeface="Calibri" panose="020F0502020204030204" pitchFamily="34" charset="0"/>
                <a:ea typeface="標楷體" pitchFamily="65" charset="-120"/>
              </a:rPr>
              <a:t>實作</a:t>
            </a:r>
            <a:r>
              <a:rPr lang="en-US" altLang="zh-TW" sz="2800" dirty="0" smtClean="0">
                <a:latin typeface="Calibri" panose="020F0502020204030204" pitchFamily="34" charset="0"/>
                <a:ea typeface="標楷體" pitchFamily="65" charset="-120"/>
              </a:rPr>
              <a:t>ALU</a:t>
            </a:r>
            <a:r>
              <a:rPr lang="zh-TW" altLang="en-US" sz="2800" dirty="0" smtClean="0">
                <a:latin typeface="Calibri" panose="020F0502020204030204" pitchFamily="34" charset="0"/>
                <a:ea typeface="標楷體" pitchFamily="65" charset="-120"/>
              </a:rPr>
              <a:t>之基本運算功能的行為模組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439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</a:rPr>
              <a:t>ALU  Function</a:t>
            </a:r>
            <a:endParaRPr lang="zh-TW" altLang="en-US" sz="3600" dirty="0">
              <a:latin typeface="Calibri" panose="020F0502020204030204" pitchFamily="34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115616" y="1484784"/>
            <a:ext cx="2530624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smtClean="0"/>
              <a:t>Logic</a:t>
            </a:r>
          </a:p>
          <a:p>
            <a:endParaRPr lang="zh-TW" alt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7" y="2060849"/>
            <a:ext cx="4795516" cy="33123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2699792" y="2924944"/>
            <a:ext cx="2376263" cy="20162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076055" y="3068960"/>
            <a:ext cx="93610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48474" y="2884294"/>
            <a:ext cx="289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完成 </a:t>
            </a:r>
            <a:r>
              <a:rPr lang="en-US" altLang="zh-TW" dirty="0" smtClean="0">
                <a:latin typeface="+mj-ea"/>
                <a:ea typeface="+mj-ea"/>
              </a:rPr>
              <a:t>logic operations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472563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Calibri" panose="020F0502020204030204" pitchFamily="34" charset="0"/>
              </a:rPr>
              <a:t>ALU  Function</a:t>
            </a:r>
            <a:endParaRPr lang="zh-TW" altLang="en-US" sz="3600" dirty="0">
              <a:latin typeface="Calibri" panose="020F0502020204030204" pitchFamily="34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83568" y="1484784"/>
            <a:ext cx="3024336" cy="82068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LUI , zero </a:t>
            </a:r>
          </a:p>
          <a:p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088" y="2132856"/>
            <a:ext cx="4848892" cy="27363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27683" y="2852210"/>
            <a:ext cx="4032448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1720" y="4364378"/>
            <a:ext cx="2808411" cy="2887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5105400"/>
            <a:ext cx="28936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LUI </a:t>
            </a:r>
            <a:r>
              <a:rPr lang="en-US" altLang="zh-TW" dirty="0" smtClean="0">
                <a:latin typeface="+mj-ea"/>
                <a:ea typeface="+mj-ea"/>
              </a:rPr>
              <a:t>Instruction:</a:t>
            </a:r>
          </a:p>
          <a:p>
            <a:r>
              <a:rPr lang="en-US" altLang="zh-TW" sz="1600" dirty="0" smtClean="0">
                <a:latin typeface="+mj-ea"/>
                <a:ea typeface="+mj-ea"/>
              </a:rPr>
              <a:t>(Load upper immediate)</a:t>
            </a:r>
            <a:endParaRPr lang="en-US" altLang="zh-TW" sz="1600" dirty="0" smtClean="0">
              <a:latin typeface="+mj-ea"/>
              <a:ea typeface="+mj-ea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275856" y="5768445"/>
            <a:ext cx="2160240" cy="321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1920" y="5790394"/>
            <a:ext cx="121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+mj-lt"/>
                <a:ea typeface="+mj-ea"/>
              </a:rPr>
              <a:t>16-bit 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115616" y="5768445"/>
            <a:ext cx="2160240" cy="321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7664" y="5775129"/>
            <a:ext cx="159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+mj-lt"/>
                <a:ea typeface="+mj-ea"/>
              </a:rPr>
              <a:t>16-bit = b[15:0]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0152" y="3391832"/>
            <a:ext cx="2303661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i</a:t>
            </a:r>
            <a:r>
              <a:rPr lang="en-US" altLang="zh-TW" dirty="0" smtClean="0">
                <a:latin typeface="+mj-ea"/>
                <a:ea typeface="+mj-ea"/>
              </a:rPr>
              <a:t>f (result=0)</a:t>
            </a:r>
            <a:br>
              <a:rPr lang="en-US" altLang="zh-TW" dirty="0" smtClean="0">
                <a:latin typeface="+mj-ea"/>
                <a:ea typeface="+mj-ea"/>
              </a:rPr>
            </a:br>
            <a:r>
              <a:rPr lang="en-US" altLang="zh-TW" dirty="0" smtClean="0">
                <a:latin typeface="+mj-ea"/>
                <a:ea typeface="+mj-ea"/>
              </a:rPr>
              <a:t>	zero = 1</a:t>
            </a:r>
          </a:p>
          <a:p>
            <a:r>
              <a:rPr lang="en-US" altLang="zh-TW" dirty="0">
                <a:latin typeface="+mj-ea"/>
                <a:ea typeface="+mj-ea"/>
              </a:rPr>
              <a:t>e</a:t>
            </a:r>
            <a:r>
              <a:rPr lang="en-US" altLang="zh-TW" dirty="0" smtClean="0">
                <a:latin typeface="+mj-ea"/>
                <a:ea typeface="+mj-ea"/>
              </a:rPr>
              <a:t>lse</a:t>
            </a:r>
          </a:p>
          <a:p>
            <a:r>
              <a:rPr lang="en-US" altLang="zh-TW" dirty="0">
                <a:latin typeface="+mj-ea"/>
                <a:ea typeface="+mj-ea"/>
              </a:rPr>
              <a:t>	</a:t>
            </a:r>
            <a:r>
              <a:rPr lang="en-US" altLang="zh-TW" dirty="0" smtClean="0">
                <a:latin typeface="+mj-ea"/>
                <a:ea typeface="+mj-ea"/>
              </a:rPr>
              <a:t>zero = 0</a:t>
            </a:r>
          </a:p>
          <a:p>
            <a:endParaRPr lang="en-US" altLang="zh-TW" dirty="0" smtClean="0">
              <a:latin typeface="+mj-ea"/>
              <a:ea typeface="+mj-ea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4860130" y="4509120"/>
            <a:ext cx="100800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37356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04" y="2060848"/>
            <a:ext cx="5205328" cy="355287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Calibri" panose="020F0502020204030204" pitchFamily="34" charset="0"/>
              </a:rPr>
              <a:t>ALU  Function</a:t>
            </a:r>
            <a:endParaRPr lang="zh-TW" altLang="en-US" sz="3600" dirty="0">
              <a:latin typeface="Calibri" panose="020F0502020204030204" pitchFamily="34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83568" y="1484784"/>
            <a:ext cx="3024336" cy="82068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SLT </a:t>
            </a:r>
          </a:p>
          <a:p>
            <a:endParaRPr lang="zh-TW" alt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05687" y="3397876"/>
            <a:ext cx="2180098" cy="5040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59632" y="2739045"/>
            <a:ext cx="837541" cy="25347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9841" y="2992524"/>
            <a:ext cx="3000806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op[0] =1</a:t>
            </a:r>
          </a:p>
          <a:p>
            <a:r>
              <a:rPr lang="en-US" altLang="zh-TW" dirty="0">
                <a:latin typeface="+mj-ea"/>
                <a:ea typeface="+mj-ea"/>
              </a:rPr>
              <a:t>	</a:t>
            </a:r>
            <a:r>
              <a:rPr lang="en-US" altLang="zh-TW" dirty="0" smtClean="0">
                <a:latin typeface="+mj-ea"/>
                <a:ea typeface="+mj-ea"/>
              </a:rPr>
              <a:t>if A &lt; B, SLT =1</a:t>
            </a:r>
          </a:p>
          <a:p>
            <a:r>
              <a:rPr lang="en-US" altLang="zh-TW" dirty="0">
                <a:latin typeface="+mj-ea"/>
                <a:ea typeface="+mj-ea"/>
              </a:rPr>
              <a:t>	</a:t>
            </a:r>
            <a:r>
              <a:rPr lang="en-US" altLang="zh-TW" dirty="0" smtClean="0">
                <a:latin typeface="+mj-ea"/>
                <a:ea typeface="+mj-ea"/>
              </a:rPr>
              <a:t>if </a:t>
            </a:r>
            <a:r>
              <a:rPr lang="en-US" altLang="zh-TW" dirty="0">
                <a:latin typeface="+mj-ea"/>
              </a:rPr>
              <a:t>A </a:t>
            </a:r>
            <a:r>
              <a:rPr lang="en-US" altLang="zh-TW" dirty="0" smtClean="0">
                <a:latin typeface="+mj-ea"/>
              </a:rPr>
              <a:t>&gt; </a:t>
            </a:r>
            <a:r>
              <a:rPr lang="en-US" altLang="zh-TW" dirty="0">
                <a:latin typeface="+mj-ea"/>
              </a:rPr>
              <a:t>B, SLT </a:t>
            </a:r>
            <a:r>
              <a:rPr lang="en-US" altLang="zh-TW" dirty="0" smtClean="0">
                <a:latin typeface="+mj-ea"/>
              </a:rPr>
              <a:t>=0</a:t>
            </a:r>
            <a:endParaRPr lang="en-US" altLang="zh-TW" dirty="0"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7077" y="3025987"/>
            <a:ext cx="40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+mj-lt"/>
                <a:ea typeface="+mj-ea"/>
              </a:rPr>
              <a:t>&amp;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3203848" y="3933056"/>
            <a:ext cx="360040" cy="7200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V="1">
            <a:off x="4139952" y="3454189"/>
            <a:ext cx="1939889" cy="119894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2915816" y="4737768"/>
            <a:ext cx="2088232" cy="4194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5188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ea typeface="標楷體" pitchFamily="65" charset="-120"/>
              </a:rPr>
              <a:t>ALU</a:t>
            </a:r>
            <a:r>
              <a:rPr lang="zh-TW" altLang="en-US" sz="3600" dirty="0" smtClean="0">
                <a:latin typeface="Calibri" panose="020F0502020204030204" pitchFamily="34" charset="0"/>
                <a:ea typeface="標楷體" pitchFamily="65" charset="-120"/>
              </a:rPr>
              <a:t>驗證程式</a:t>
            </a:r>
            <a:endParaRPr lang="zh-TW" altLang="en-US" sz="3600" dirty="0">
              <a:latin typeface="Calibri" panose="020F0502020204030204" pitchFamily="34" charset="0"/>
              <a:ea typeface="標楷體" pitchFamily="65" charset="-12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4032448" cy="446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99592" y="1340768"/>
            <a:ext cx="5616624" cy="82068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簡單的組</a:t>
            </a:r>
            <a:r>
              <a:rPr lang="zh-TW" altLang="en-US" sz="2800" dirty="0" smtClean="0">
                <a:latin typeface="+mj-ea"/>
                <a:ea typeface="+mj-ea"/>
              </a:rPr>
              <a:t>語驗證 </a:t>
            </a:r>
            <a:r>
              <a:rPr lang="en-US" altLang="zh-TW" sz="2800" dirty="0" smtClean="0">
                <a:latin typeface="+mj-ea"/>
                <a:ea typeface="+mj-ea"/>
              </a:rPr>
              <a:t>(</a:t>
            </a:r>
            <a:r>
              <a:rPr lang="zh-TW" altLang="en-US" sz="2800" dirty="0" smtClean="0">
                <a:latin typeface="+mj-ea"/>
                <a:ea typeface="+mj-ea"/>
              </a:rPr>
              <a:t>答案印在右邊</a:t>
            </a:r>
            <a:r>
              <a:rPr lang="en-US" altLang="zh-TW" sz="2800" dirty="0" smtClean="0">
                <a:latin typeface="+mj-ea"/>
                <a:ea typeface="+mj-ea"/>
              </a:rPr>
              <a:t>)</a:t>
            </a:r>
          </a:p>
          <a:p>
            <a:pPr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     已提供</a:t>
            </a:r>
            <a:r>
              <a:rPr lang="en-US" altLang="zh-TW" sz="2200" dirty="0" smtClean="0">
                <a:latin typeface="+mj-ea"/>
                <a:ea typeface="+mj-ea"/>
              </a:rPr>
              <a:t>: code.mif</a:t>
            </a:r>
            <a:endParaRPr lang="en-US" altLang="zh-TW" sz="2200" dirty="0" smtClean="0">
              <a:latin typeface="+mj-ea"/>
              <a:ea typeface="+mj-ea"/>
            </a:endParaRPr>
          </a:p>
          <a:p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5029200" y="2819400"/>
            <a:ext cx="1378532" cy="331236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913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2800" dirty="0" smtClean="0">
                <a:latin typeface="Calibri" pitchFamily="34" charset="0"/>
              </a:rPr>
              <a:t>- Create project</a:t>
            </a:r>
          </a:p>
          <a:p>
            <a:pPr>
              <a:buNone/>
            </a:pPr>
            <a:r>
              <a:rPr lang="en-US" altLang="zh-TW" sz="2800" dirty="0" smtClean="0">
                <a:latin typeface="Calibri" pitchFamily="34" charset="0"/>
              </a:rPr>
              <a:t>- Add </a:t>
            </a:r>
            <a:r>
              <a:rPr lang="en-US" altLang="zh-TW" sz="2800" dirty="0" err="1" smtClean="0">
                <a:latin typeface="Calibri" pitchFamily="34" charset="0"/>
              </a:rPr>
              <a:t>fu_alu.v</a:t>
            </a:r>
            <a:endParaRPr lang="en-US" altLang="zh-TW" sz="2800" dirty="0" smtClean="0">
              <a:latin typeface="Calibri" pitchFamily="34" charset="0"/>
            </a:endParaRPr>
          </a:p>
          <a:p>
            <a:pPr>
              <a:buNone/>
            </a:pPr>
            <a:r>
              <a:rPr lang="en-US" altLang="zh-TW" sz="2800" dirty="0" smtClean="0">
                <a:latin typeface="Calibri" pitchFamily="34" charset="0"/>
              </a:rPr>
              <a:t>- Compile</a:t>
            </a:r>
          </a:p>
          <a:p>
            <a:pPr>
              <a:buNone/>
            </a:pPr>
            <a:r>
              <a:rPr lang="en-US" altLang="zh-TW" sz="2800" dirty="0" smtClean="0">
                <a:latin typeface="Calibri" pitchFamily="34" charset="0"/>
              </a:rPr>
              <a:t>- Simulate</a:t>
            </a:r>
            <a:endParaRPr lang="zh-TW" altLang="en-US" sz="2800" dirty="0">
              <a:latin typeface="Calibri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762000" y="228600"/>
            <a:ext cx="80660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標楷體" pitchFamily="65" charset="-120"/>
                <a:cs typeface="+mj-cs"/>
              </a:rPr>
              <a:t>ALU</a:t>
            </a:r>
            <a:r>
              <a: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標楷體" pitchFamily="65" charset="-120"/>
                <a:cs typeface="+mj-cs"/>
              </a:rPr>
              <a:t>驗證程式</a:t>
            </a:r>
            <a:endParaRPr kumimoji="1" lang="zh-TW" altLang="en-US" sz="36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標楷體" pitchFamily="65" charset="-120"/>
              <a:cs typeface="+mj-cs"/>
            </a:endParaRPr>
          </a:p>
        </p:txBody>
      </p:sp>
      <p:pic>
        <p:nvPicPr>
          <p:cNvPr id="6" name="圖片 5"/>
          <p:cNvPicPr/>
          <p:nvPr/>
        </p:nvPicPr>
        <p:blipFill>
          <a:blip r:embed="rId2" cstate="print"/>
          <a:srcRect r="68439" b="70242"/>
          <a:stretch>
            <a:fillRect/>
          </a:stretch>
        </p:blipFill>
        <p:spPr bwMode="auto">
          <a:xfrm>
            <a:off x="1143000" y="3810000"/>
            <a:ext cx="2895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圖片 6"/>
          <p:cNvPicPr/>
          <p:nvPr/>
        </p:nvPicPr>
        <p:blipFill>
          <a:blip r:embed="rId3" cstate="print"/>
          <a:srcRect r="58299"/>
          <a:stretch>
            <a:fillRect/>
          </a:stretch>
        </p:blipFill>
        <p:spPr bwMode="auto">
          <a:xfrm>
            <a:off x="5410200" y="2133600"/>
            <a:ext cx="3124200" cy="380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 bwMode="auto">
          <a:xfrm>
            <a:off x="6705600" y="3581400"/>
            <a:ext cx="457200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4"/>
              </a:buBlip>
              <a:tabLst/>
            </a:pPr>
            <a:endParaRPr kumimoji="1" lang="zh-TW" altLang="en-US" sz="2400" b="1" i="0" u="none" strike="noStrike" cap="none" normalizeH="0" baseline="0" dirty="0" smtClean="0">
              <a:ln w="12700">
                <a:solidFill>
                  <a:srgbClr val="FF0000"/>
                </a:solidFill>
              </a:ln>
              <a:noFill/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172200" y="2895600"/>
            <a:ext cx="2438400" cy="533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TW" sz="2000" dirty="0" smtClean="0">
                <a:ln w="12700">
                  <a:noFill/>
                </a:ln>
                <a:solidFill>
                  <a:srgbClr val="FF0000"/>
                </a:solidFill>
                <a:latin typeface="Calibri" pitchFamily="34" charset="0"/>
                <a:ea typeface="標楷體" pitchFamily="65" charset="-120"/>
              </a:rPr>
              <a:t>w</a:t>
            </a:r>
            <a:r>
              <a:rPr kumimoji="1" lang="en-US" altLang="zh-TW" sz="2000" i="0" u="none" strike="noStrike" cap="none" normalizeH="0" baseline="0" dirty="0" smtClean="0">
                <a:ln w="12700"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標楷體" pitchFamily="65" charset="-120"/>
              </a:rPr>
              <a:t>ork </a:t>
            </a:r>
            <a:r>
              <a:rPr kumimoji="1" lang="en-US" altLang="zh-TW" sz="2000" i="0" u="none" strike="noStrike" cap="none" normalizeH="0" baseline="0" dirty="0" smtClean="0">
                <a:ln w="12700"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標楷體" pitchFamily="65" charset="-120"/>
                <a:sym typeface="Wingdings" pitchFamily="2" charset="2"/>
              </a:rPr>
              <a:t></a:t>
            </a:r>
            <a:r>
              <a:rPr kumimoji="1" lang="en-US" altLang="zh-TW" sz="2000" i="0" u="none" strike="noStrike" cap="none" normalizeH="0" baseline="0" dirty="0" err="1" smtClean="0">
                <a:ln w="12700"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標楷體" pitchFamily="65" charset="-120"/>
              </a:rPr>
              <a:t>testbench</a:t>
            </a:r>
            <a:endParaRPr kumimoji="1" lang="zh-TW" altLang="en-US" sz="2000" i="0" u="none" strike="noStrike" cap="none" normalizeH="0" baseline="0" dirty="0" smtClean="0">
              <a:ln w="12700"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2800" dirty="0" smtClean="0"/>
              <a:t>- Load Lab5.do</a:t>
            </a:r>
          </a:p>
          <a:p>
            <a:pPr>
              <a:buNone/>
            </a:pPr>
            <a:r>
              <a:rPr lang="en-US" altLang="zh-TW" sz="2800" dirty="0" smtClean="0"/>
              <a:t>    </a:t>
            </a:r>
            <a:r>
              <a:rPr lang="en-US" altLang="zh-TW" sz="2400" dirty="0" smtClean="0"/>
              <a:t>file </a:t>
            </a:r>
            <a:r>
              <a:rPr lang="en-US" altLang="zh-TW" sz="2400" dirty="0" smtClean="0">
                <a:sym typeface="Wingdings" pitchFamily="2" charset="2"/>
              </a:rPr>
              <a:t> load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762000" y="228600"/>
            <a:ext cx="80660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標楷體" pitchFamily="65" charset="-120"/>
                <a:cs typeface="+mj-cs"/>
              </a:rPr>
              <a:t>ALU</a:t>
            </a:r>
            <a:r>
              <a: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標楷體" pitchFamily="65" charset="-120"/>
                <a:cs typeface="+mj-cs"/>
              </a:rPr>
              <a:t>驗證程式</a:t>
            </a:r>
            <a:endParaRPr kumimoji="1" lang="zh-TW" altLang="en-US" sz="36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標楷體" pitchFamily="65" charset="-120"/>
              <a:cs typeface="+mj-cs"/>
            </a:endParaRPr>
          </a:p>
        </p:txBody>
      </p:sp>
      <p:pic>
        <p:nvPicPr>
          <p:cNvPr id="6" name="圖片 5"/>
          <p:cNvPicPr/>
          <p:nvPr/>
        </p:nvPicPr>
        <p:blipFill>
          <a:blip r:embed="rId2" cstate="print"/>
          <a:srcRect r="38185"/>
          <a:stretch>
            <a:fillRect/>
          </a:stretch>
        </p:blipFill>
        <p:spPr bwMode="auto">
          <a:xfrm>
            <a:off x="1524000" y="2590800"/>
            <a:ext cx="5029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 bwMode="auto">
          <a:xfrm>
            <a:off x="3733800" y="4114800"/>
            <a:ext cx="457200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dirty="0" smtClean="0">
              <a:ln w="12700">
                <a:solidFill>
                  <a:srgbClr val="FF0000"/>
                </a:solidFill>
              </a:ln>
              <a:noFill/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962400" y="4191000"/>
            <a:ext cx="2438400" cy="533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TW" sz="2000" dirty="0" smtClean="0">
                <a:ln w="12700">
                  <a:noFill/>
                </a:ln>
                <a:solidFill>
                  <a:srgbClr val="FF0000"/>
                </a:solidFill>
                <a:latin typeface="Calibri" pitchFamily="34" charset="0"/>
                <a:ea typeface="標楷體" pitchFamily="65" charset="-120"/>
              </a:rPr>
              <a:t>Lab5.do</a:t>
            </a:r>
            <a:endParaRPr kumimoji="1" lang="zh-TW" altLang="en-US" sz="2000" i="0" u="none" strike="noStrike" cap="none" normalizeH="0" baseline="0" dirty="0" smtClean="0">
              <a:ln w="12700"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ea typeface="標楷體" pitchFamily="65" charset="-120"/>
              </a:rPr>
              <a:t>ALU</a:t>
            </a:r>
            <a:r>
              <a:rPr lang="zh-TW" altLang="en-US" sz="3600" dirty="0" smtClean="0">
                <a:latin typeface="Calibri" panose="020F0502020204030204" pitchFamily="34" charset="0"/>
                <a:ea typeface="標楷體" pitchFamily="65" charset="-120"/>
              </a:rPr>
              <a:t>預期結果</a:t>
            </a:r>
            <a:endParaRPr lang="zh-TW" altLang="en-US" sz="3600" dirty="0">
              <a:latin typeface="Calibri" panose="020F0502020204030204" pitchFamily="34" charset="0"/>
              <a:ea typeface="標楷體" pitchFamily="65" charset="-12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48273"/>
            <a:ext cx="8079296" cy="475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762000" y="1828800"/>
            <a:ext cx="1219200" cy="2895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838200" y="1066800"/>
            <a:ext cx="7415212" cy="4611687"/>
          </a:xfrm>
        </p:spPr>
        <p:txBody>
          <a:bodyPr/>
          <a:lstStyle/>
          <a:p>
            <a:pPr>
              <a:buNone/>
            </a:pPr>
            <a:r>
              <a:rPr lang="en-US" altLang="zh-TW" sz="2800" dirty="0" smtClean="0"/>
              <a:t>- Run all</a:t>
            </a:r>
          </a:p>
        </p:txBody>
      </p:sp>
    </p:spTree>
    <p:extLst>
      <p:ext uri="{BB962C8B-B14F-4D97-AF65-F5344CB8AC3E}">
        <p14:creationId xmlns="" xmlns:p14="http://schemas.microsoft.com/office/powerpoint/2010/main" val="12552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挑戰題</a:t>
            </a:r>
            <a:endParaRPr lang="zh-TW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412776"/>
            <a:ext cx="79432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5-stage</a:t>
            </a:r>
            <a:r>
              <a:rPr lang="zh-TW" altLang="en-US" dirty="0"/>
              <a:t> </a:t>
            </a:r>
            <a:r>
              <a:rPr lang="en-US" altLang="zh-TW" dirty="0" smtClean="0"/>
              <a:t>pipeline</a:t>
            </a:r>
            <a:r>
              <a:rPr lang="zh-TW" altLang="en-US" dirty="0" smtClean="0"/>
              <a:t>的</a:t>
            </a:r>
            <a:r>
              <a:rPr lang="zh-TW" altLang="en-US" dirty="0"/>
              <a:t> </a:t>
            </a:r>
            <a:r>
              <a:rPr lang="en-US" altLang="zh-TW" dirty="0" smtClean="0"/>
              <a:t>CPU</a:t>
            </a:r>
            <a:r>
              <a:rPr lang="zh-TW" altLang="en-US" dirty="0" smtClean="0"/>
              <a:t>當中，</a:t>
            </a:r>
            <a:r>
              <a:rPr lang="en-US" altLang="zh-TW" dirty="0" smtClean="0"/>
              <a:t>IF(Instruction</a:t>
            </a:r>
            <a:r>
              <a:rPr lang="zh-TW" altLang="en-US" dirty="0"/>
              <a:t> </a:t>
            </a:r>
            <a:r>
              <a:rPr lang="en-US" altLang="zh-TW" dirty="0" smtClean="0"/>
              <a:t>Fetch)</a:t>
            </a:r>
            <a:r>
              <a:rPr lang="zh-TW" altLang="en-US" dirty="0"/>
              <a:t>負</a:t>
            </a:r>
            <a:r>
              <a:rPr lang="zh-TW" altLang="en-US" dirty="0" smtClean="0"/>
              <a:t>責去拿</a:t>
            </a:r>
            <a:r>
              <a:rPr lang="en-US" altLang="zh-TW" dirty="0" smtClean="0"/>
              <a:t>instruction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並且把這個 </a:t>
            </a:r>
            <a:r>
              <a:rPr lang="en-US" altLang="zh-TW" dirty="0" smtClean="0"/>
              <a:t>32-bit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instruction</a:t>
            </a:r>
            <a:r>
              <a:rPr lang="zh-TW" altLang="en-US" dirty="0" smtClean="0"/>
              <a:t> 傳給下一級， </a:t>
            </a:r>
            <a:r>
              <a:rPr lang="en-US" altLang="zh-TW" dirty="0" smtClean="0"/>
              <a:t>Decode</a:t>
            </a:r>
            <a:r>
              <a:rPr lang="zh-TW" altLang="en-US" dirty="0" smtClean="0"/>
              <a:t> 階段則負責把 </a:t>
            </a:r>
            <a:r>
              <a:rPr lang="en-US" altLang="zh-TW" dirty="0" smtClean="0"/>
              <a:t>IF</a:t>
            </a:r>
            <a:r>
              <a:rPr lang="zh-TW" altLang="en-US" dirty="0" smtClean="0"/>
              <a:t> 準備</a:t>
            </a:r>
            <a:endParaRPr lang="en-US" altLang="zh-TW" dirty="0" smtClean="0"/>
          </a:p>
          <a:p>
            <a:r>
              <a:rPr lang="zh-TW" altLang="en-US" dirty="0" smtClean="0"/>
              <a:t>好的 </a:t>
            </a:r>
            <a:r>
              <a:rPr lang="en-US" altLang="zh-TW" dirty="0" smtClean="0"/>
              <a:t>32-bit instruction </a:t>
            </a:r>
            <a:r>
              <a:rPr lang="zh-TW" altLang="en-US" dirty="0" smtClean="0"/>
              <a:t>做解碼的動作。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挑戰題當中，請同學用</a:t>
            </a:r>
            <a:r>
              <a:rPr lang="zh-TW" altLang="en-US" dirty="0"/>
              <a:t> </a:t>
            </a:r>
            <a:r>
              <a:rPr lang="en-US" altLang="zh-TW" dirty="0" smtClean="0"/>
              <a:t>Verilog</a:t>
            </a:r>
            <a:r>
              <a:rPr lang="zh-TW" altLang="en-US" dirty="0" smtClean="0"/>
              <a:t> 實</a:t>
            </a:r>
            <a:r>
              <a:rPr lang="zh-TW" altLang="en-US" dirty="0"/>
              <a:t>作</a:t>
            </a:r>
            <a:r>
              <a:rPr lang="zh-TW" altLang="en-US" dirty="0" smtClean="0"/>
              <a:t>出一個簡單的</a:t>
            </a:r>
            <a:r>
              <a:rPr lang="zh-TW" altLang="en-US" dirty="0"/>
              <a:t> </a:t>
            </a:r>
            <a:r>
              <a:rPr lang="en-US" altLang="zh-TW" dirty="0" smtClean="0"/>
              <a:t>Decode</a:t>
            </a:r>
            <a:r>
              <a:rPr lang="zh-TW" altLang="en-US" dirty="0"/>
              <a:t> </a:t>
            </a:r>
            <a:r>
              <a:rPr lang="en-US" altLang="zh-TW" dirty="0" smtClean="0"/>
              <a:t>Stage</a:t>
            </a:r>
          </a:p>
          <a:p>
            <a:endParaRPr lang="en-US" altLang="zh-TW" dirty="0"/>
          </a:p>
          <a:p>
            <a:r>
              <a:rPr lang="en-US" altLang="zh-TW" dirty="0" smtClean="0"/>
              <a:t>Example:</a:t>
            </a:r>
          </a:p>
          <a:p>
            <a:r>
              <a:rPr lang="en-US" altLang="zh-TW" dirty="0" smtClean="0"/>
              <a:t>Assembly code  </a:t>
            </a:r>
            <a:r>
              <a:rPr lang="zh-TW" altLang="en-US" dirty="0"/>
              <a:t>為</a:t>
            </a:r>
            <a:r>
              <a:rPr lang="en-US" altLang="zh-TW" dirty="0" smtClean="0"/>
              <a:t>  </a:t>
            </a:r>
            <a:r>
              <a:rPr lang="en-US" altLang="zh-TW" dirty="0">
                <a:solidFill>
                  <a:srgbClr val="0070C0"/>
                </a:solidFill>
              </a:rPr>
              <a:t>add $s1, $s2, $</a:t>
            </a:r>
            <a:r>
              <a:rPr lang="en-US" altLang="zh-TW" dirty="0" smtClean="0">
                <a:solidFill>
                  <a:srgbClr val="0070C0"/>
                </a:solidFill>
              </a:rPr>
              <a:t>t0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/>
              <a:t>的指令，根據表格可以得到</a:t>
            </a:r>
            <a:endParaRPr lang="en-US" altLang="zh-TW" dirty="0" smtClean="0"/>
          </a:p>
          <a:p>
            <a:endParaRPr lang="en-US" altLang="zh-TW" dirty="0" smtClean="0">
              <a:solidFill>
                <a:schemeClr val="accent2"/>
              </a:solidFill>
            </a:endParaRPr>
          </a:p>
          <a:p>
            <a:endParaRPr lang="en-US" altLang="zh-TW" dirty="0">
              <a:solidFill>
                <a:schemeClr val="accent2"/>
              </a:solidFill>
            </a:endParaRPr>
          </a:p>
          <a:p>
            <a:endParaRPr lang="en-US" altLang="zh-TW" dirty="0" smtClean="0">
              <a:solidFill>
                <a:schemeClr val="accent2"/>
              </a:solidFill>
            </a:endParaRPr>
          </a:p>
          <a:p>
            <a:endParaRPr lang="en-US" altLang="zh-TW" dirty="0" smtClean="0">
              <a:solidFill>
                <a:schemeClr val="accent2"/>
              </a:solidFill>
            </a:endParaRPr>
          </a:p>
          <a:p>
            <a:r>
              <a:rPr lang="en-US" altLang="zh-TW" dirty="0" smtClean="0"/>
              <a:t>Machine code </a:t>
            </a:r>
            <a:r>
              <a:rPr lang="zh-TW" altLang="en-US" dirty="0" smtClean="0"/>
              <a:t>為 </a:t>
            </a:r>
            <a:r>
              <a:rPr lang="en-US" altLang="zh-TW" dirty="0" smtClean="0">
                <a:solidFill>
                  <a:srgbClr val="0070C0"/>
                </a:solidFill>
              </a:rPr>
              <a:t>00000010010010001000100000100000</a:t>
            </a:r>
          </a:p>
          <a:p>
            <a:r>
              <a:rPr lang="zh-TW" altLang="en-US" dirty="0" smtClean="0"/>
              <a:t>這一串</a:t>
            </a:r>
            <a:r>
              <a:rPr lang="en-US" altLang="zh-TW" dirty="0" smtClean="0"/>
              <a:t>32-bit</a:t>
            </a:r>
            <a:r>
              <a:rPr lang="zh-TW" altLang="en-US" dirty="0"/>
              <a:t> </a:t>
            </a:r>
            <a:r>
              <a:rPr lang="zh-TW" altLang="en-US" dirty="0" smtClean="0"/>
              <a:t>的</a:t>
            </a:r>
            <a:r>
              <a:rPr lang="zh-TW" altLang="en-US" dirty="0"/>
              <a:t> </a:t>
            </a:r>
            <a:r>
              <a:rPr lang="en-US" altLang="zh-TW" dirty="0" smtClean="0"/>
              <a:t>machine</a:t>
            </a:r>
            <a:r>
              <a:rPr lang="zh-TW" altLang="en-US" dirty="0"/>
              <a:t> </a:t>
            </a:r>
            <a:r>
              <a:rPr lang="zh-TW" altLang="en-US" dirty="0" smtClean="0"/>
              <a:t>就會</a:t>
            </a:r>
            <a:r>
              <a:rPr lang="zh-TW" altLang="en-US" dirty="0"/>
              <a:t>是</a:t>
            </a:r>
            <a:r>
              <a:rPr lang="en-US" altLang="zh-TW" dirty="0" smtClean="0"/>
              <a:t>IF</a:t>
            </a:r>
            <a:r>
              <a:rPr lang="zh-TW" altLang="en-US" dirty="0" smtClean="0"/>
              <a:t>拿到的指令，並且傳</a:t>
            </a:r>
            <a:r>
              <a:rPr lang="zh-TW" altLang="en-US" dirty="0"/>
              <a:t>到</a:t>
            </a:r>
            <a:r>
              <a:rPr lang="en-US" altLang="zh-TW" dirty="0" smtClean="0"/>
              <a:t>Decode</a:t>
            </a:r>
            <a:r>
              <a:rPr lang="zh-TW" altLang="en-US" dirty="0" smtClean="0"/>
              <a:t> 做為 </a:t>
            </a:r>
            <a:r>
              <a:rPr lang="en-US" altLang="zh-TW" dirty="0" smtClean="0"/>
              <a:t>input</a:t>
            </a:r>
          </a:p>
          <a:p>
            <a:r>
              <a:rPr lang="en-US" altLang="zh-TW" dirty="0" smtClean="0">
                <a:solidFill>
                  <a:schemeClr val="accent2"/>
                </a:solidFill>
              </a:rPr>
              <a:t>	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4" y="3640991"/>
            <a:ext cx="52101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2890616" y="4745062"/>
            <a:ext cx="792088" cy="27696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198197" y="4260035"/>
            <a:ext cx="792088" cy="27696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680617" y="4745061"/>
            <a:ext cx="603351" cy="276969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099499" y="4256949"/>
            <a:ext cx="603351" cy="276969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283968" y="4745061"/>
            <a:ext cx="648072" cy="276969"/>
          </a:xfrm>
          <a:prstGeom prst="round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753458" y="4253050"/>
            <a:ext cx="564289" cy="276969"/>
          </a:xfrm>
          <a:prstGeom prst="round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4932040" y="4745061"/>
            <a:ext cx="648072" cy="276969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362042" y="4248403"/>
            <a:ext cx="489878" cy="276969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580112" y="4745061"/>
            <a:ext cx="648072" cy="276969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101689" y="4256948"/>
            <a:ext cx="648072" cy="276969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228184" y="4745061"/>
            <a:ext cx="792088" cy="276969"/>
          </a:xfrm>
          <a:prstGeom prst="roundRect">
            <a:avLst/>
          </a:prstGeom>
          <a:noFill/>
          <a:ln w="28575" cap="flat" cmpd="sng" algn="ctr">
            <a:solidFill>
              <a:srgbClr val="0291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5184068" y="4256947"/>
            <a:ext cx="792088" cy="276969"/>
          </a:xfrm>
          <a:prstGeom prst="roundRect">
            <a:avLst/>
          </a:prstGeom>
          <a:noFill/>
          <a:ln w="28575" cap="flat" cmpd="sng" algn="ctr">
            <a:solidFill>
              <a:srgbClr val="0291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98197" y="3717117"/>
            <a:ext cx="4573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6-bit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smtClean="0">
                <a:solidFill>
                  <a:srgbClr val="0070C0"/>
                </a:solidFill>
              </a:rPr>
              <a:t>	5-bit   </a:t>
            </a:r>
            <a:r>
              <a:rPr lang="zh-TW" altLang="en-US" sz="1400" dirty="0" smtClean="0">
                <a:solidFill>
                  <a:srgbClr val="0070C0"/>
                </a:solidFill>
              </a:rPr>
              <a:t>   </a:t>
            </a:r>
            <a:r>
              <a:rPr lang="en-US" altLang="zh-TW" sz="1400" dirty="0" smtClean="0">
                <a:solidFill>
                  <a:srgbClr val="0070C0"/>
                </a:solidFill>
              </a:rPr>
              <a:t>5-bit   </a:t>
            </a:r>
            <a:r>
              <a:rPr lang="zh-TW" altLang="en-US" sz="1400" dirty="0" smtClean="0">
                <a:solidFill>
                  <a:srgbClr val="0070C0"/>
                </a:solidFill>
              </a:rPr>
              <a:t>   </a:t>
            </a:r>
            <a:r>
              <a:rPr lang="en-US" altLang="zh-TW" sz="1400" dirty="0" smtClean="0">
                <a:solidFill>
                  <a:srgbClr val="0070C0"/>
                </a:solidFill>
              </a:rPr>
              <a:t>5-bit     </a:t>
            </a:r>
            <a:r>
              <a:rPr lang="zh-TW" altLang="en-US" sz="1400" dirty="0" smtClean="0">
                <a:solidFill>
                  <a:srgbClr val="0070C0"/>
                </a:solidFill>
              </a:rPr>
              <a:t>   </a:t>
            </a:r>
            <a:r>
              <a:rPr lang="en-US" altLang="zh-TW" sz="1400" dirty="0" smtClean="0">
                <a:solidFill>
                  <a:srgbClr val="0070C0"/>
                </a:solidFill>
              </a:rPr>
              <a:t>5-bit	    </a:t>
            </a:r>
            <a:r>
              <a:rPr lang="zh-TW" altLang="en-US" sz="1400" dirty="0" smtClean="0">
                <a:solidFill>
                  <a:srgbClr val="0070C0"/>
                </a:solidFill>
              </a:rPr>
              <a:t>   </a:t>
            </a:r>
            <a:r>
              <a:rPr lang="en-US" altLang="zh-TW" sz="1400" dirty="0" smtClean="0">
                <a:solidFill>
                  <a:srgbClr val="0070C0"/>
                </a:solidFill>
              </a:rPr>
              <a:t>6-bit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60" y="5510079"/>
            <a:ext cx="52292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231988" y="5512871"/>
            <a:ext cx="3849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6-bit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smtClean="0">
                <a:solidFill>
                  <a:srgbClr val="0070C0"/>
                </a:solidFill>
              </a:rPr>
              <a:t>	5-bit   </a:t>
            </a:r>
            <a:r>
              <a:rPr lang="zh-TW" altLang="en-US" sz="1400" dirty="0" smtClean="0">
                <a:solidFill>
                  <a:srgbClr val="0070C0"/>
                </a:solidFill>
              </a:rPr>
              <a:t>  </a:t>
            </a:r>
            <a:r>
              <a:rPr lang="en-US" altLang="zh-TW" sz="1400" dirty="0" smtClean="0">
                <a:solidFill>
                  <a:srgbClr val="0070C0"/>
                </a:solidFill>
              </a:rPr>
              <a:t>5-bit   	 </a:t>
            </a:r>
            <a:r>
              <a:rPr lang="zh-TW" altLang="en-US" sz="1400" dirty="0" smtClean="0">
                <a:solidFill>
                  <a:srgbClr val="0070C0"/>
                </a:solidFill>
              </a:rPr>
              <a:t>   </a:t>
            </a:r>
            <a:r>
              <a:rPr lang="en-US" altLang="zh-TW" sz="1400" dirty="0" smtClean="0">
                <a:solidFill>
                  <a:srgbClr val="0070C0"/>
                </a:solidFill>
              </a:rPr>
              <a:t>     16-bit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7100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挑戰</a:t>
            </a:r>
            <a:r>
              <a:rPr lang="zh-TW" altLang="en-US" dirty="0"/>
              <a:t>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1331913"/>
            <a:ext cx="809708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我們要實作的</a:t>
            </a:r>
            <a:r>
              <a:rPr lang="en-US" altLang="zh-TW" dirty="0" smtClean="0"/>
              <a:t>Decode</a:t>
            </a:r>
            <a:r>
              <a:rPr lang="zh-TW" altLang="en-US" dirty="0" smtClean="0"/>
              <a:t> 就是負責把 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instruction</a:t>
            </a:r>
            <a:r>
              <a:rPr lang="zh-TW" altLang="en-US" dirty="0" smtClean="0"/>
              <a:t> 對應的 </a:t>
            </a:r>
            <a:r>
              <a:rPr lang="en-US" altLang="zh-TW" dirty="0" err="1" smtClean="0">
                <a:solidFill>
                  <a:srgbClr val="0070C0"/>
                </a:solidFill>
              </a:rPr>
              <a:t>opcode</a:t>
            </a:r>
            <a:r>
              <a:rPr lang="en-US" altLang="zh-TW" dirty="0" smtClean="0">
                <a:solidFill>
                  <a:srgbClr val="0070C0"/>
                </a:solidFill>
              </a:rPr>
              <a:t>,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Rs</a:t>
            </a:r>
            <a:r>
              <a:rPr lang="en-US" altLang="zh-TW" dirty="0" smtClean="0">
                <a:solidFill>
                  <a:srgbClr val="0070C0"/>
                </a:solidFill>
              </a:rPr>
              <a:t>,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Rt</a:t>
            </a:r>
            <a:r>
              <a:rPr lang="en-US" altLang="zh-TW" dirty="0" smtClean="0">
                <a:solidFill>
                  <a:srgbClr val="0070C0"/>
                </a:solidFill>
              </a:rPr>
              <a:t>,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Rd,</a:t>
            </a:r>
          </a:p>
          <a:p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shamt</a:t>
            </a:r>
            <a:r>
              <a:rPr lang="en-US" altLang="zh-TW" dirty="0" smtClean="0">
                <a:solidFill>
                  <a:srgbClr val="0070C0"/>
                </a:solidFill>
              </a:rPr>
              <a:t>,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function,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offset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/>
              <a:t>傳出來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Ex: input     ins = 000000 11111 00111 01001 00000 000011</a:t>
            </a:r>
          </a:p>
          <a:p>
            <a:r>
              <a:rPr lang="en-US" altLang="zh-TW" dirty="0" smtClean="0"/>
              <a:t>      output   op 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= 000000 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     </a:t>
            </a:r>
            <a:r>
              <a:rPr lang="en-US" altLang="zh-TW" dirty="0" err="1" smtClean="0"/>
              <a:t>Rs</a:t>
            </a:r>
            <a:r>
              <a:rPr lang="en-US" altLang="zh-TW" dirty="0" smtClean="0"/>
              <a:t>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=</a:t>
            </a:r>
            <a:r>
              <a:rPr lang="zh-TW" altLang="en-US" dirty="0" smtClean="0"/>
              <a:t>   </a:t>
            </a:r>
            <a:r>
              <a:rPr lang="en-US" altLang="zh-TW" dirty="0" smtClean="0"/>
              <a:t>11111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     </a:t>
            </a:r>
            <a:r>
              <a:rPr lang="en-US" altLang="zh-TW" dirty="0" err="1" smtClean="0"/>
              <a:t>Rt</a:t>
            </a:r>
            <a:r>
              <a:rPr lang="en-US" altLang="zh-TW" dirty="0" smtClean="0"/>
              <a:t>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=</a:t>
            </a:r>
            <a:r>
              <a:rPr lang="zh-TW" altLang="en-US" dirty="0" smtClean="0"/>
              <a:t>   </a:t>
            </a:r>
            <a:r>
              <a:rPr lang="en-US" altLang="zh-TW" dirty="0" smtClean="0"/>
              <a:t>00111 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Rd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=</a:t>
            </a:r>
            <a:r>
              <a:rPr lang="zh-TW" altLang="en-US" dirty="0" smtClean="0"/>
              <a:t>   </a:t>
            </a:r>
            <a:r>
              <a:rPr lang="en-US" altLang="zh-TW" dirty="0" smtClean="0"/>
              <a:t>01001 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     </a:t>
            </a:r>
            <a:r>
              <a:rPr lang="en-US" altLang="zh-TW" dirty="0" err="1" smtClean="0"/>
              <a:t>shamt</a:t>
            </a:r>
            <a:r>
              <a:rPr lang="en-US" altLang="zh-TW" dirty="0" smtClean="0"/>
              <a:t>    =</a:t>
            </a:r>
            <a:r>
              <a:rPr lang="zh-TW" altLang="en-US" dirty="0" smtClean="0"/>
              <a:t>   </a:t>
            </a:r>
            <a:r>
              <a:rPr lang="en-US" altLang="zh-TW" dirty="0" smtClean="0"/>
              <a:t>00000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function = 000011</a:t>
            </a:r>
          </a:p>
          <a:p>
            <a:r>
              <a:rPr lang="en-US" altLang="zh-TW" dirty="0" smtClean="0"/>
              <a:t>	    </a:t>
            </a:r>
            <a:r>
              <a:rPr lang="zh-TW" altLang="en-US" dirty="0" smtClean="0"/>
              <a:t> </a:t>
            </a:r>
            <a:r>
              <a:rPr lang="en-US" altLang="zh-TW" dirty="0" smtClean="0"/>
              <a:t>op = 0</a:t>
            </a:r>
            <a:r>
              <a:rPr lang="zh-TW" altLang="en-US" dirty="0" smtClean="0"/>
              <a:t>，是 </a:t>
            </a:r>
            <a:r>
              <a:rPr lang="en-US" altLang="zh-TW" dirty="0"/>
              <a:t>R</a:t>
            </a:r>
            <a:r>
              <a:rPr lang="en-US" altLang="zh-TW" dirty="0" smtClean="0"/>
              <a:t>-type</a:t>
            </a:r>
            <a:r>
              <a:rPr lang="zh-TW" altLang="en-US" dirty="0" smtClean="0"/>
              <a:t>的指令，所以 </a:t>
            </a:r>
            <a:r>
              <a:rPr lang="en-US" altLang="zh-TW" dirty="0" smtClean="0"/>
              <a:t>offset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      </a:t>
            </a:r>
            <a:r>
              <a:rPr lang="en-US" altLang="zh-TW" dirty="0" smtClean="0"/>
              <a:t>input	     ins </a:t>
            </a:r>
            <a:r>
              <a:rPr lang="en-US" altLang="zh-TW" dirty="0"/>
              <a:t>= </a:t>
            </a:r>
            <a:r>
              <a:rPr lang="en-US" altLang="zh-TW" dirty="0" smtClean="0"/>
              <a:t>100011 00001 01000 0000000000100000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/>
              <a:t>output   op 	</a:t>
            </a:r>
            <a:r>
              <a:rPr lang="zh-TW" altLang="en-US" dirty="0"/>
              <a:t>    </a:t>
            </a:r>
            <a:r>
              <a:rPr lang="en-US" altLang="zh-TW" dirty="0"/>
              <a:t>= </a:t>
            </a:r>
            <a:r>
              <a:rPr lang="en-US" altLang="zh-TW" dirty="0" smtClean="0"/>
              <a:t>100011 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     </a:t>
            </a:r>
            <a:r>
              <a:rPr lang="en-US" altLang="zh-TW" dirty="0" err="1"/>
              <a:t>Rs</a:t>
            </a:r>
            <a:r>
              <a:rPr lang="en-US" altLang="zh-TW" dirty="0"/>
              <a:t>	</a:t>
            </a:r>
            <a:r>
              <a:rPr lang="zh-TW" altLang="en-US" dirty="0"/>
              <a:t>    </a:t>
            </a:r>
            <a:r>
              <a:rPr lang="en-US" altLang="zh-TW" dirty="0"/>
              <a:t>=</a:t>
            </a:r>
            <a:r>
              <a:rPr lang="zh-TW" altLang="en-US" dirty="0"/>
              <a:t>   </a:t>
            </a:r>
            <a:r>
              <a:rPr lang="en-US" altLang="zh-TW" dirty="0" smtClean="0"/>
              <a:t>00001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     </a:t>
            </a:r>
            <a:r>
              <a:rPr lang="en-US" altLang="zh-TW" dirty="0" err="1" smtClean="0"/>
              <a:t>Rt</a:t>
            </a:r>
            <a:r>
              <a:rPr lang="en-US" altLang="zh-TW" dirty="0"/>
              <a:t>	</a:t>
            </a:r>
            <a:r>
              <a:rPr lang="zh-TW" altLang="en-US" dirty="0"/>
              <a:t>    </a:t>
            </a:r>
            <a:r>
              <a:rPr lang="en-US" altLang="zh-TW" dirty="0"/>
              <a:t>=</a:t>
            </a:r>
            <a:r>
              <a:rPr lang="zh-TW" altLang="en-US" dirty="0"/>
              <a:t>   </a:t>
            </a:r>
            <a:r>
              <a:rPr lang="en-US" altLang="zh-TW" dirty="0" smtClean="0"/>
              <a:t>01000 </a:t>
            </a:r>
          </a:p>
          <a:p>
            <a:r>
              <a:rPr lang="en-US" altLang="zh-TW" dirty="0"/>
              <a:t>	 </a:t>
            </a:r>
            <a:r>
              <a:rPr lang="en-US" altLang="zh-TW" dirty="0" smtClean="0"/>
              <a:t>    offset	    = 0000000000100000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    </a:t>
            </a:r>
            <a:r>
              <a:rPr lang="zh-TW" altLang="en-US" dirty="0" smtClean="0"/>
              <a:t> </a:t>
            </a:r>
            <a:r>
              <a:rPr lang="en-US" altLang="zh-TW" dirty="0" smtClean="0"/>
              <a:t>op </a:t>
            </a:r>
            <a:r>
              <a:rPr lang="en-US" altLang="zh-TW" dirty="0"/>
              <a:t>= 0</a:t>
            </a:r>
            <a:r>
              <a:rPr lang="zh-TW" altLang="en-US" dirty="0"/>
              <a:t>，是 </a:t>
            </a:r>
            <a:r>
              <a:rPr lang="en-US" altLang="zh-TW" dirty="0"/>
              <a:t>I-type</a:t>
            </a:r>
            <a:r>
              <a:rPr lang="zh-TW" altLang="en-US" dirty="0"/>
              <a:t>的指令，所以 </a:t>
            </a:r>
            <a:r>
              <a:rPr lang="en-US" altLang="zh-TW" dirty="0" smtClean="0"/>
              <a:t>Rd =0, </a:t>
            </a:r>
            <a:r>
              <a:rPr lang="en-US" altLang="zh-TW" dirty="0" err="1" smtClean="0"/>
              <a:t>shamt</a:t>
            </a:r>
            <a:r>
              <a:rPr lang="en-US" altLang="zh-TW" dirty="0" smtClean="0"/>
              <a:t> =0,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 = 0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4034422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挑戰</a:t>
            </a:r>
            <a:r>
              <a:rPr lang="zh-TW" altLang="en-US" dirty="0"/>
              <a:t>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90599" y="194143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Ins. 	[31:0]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349275" y="1442029"/>
            <a:ext cx="2808312" cy="1368152"/>
          </a:xfrm>
          <a:prstGeom prst="round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3553" y="194143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2200" y="1933092"/>
            <a:ext cx="16850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Op	[6:0]</a:t>
            </a:r>
          </a:p>
          <a:p>
            <a:r>
              <a:rPr lang="en-US" altLang="zh-TW" dirty="0" err="1" smtClean="0"/>
              <a:t>Rs</a:t>
            </a:r>
            <a:r>
              <a:rPr lang="en-US" altLang="zh-TW" dirty="0" smtClean="0"/>
              <a:t>	[5:0]</a:t>
            </a:r>
          </a:p>
          <a:p>
            <a:r>
              <a:rPr lang="en-US" altLang="zh-TW" dirty="0" err="1" smtClean="0"/>
              <a:t>Rt</a:t>
            </a:r>
            <a:r>
              <a:rPr lang="en-US" altLang="zh-TW" dirty="0" smtClean="0"/>
              <a:t>	[5:0]</a:t>
            </a:r>
          </a:p>
          <a:p>
            <a:r>
              <a:rPr lang="en-US" altLang="zh-TW" dirty="0" smtClean="0"/>
              <a:t>Rd	[5:0]</a:t>
            </a:r>
          </a:p>
          <a:p>
            <a:r>
              <a:rPr lang="en-US" altLang="zh-TW" dirty="0" err="1" smtClean="0"/>
              <a:t>Shamt</a:t>
            </a:r>
            <a:r>
              <a:rPr lang="en-US" altLang="zh-TW" dirty="0" smtClean="0"/>
              <a:t>	[5:0]</a:t>
            </a:r>
          </a:p>
          <a:p>
            <a:r>
              <a:rPr lang="en-US" altLang="zh-TW" dirty="0" err="1" smtClean="0"/>
              <a:t>Func</a:t>
            </a:r>
            <a:r>
              <a:rPr lang="en-US" altLang="zh-TW" dirty="0" smtClean="0"/>
              <a:t>	[6:0]</a:t>
            </a:r>
          </a:p>
          <a:p>
            <a:r>
              <a:rPr lang="en-US" altLang="zh-TW" dirty="0" smtClean="0"/>
              <a:t>offset	[15:0]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2431501" y="1772816"/>
            <a:ext cx="917774" cy="67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157587" y="1772816"/>
            <a:ext cx="93610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48" y="4288450"/>
            <a:ext cx="6984776" cy="20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7381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</a:rPr>
              <a:t>Background</a:t>
            </a:r>
            <a:endParaRPr lang="zh-TW" altLang="en-US" sz="3600" dirty="0">
              <a:latin typeface="Calibri" panose="020F0502020204030204" pitchFamily="34" charset="0"/>
            </a:endParaRPr>
          </a:p>
        </p:txBody>
      </p:sp>
      <p:pic>
        <p:nvPicPr>
          <p:cNvPr id="4" name="Picture 4"/>
          <p:cNvPicPr>
            <a:picLocks noGrp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34481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669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</a:t>
            </a:r>
            <a:r>
              <a:rPr lang="zh-TW" altLang="en-US" dirty="0" smtClean="0"/>
              <a:t>果驗</a:t>
            </a:r>
            <a:r>
              <a:rPr lang="zh-TW" altLang="en-US" dirty="0"/>
              <a:t>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628800"/>
            <a:ext cx="7577518" cy="33843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6672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0" smtClean="0"/>
              <a:t>實驗結報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484784"/>
            <a:ext cx="7415212" cy="4611687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800" dirty="0">
                <a:latin typeface="+mj-ea"/>
                <a:ea typeface="+mj-ea"/>
              </a:rPr>
              <a:t>結</a:t>
            </a:r>
            <a:r>
              <a:rPr lang="zh-TW" altLang="en-US" sz="2800" dirty="0" smtClean="0">
                <a:latin typeface="+mj-ea"/>
                <a:ea typeface="+mj-ea"/>
              </a:rPr>
              <a:t>報格式</a:t>
            </a:r>
            <a:r>
              <a:rPr lang="en-US" altLang="zh-TW" sz="2800" dirty="0" smtClean="0">
                <a:latin typeface="+mj-ea"/>
                <a:ea typeface="+mj-ea"/>
              </a:rPr>
              <a:t>(</a:t>
            </a:r>
            <a:r>
              <a:rPr lang="zh-TW" altLang="en-US" sz="2800" dirty="0" smtClean="0">
                <a:latin typeface="+mj-ea"/>
                <a:ea typeface="+mj-ea"/>
              </a:rPr>
              <a:t>每組一份</a:t>
            </a:r>
            <a:r>
              <a:rPr lang="en-US" altLang="zh-TW" sz="2800" dirty="0" smtClean="0">
                <a:latin typeface="+mj-ea"/>
                <a:ea typeface="+mj-ea"/>
              </a:rPr>
              <a:t>)</a:t>
            </a:r>
          </a:p>
          <a:p>
            <a:pPr marL="857250" lvl="1" indent="-457200" eaLnBrk="1" hangingPunct="1">
              <a:defRPr/>
            </a:pPr>
            <a:r>
              <a:rPr lang="zh-TW" altLang="en-US" sz="2000" dirty="0" smtClean="0">
                <a:latin typeface="+mj-ea"/>
                <a:ea typeface="+mj-ea"/>
              </a:rPr>
              <a:t>封面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857250" lvl="1" indent="-457200" eaLnBrk="1" hangingPunct="1">
              <a:defRPr/>
            </a:pPr>
            <a:r>
              <a:rPr lang="zh-TW" altLang="en-US" sz="2000" dirty="0">
                <a:latin typeface="+mj-ea"/>
                <a:ea typeface="+mj-ea"/>
              </a:rPr>
              <a:t>實驗</a:t>
            </a:r>
            <a:r>
              <a:rPr lang="zh-TW" altLang="en-US" sz="2000" dirty="0" smtClean="0">
                <a:latin typeface="+mj-ea"/>
                <a:ea typeface="+mj-ea"/>
              </a:rPr>
              <a:t>內容</a:t>
            </a:r>
            <a:r>
              <a:rPr lang="en-US" altLang="zh-TW" sz="2000" dirty="0" smtClean="0">
                <a:latin typeface="+mj-ea"/>
                <a:ea typeface="+mj-ea"/>
              </a:rPr>
              <a:t>(</a:t>
            </a:r>
            <a:r>
              <a:rPr lang="zh-TW" altLang="en-US" sz="2000" dirty="0" smtClean="0">
                <a:latin typeface="+mj-ea"/>
                <a:ea typeface="+mj-ea"/>
              </a:rPr>
              <a:t>程式碼註解、結果截圖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</a:p>
          <a:p>
            <a:pPr marL="857250" lvl="1" indent="-457200" eaLnBrk="1" hangingPunct="1">
              <a:defRPr/>
            </a:pPr>
            <a:r>
              <a:rPr lang="zh-TW" altLang="en-US" sz="2000" dirty="0" smtClean="0">
                <a:latin typeface="+mj-ea"/>
                <a:ea typeface="+mj-ea"/>
              </a:rPr>
              <a:t>實驗心得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457200" indent="-457200" eaLnBrk="1" hangingPunct="1">
              <a:defRPr/>
            </a:pPr>
            <a:r>
              <a:rPr lang="zh-TW" altLang="en-US" sz="2800" dirty="0" smtClean="0">
                <a:latin typeface="+mj-ea"/>
                <a:ea typeface="+mj-ea"/>
              </a:rPr>
              <a:t>繳交位置</a:t>
            </a:r>
            <a:endParaRPr lang="en-US" altLang="zh-TW" sz="2800" dirty="0" smtClean="0">
              <a:latin typeface="+mj-ea"/>
              <a:ea typeface="+mj-ea"/>
            </a:endParaRPr>
          </a:p>
          <a:p>
            <a:pPr marL="857250" lvl="1" indent="-457200" eaLnBrk="1" hangingPunct="1">
              <a:defRPr/>
            </a:pPr>
            <a:r>
              <a:rPr lang="en-US" altLang="zh-TW" sz="2000" dirty="0" smtClean="0">
                <a:latin typeface="+mj-ea"/>
                <a:ea typeface="+mj-ea"/>
              </a:rPr>
              <a:t>ftp : 140.116.164.252</a:t>
            </a:r>
          </a:p>
          <a:p>
            <a:pPr marL="857250" lvl="1" indent="-457200" eaLnBrk="1" hangingPunct="1">
              <a:defRPr/>
            </a:pPr>
            <a:r>
              <a:rPr lang="zh-TW" altLang="en-US" sz="2000" dirty="0" smtClean="0">
                <a:latin typeface="+mj-ea"/>
                <a:ea typeface="+mj-ea"/>
              </a:rPr>
              <a:t>帳號</a:t>
            </a:r>
            <a:r>
              <a:rPr lang="en-US" altLang="zh-TW" sz="2000" dirty="0" smtClean="0">
                <a:latin typeface="+mj-ea"/>
                <a:ea typeface="+mj-ea"/>
              </a:rPr>
              <a:t>/</a:t>
            </a:r>
            <a:r>
              <a:rPr lang="zh-TW" altLang="en-US" sz="2000" dirty="0" smtClean="0">
                <a:latin typeface="+mj-ea"/>
                <a:ea typeface="+mj-ea"/>
              </a:rPr>
              <a:t>密碼 </a:t>
            </a:r>
            <a:r>
              <a:rPr lang="en-US" altLang="zh-TW" sz="2000" dirty="0" smtClean="0">
                <a:latin typeface="+mj-ea"/>
                <a:ea typeface="+mj-ea"/>
              </a:rPr>
              <a:t>: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err="1" smtClean="0">
                <a:latin typeface="+mj-ea"/>
                <a:ea typeface="+mj-ea"/>
              </a:rPr>
              <a:t>computer_arch_lab</a:t>
            </a:r>
            <a:r>
              <a:rPr lang="en-US" altLang="zh-TW" sz="2000" dirty="0" smtClean="0">
                <a:latin typeface="+mj-ea"/>
                <a:ea typeface="+mj-ea"/>
              </a:rPr>
              <a:t> / co2014  </a:t>
            </a:r>
          </a:p>
          <a:p>
            <a:pPr marL="457200" indent="-457200" eaLnBrk="1" hangingPunct="1">
              <a:defRPr/>
            </a:pPr>
            <a:r>
              <a:rPr lang="en-US" altLang="zh-TW" sz="2000" dirty="0" err="1" smtClean="0">
                <a:solidFill>
                  <a:srgbClr val="FF0000"/>
                </a:solidFill>
                <a:latin typeface="+mj-ea"/>
                <a:ea typeface="+mj-ea"/>
              </a:rPr>
              <a:t>DeadLine</a:t>
            </a:r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</a:rPr>
              <a:t>: Sun. PM11:59</a:t>
            </a:r>
          </a:p>
          <a:p>
            <a:pPr marL="457200" indent="-457200" eaLnBrk="1" hangingPunct="1">
              <a:defRPr/>
            </a:pPr>
            <a:r>
              <a:rPr lang="en-US" altLang="zh-TW" sz="2400" dirty="0" smtClean="0">
                <a:latin typeface="+mj-ea"/>
                <a:ea typeface="+mj-ea"/>
              </a:rPr>
              <a:t>TA Contact Information: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857250" lvl="1" indent="-457200" eaLnBrk="1" hangingPunct="1">
              <a:defRPr/>
            </a:pPr>
            <a:r>
              <a:rPr lang="zh-TW" altLang="en-US" sz="2000" dirty="0" smtClean="0">
                <a:latin typeface="+mj-ea"/>
                <a:ea typeface="+mj-ea"/>
              </a:rPr>
              <a:t>助教信箱 </a:t>
            </a:r>
            <a:r>
              <a:rPr lang="en-US" altLang="zh-TW" sz="2000" dirty="0" smtClean="0">
                <a:latin typeface="+mj-ea"/>
                <a:ea typeface="+mj-ea"/>
              </a:rPr>
              <a:t>: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vanaheim.wen@gmail.com</a:t>
            </a:r>
            <a:endParaRPr lang="en-US" altLang="zh-TW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 marL="857250" lvl="1" indent="-457200" eaLnBrk="1" hangingPunct="1">
              <a:defRPr/>
            </a:pPr>
            <a:r>
              <a:rPr lang="en-US" altLang="zh-TW" sz="2000" dirty="0" err="1" smtClean="0">
                <a:latin typeface="+mj-ea"/>
                <a:ea typeface="+mj-ea"/>
              </a:rPr>
              <a:t>Rm</a:t>
            </a:r>
            <a:r>
              <a:rPr lang="en-US" altLang="zh-TW" sz="2000" dirty="0" smtClean="0">
                <a:latin typeface="+mj-ea"/>
                <a:ea typeface="+mj-ea"/>
              </a:rPr>
              <a:t> 92617</a:t>
            </a:r>
          </a:p>
          <a:p>
            <a:pPr marL="857250" lvl="1" indent="-457200" eaLnBrk="1" hangingPunct="1">
              <a:defRPr/>
            </a:pPr>
            <a:r>
              <a:rPr lang="en-US" altLang="zh-TW" sz="2000" dirty="0" smtClean="0">
                <a:latin typeface="+mj-ea"/>
                <a:ea typeface="+mj-ea"/>
              </a:rPr>
              <a:t>Office hour </a:t>
            </a:r>
            <a:r>
              <a:rPr lang="en-US" altLang="zh-TW" sz="2000" dirty="0" smtClean="0">
                <a:latin typeface="+mj-ea"/>
                <a:ea typeface="+mj-ea"/>
                <a:sym typeface="Wingdings" pitchFamily="2" charset="2"/>
              </a:rPr>
              <a:t>: (Monday)10:00am~12:00pm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dirty="0" smtClean="0">
              <a:latin typeface="+mj-ea"/>
              <a:ea typeface="+mj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dirty="0" smtClean="0">
              <a:latin typeface="+mj-ea"/>
              <a:ea typeface="+mj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TW" altLang="en-US" dirty="0">
              <a:latin typeface="+mj-ea"/>
              <a:ea typeface="+mj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TW" altLang="en-US" dirty="0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CADE4F9-D798-4CFA-A079-34C1ADD1CE9B}" type="slidenum">
              <a:rPr kumimoji="0" lang="zh-TW" altLang="en-US">
                <a:latin typeface="Arial Unicode MS" panose="020B0604020202020204" pitchFamily="34" charset="-120"/>
              </a:rPr>
              <a:pPr eaLnBrk="1" hangingPunct="1"/>
              <a:t>41</a:t>
            </a:fld>
            <a:endParaRPr kumimoji="0" lang="en-US" altLang="zh-TW">
              <a:latin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61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</a:rPr>
              <a:t>MIPS processor with control</a:t>
            </a:r>
            <a:endParaRPr lang="zh-TW" alt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 descr="Figure 5-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584" y="1412776"/>
            <a:ext cx="8063005" cy="446491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131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</a:rPr>
              <a:t>Control unit</a:t>
            </a:r>
            <a:endParaRPr lang="zh-TW" alt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 smtClean="0">
                <a:latin typeface="Calibri" panose="020F0502020204030204" pitchFamily="34" charset="0"/>
              </a:rPr>
              <a:t>Selecting the operation to perform </a:t>
            </a:r>
          </a:p>
          <a:p>
            <a:r>
              <a:rPr lang="en-US" altLang="zh-TW" sz="2400" dirty="0" smtClean="0">
                <a:latin typeface="Calibri" panose="020F0502020204030204" pitchFamily="34" charset="0"/>
              </a:rPr>
              <a:t>Controlling  the  flow of  data</a:t>
            </a:r>
          </a:p>
          <a:p>
            <a:r>
              <a:rPr lang="en-US" altLang="zh-TW" sz="2400" dirty="0" smtClean="0">
                <a:latin typeface="Calibri" panose="020F0502020204030204" pitchFamily="34" charset="0"/>
              </a:rPr>
              <a:t>Information comes from the 32-bit instruction </a:t>
            </a:r>
          </a:p>
          <a:p>
            <a:r>
              <a:rPr lang="en-US" altLang="zh-TW" sz="2400" dirty="0" smtClean="0">
                <a:latin typeface="Calibri" panose="020F0502020204030204" pitchFamily="34" charset="0"/>
              </a:rPr>
              <a:t>Instruction format :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>
                <a:latin typeface="Calibri" panose="020F0502020204030204" pitchFamily="34" charset="0"/>
              </a:rPr>
              <a:t>ALU’s operation based on instruction type and function code</a:t>
            </a:r>
          </a:p>
          <a:p>
            <a:endParaRPr lang="zh-TW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" y="3068960"/>
            <a:ext cx="6984776" cy="20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658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>
                <a:latin typeface="Calibri" panose="020F0502020204030204" pitchFamily="34" charset="0"/>
              </a:rPr>
              <a:t>Verilog Background</a:t>
            </a:r>
            <a:endParaRPr lang="zh-TW" altLang="en-US" sz="3600" dirty="0" smtClean="0">
              <a:latin typeface="Calibri" panose="020F0502020204030204" pitchFamily="34" charset="0"/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400" dirty="0" err="1" smtClean="0">
                <a:latin typeface="Calibri" panose="020F0502020204030204" pitchFamily="34" charset="0"/>
                <a:ea typeface="+mj-ea"/>
              </a:rPr>
              <a:t>Verilog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 was written by gateway design automation in the early 1980</a:t>
            </a:r>
          </a:p>
          <a:p>
            <a:pPr>
              <a:defRPr/>
            </a:pPr>
            <a:endParaRPr lang="en-US" altLang="zh-TW" sz="2400" dirty="0" smtClean="0">
              <a:latin typeface="Calibri" panose="020F0502020204030204" pitchFamily="34" charset="0"/>
              <a:ea typeface="+mj-ea"/>
            </a:endParaRPr>
          </a:p>
          <a:p>
            <a:pPr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Cadence acquired gateway in 1990</a:t>
            </a:r>
          </a:p>
          <a:p>
            <a:pPr>
              <a:defRPr/>
            </a:pPr>
            <a:endParaRPr lang="en-US" altLang="zh-TW" sz="2400" dirty="0" smtClean="0">
              <a:latin typeface="Calibri" panose="020F0502020204030204" pitchFamily="34" charset="0"/>
              <a:ea typeface="+mj-ea"/>
            </a:endParaRPr>
          </a:p>
          <a:p>
            <a:pPr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Cadence released </a:t>
            </a:r>
            <a:r>
              <a:rPr lang="en-US" altLang="zh-TW" sz="2400" dirty="0" err="1" smtClean="0">
                <a:latin typeface="Calibri" panose="020F0502020204030204" pitchFamily="34" charset="0"/>
                <a:ea typeface="+mj-ea"/>
              </a:rPr>
              <a:t>Verilog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 to the public domain in 1991</a:t>
            </a:r>
          </a:p>
          <a:p>
            <a:pPr>
              <a:defRPr/>
            </a:pPr>
            <a:endParaRPr lang="en-US" altLang="zh-TW" sz="2400" dirty="0" smtClean="0">
              <a:latin typeface="Calibri" panose="020F0502020204030204" pitchFamily="34" charset="0"/>
              <a:ea typeface="+mj-ea"/>
            </a:endParaRPr>
          </a:p>
          <a:p>
            <a:pPr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In 1995, the language was ratified as IEEE standard 1364</a:t>
            </a:r>
            <a:endParaRPr lang="zh-TW" altLang="en-US" sz="2400" dirty="0" smtClean="0">
              <a:latin typeface="Calibri" panose="020F0502020204030204" pitchFamily="34" charset="0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953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Verilog</a:t>
            </a:r>
            <a:r>
              <a:rPr lang="zh-TW" altLang="en-US" dirty="0" smtClean="0">
                <a:latin typeface="Calibri" panose="020F0502020204030204" pitchFamily="34" charset="0"/>
              </a:rPr>
              <a:t>的介紹</a:t>
            </a: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1042988" y="1125538"/>
            <a:ext cx="7850187" cy="5183187"/>
          </a:xfrm>
        </p:spPr>
        <p:txBody>
          <a:bodyPr/>
          <a:lstStyle/>
          <a:p>
            <a:r>
              <a:rPr lang="en-US" altLang="zh-TW" sz="2800" dirty="0" err="1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硬體描述語言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r>
              <a:rPr lang="en-US" altLang="zh-TW" sz="2800" dirty="0" err="1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具有多種描述硬體的方式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/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Behavior level</a:t>
            </a:r>
          </a:p>
          <a:p>
            <a:pPr lvl="2"/>
            <a:r>
              <a:rPr lang="en-US" altLang="zh-TW" sz="1800" dirty="0" err="1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只考慮模組中的功能和函數，不必考慮硬體方面的詳細電路，如同是在寫C語言一樣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。</a:t>
            </a:r>
          </a:p>
          <a:p>
            <a:pPr lvl="1"/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Dataflow level</a:t>
            </a:r>
          </a:p>
          <a:p>
            <a:pPr lvl="2"/>
            <a:r>
              <a:rPr lang="en-US" altLang="zh-TW" sz="1800" dirty="0" err="1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說明資料如何在暫存器中儲存和傳送，和資料處理的方式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。</a:t>
            </a:r>
          </a:p>
          <a:p>
            <a:pPr lvl="1"/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Gate level</a:t>
            </a:r>
          </a:p>
          <a:p>
            <a:pPr lvl="2"/>
            <a:r>
              <a:rPr lang="en-US" altLang="zh-TW" sz="1800" dirty="0" err="1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模組是由Logic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gates所構成的，使用Logic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gates來設計電路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。</a:t>
            </a:r>
          </a:p>
          <a:p>
            <a:pPr lvl="1"/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Switch level</a:t>
            </a:r>
          </a:p>
          <a:p>
            <a:pPr lvl="2"/>
            <a:r>
              <a:rPr lang="en-US" altLang="zh-TW" sz="1800" dirty="0" err="1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最低層次，設計者需知道電晶體的元件特性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。</a:t>
            </a:r>
          </a:p>
          <a:p>
            <a:pPr lvl="1"/>
            <a:endParaRPr lang="en-US" altLang="zh-TW" sz="24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610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err="1" smtClean="0">
                <a:latin typeface="Calibri" panose="020F0502020204030204" pitchFamily="34" charset="0"/>
              </a:rPr>
              <a:t>Verilog</a:t>
            </a:r>
            <a:r>
              <a:rPr lang="en-US" altLang="zh-TW" sz="3600" dirty="0" smtClean="0">
                <a:latin typeface="Calibri" panose="020F0502020204030204" pitchFamily="34" charset="0"/>
              </a:rPr>
              <a:t> Module</a:t>
            </a:r>
            <a:r>
              <a:rPr lang="zh-TW" altLang="en-US" sz="3600" dirty="0" smtClean="0">
                <a:latin typeface="Calibri" panose="020F0502020204030204" pitchFamily="34" charset="0"/>
              </a:rPr>
              <a:t>的介紹</a:t>
            </a: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1042988" y="1268413"/>
            <a:ext cx="7415212" cy="4827587"/>
          </a:xfrm>
        </p:spPr>
        <p:txBody>
          <a:bodyPr/>
          <a:lstStyle/>
          <a:p>
            <a:pPr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+mj-ea"/>
              </a:rPr>
              <a:t>module </a:t>
            </a:r>
            <a:r>
              <a:rPr lang="en-US" altLang="zh-TW" sz="2800" dirty="0" err="1" smtClean="0">
                <a:latin typeface="Calibri" panose="020F0502020204030204" pitchFamily="34" charset="0"/>
                <a:ea typeface="+mj-ea"/>
              </a:rPr>
              <a:t>module_name</a:t>
            </a:r>
            <a:r>
              <a:rPr lang="en-US" altLang="zh-TW" sz="2800" dirty="0" smtClean="0">
                <a:latin typeface="Calibri" panose="020F0502020204030204" pitchFamily="34" charset="0"/>
                <a:ea typeface="+mj-ea"/>
              </a:rPr>
              <a:t> (</a:t>
            </a:r>
            <a:r>
              <a:rPr lang="en-US" altLang="zh-TW" sz="2800" dirty="0" err="1" smtClean="0">
                <a:latin typeface="Calibri" panose="020F0502020204030204" pitchFamily="34" charset="0"/>
                <a:ea typeface="+mj-ea"/>
              </a:rPr>
              <a:t>port_name</a:t>
            </a:r>
            <a:r>
              <a:rPr lang="en-US" altLang="zh-TW" sz="2800" dirty="0" smtClean="0">
                <a:latin typeface="Calibri" panose="020F0502020204030204" pitchFamily="34" charset="0"/>
                <a:ea typeface="+mj-ea"/>
              </a:rPr>
              <a:t>);</a:t>
            </a:r>
          </a:p>
          <a:p>
            <a:pPr lvl="1">
              <a:defRPr/>
            </a:pPr>
            <a:r>
              <a:rPr lang="en-US" altLang="zh-TW" sz="24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j-ea"/>
              </a:rPr>
              <a:t>port declaration</a:t>
            </a:r>
          </a:p>
          <a:p>
            <a:pPr lvl="1">
              <a:defRPr/>
            </a:pP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data type declaration</a:t>
            </a:r>
          </a:p>
          <a:p>
            <a:pPr lvl="1">
              <a:defRPr/>
            </a:pPr>
            <a:r>
              <a:rPr lang="en-US" altLang="zh-TW" sz="2400" b="1" dirty="0" smtClean="0">
                <a:solidFill>
                  <a:srgbClr val="FFC000"/>
                </a:solidFill>
                <a:latin typeface="Calibri" panose="020F0502020204030204" pitchFamily="34" charset="0"/>
                <a:ea typeface="+mj-ea"/>
              </a:rPr>
              <a:t>module functionality or structure</a:t>
            </a:r>
          </a:p>
          <a:p>
            <a:pPr>
              <a:defRPr/>
            </a:pPr>
            <a:r>
              <a:rPr lang="en-US" altLang="zh-TW" sz="2800" dirty="0" err="1" smtClean="0">
                <a:latin typeface="Calibri" panose="020F0502020204030204" pitchFamily="34" charset="0"/>
                <a:ea typeface="+mj-ea"/>
              </a:rPr>
              <a:t>endmodule</a:t>
            </a:r>
            <a:endParaRPr lang="en-US" altLang="zh-TW" sz="2800" dirty="0" smtClean="0">
              <a:latin typeface="Calibri" panose="020F0502020204030204" pitchFamily="34" charset="0"/>
              <a:ea typeface="+mj-ea"/>
            </a:endParaRPr>
          </a:p>
        </p:txBody>
      </p:sp>
      <p:pic>
        <p:nvPicPr>
          <p:cNvPr id="1229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284538"/>
            <a:ext cx="38163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589588"/>
            <a:ext cx="26479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72930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CASLab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Comic Sans MS"/>
        <a:ea typeface="標楷體"/>
        <a:cs typeface="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標楷體" pitchFamily="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CASLab</Template>
  <TotalTime>14225</TotalTime>
  <Words>1243</Words>
  <Application>Microsoft Office PowerPoint</Application>
  <PresentationFormat>如螢幕大小 (4:3)</PresentationFormat>
  <Paragraphs>376</Paragraphs>
  <Slides>41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2" baseType="lpstr">
      <vt:lpstr>CASLab</vt:lpstr>
      <vt:lpstr>處理器設計與實作    </vt:lpstr>
      <vt:lpstr>投影片 2</vt:lpstr>
      <vt:lpstr>實驗目的</vt:lpstr>
      <vt:lpstr>Background</vt:lpstr>
      <vt:lpstr>MIPS processor with control</vt:lpstr>
      <vt:lpstr>Control unit</vt:lpstr>
      <vt:lpstr>Verilog Background</vt:lpstr>
      <vt:lpstr>Verilog的介紹</vt:lpstr>
      <vt:lpstr>Verilog Module的介紹</vt:lpstr>
      <vt:lpstr>Verilog的Four Value Logic</vt:lpstr>
      <vt:lpstr>Verilog的Operators (1/3)</vt:lpstr>
      <vt:lpstr>Verilog的Operators (2/3)</vt:lpstr>
      <vt:lpstr>Verilog的Operators (3/3)</vt:lpstr>
      <vt:lpstr>Structural Description </vt:lpstr>
      <vt:lpstr>Data flow description</vt:lpstr>
      <vt:lpstr>Behavioral description</vt:lpstr>
      <vt:lpstr>ALU EXAMPLE</vt:lpstr>
      <vt:lpstr>Hierarchy in Verilog</vt:lpstr>
      <vt:lpstr>投影片 19</vt:lpstr>
      <vt:lpstr>Tool used</vt:lpstr>
      <vt:lpstr>實作一 Simple ALU</vt:lpstr>
      <vt:lpstr>投影片 22</vt:lpstr>
      <vt:lpstr>實作一 驗證</vt:lpstr>
      <vt:lpstr>Lab 3-2 --實作ALU指令</vt:lpstr>
      <vt:lpstr>Table 1: ALU運算指令</vt:lpstr>
      <vt:lpstr>Table 2: ALUop &amp; ALU Function</vt:lpstr>
      <vt:lpstr>ALU module</vt:lpstr>
      <vt:lpstr>ALU  module</vt:lpstr>
      <vt:lpstr>ALU  Function</vt:lpstr>
      <vt:lpstr>ALU  Function</vt:lpstr>
      <vt:lpstr>ALU  Function</vt:lpstr>
      <vt:lpstr>ALU  Function</vt:lpstr>
      <vt:lpstr>ALU驗證程式</vt:lpstr>
      <vt:lpstr>投影片 34</vt:lpstr>
      <vt:lpstr>投影片 35</vt:lpstr>
      <vt:lpstr>ALU預期結果</vt:lpstr>
      <vt:lpstr>挑戰題</vt:lpstr>
      <vt:lpstr>挑戰題</vt:lpstr>
      <vt:lpstr>挑戰題</vt:lpstr>
      <vt:lpstr>結果驗證</vt:lpstr>
      <vt:lpstr>實驗結報</vt:lpstr>
    </vt:vector>
  </TitlesOfParts>
  <Company>NCKU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hckuo</dc:creator>
  <cp:lastModifiedBy>ncku</cp:lastModifiedBy>
  <cp:revision>736</cp:revision>
  <dcterms:created xsi:type="dcterms:W3CDTF">2011-03-10T03:35:57Z</dcterms:created>
  <dcterms:modified xsi:type="dcterms:W3CDTF">2014-10-13T08:20:19Z</dcterms:modified>
</cp:coreProperties>
</file>