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35" r:id="rId3"/>
    <p:sldId id="256" r:id="rId4"/>
    <p:sldId id="257" r:id="rId5"/>
    <p:sldId id="299" r:id="rId6"/>
    <p:sldId id="315" r:id="rId7"/>
    <p:sldId id="316" r:id="rId8"/>
    <p:sldId id="319" r:id="rId9"/>
    <p:sldId id="284" r:id="rId10"/>
    <p:sldId id="318" r:id="rId11"/>
    <p:sldId id="317" r:id="rId12"/>
    <p:sldId id="326" r:id="rId13"/>
    <p:sldId id="327" r:id="rId14"/>
    <p:sldId id="328" r:id="rId15"/>
    <p:sldId id="320" r:id="rId16"/>
    <p:sldId id="324" r:id="rId17"/>
    <p:sldId id="263" r:id="rId18"/>
    <p:sldId id="323" r:id="rId19"/>
    <p:sldId id="325" r:id="rId20"/>
    <p:sldId id="329" r:id="rId21"/>
    <p:sldId id="330" r:id="rId22"/>
    <p:sldId id="260" r:id="rId23"/>
    <p:sldId id="261" r:id="rId24"/>
    <p:sldId id="278" r:id="rId25"/>
    <p:sldId id="300" r:id="rId26"/>
    <p:sldId id="311" r:id="rId27"/>
    <p:sldId id="332" r:id="rId28"/>
    <p:sldId id="336" r:id="rId29"/>
    <p:sldId id="27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CC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92" autoAdjust="0"/>
    <p:restoredTop sz="94660"/>
  </p:normalViewPr>
  <p:slideViewPr>
    <p:cSldViewPr>
      <p:cViewPr>
        <p:scale>
          <a:sx n="80" d="100"/>
          <a:sy n="80" d="100"/>
        </p:scale>
        <p:origin x="-1812" y="-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9730A-9109-45C4-8DA3-F314F55D828A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F96B-DC20-4517-8DBB-1214A95F3A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4069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0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5E4389-B54F-49C9-A391-A219DF82D69C}" type="slidenum">
              <a:rPr lang="en-US"/>
              <a:pPr/>
              <a:t>28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xmlns="" val="5112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5156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9642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5065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39713" y="0"/>
            <a:ext cx="48895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2000" dirty="0">
                <a:solidFill>
                  <a:srgbClr val="FFFFFF"/>
                </a:solidFill>
                <a:ea typeface="新細明體" pitchFamily="18" charset="-120"/>
              </a:rPr>
              <a:t>Computer Architecture and System Laboratory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endParaRPr lang="zh-TW" altLang="en-US" sz="20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1339850"/>
            <a:ext cx="7415212" cy="23764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790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52963"/>
            <a:ext cx="6400800" cy="9858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DE85AB89-165D-486C-B354-08012D4FA77A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9575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701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8A8F9-951C-45D9-915C-B946CFDE8093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412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5A5BB-3E07-458D-82CF-D11CE6BF2591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55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42988" y="1484313"/>
            <a:ext cx="3630612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26000" y="1484313"/>
            <a:ext cx="36322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111D-E4E4-4A0B-BC3D-3043572B8B3E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86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84A1C-D370-456E-85BA-98DC18150E89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0156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26EDD-3F72-4D21-9AE4-059ABAFE9529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804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9145F-9C27-41E9-964A-127BDE108C26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3454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1C443-27E6-4F7E-9F71-ACC83D7942D0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39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35038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1627D-E3CD-4F56-B369-E5D89CB58D28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0476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B61ED-1187-4583-A78F-5B59D82AD71F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851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77050" y="188913"/>
            <a:ext cx="2016125" cy="59070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897562" cy="59070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97373-C998-4793-BFE7-BD95CEAB2947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012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042988" y="1484313"/>
            <a:ext cx="7415212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C4AC3-0E33-4595-A4AE-B59F4AF1D9B0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1579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42988" y="1484313"/>
            <a:ext cx="3630612" cy="4611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826000" y="1484313"/>
            <a:ext cx="3632200" cy="22288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826000" y="3865563"/>
            <a:ext cx="3632200" cy="22304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53D65-A8F0-41EA-8173-AC1CA895069D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5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353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6243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780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8462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172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591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96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E1252-2F0B-473F-A5F7-7FAD95484EAE}" type="datetimeFigureOut">
              <a:rPr lang="zh-TW" altLang="en-US" smtClean="0"/>
              <a:pPr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DEC1-6028-4BAB-A81F-6F25BEE61B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1251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8066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484313"/>
            <a:ext cx="7415212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fld id="{74708F4B-08A5-42AB-8A2B-35B1F496734B}" type="datetime1">
              <a:rPr lang="zh-TW" altLang="en-US" smtClean="0">
                <a:solidFill>
                  <a:srgbClr val="000000"/>
                </a:solidFill>
              </a:rPr>
              <a:pPr/>
              <a:t>2014/11/3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39713" y="0"/>
            <a:ext cx="48895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2000" dirty="0">
                <a:solidFill>
                  <a:srgbClr val="FFFFFF"/>
                </a:solidFill>
                <a:ea typeface="新細明體" pitchFamily="18" charset="-120"/>
              </a:rPr>
              <a:t>Computer Architecture and System Laboratory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endParaRPr lang="zh-TW" altLang="en-US" sz="20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5149850" y="6569075"/>
            <a:ext cx="39592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TW" sz="1000" dirty="0">
                <a:solidFill>
                  <a:srgbClr val="808080"/>
                </a:solidFill>
              </a:rPr>
              <a:t>The Institute of Computer and Communication Engineering, NCKU</a:t>
            </a:r>
            <a:endParaRPr lang="zh-TW" altLang="en-US" sz="10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8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impromptu7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043608" y="1556792"/>
            <a:ext cx="7415212" cy="2808312"/>
          </a:xfrm>
        </p:spPr>
        <p:txBody>
          <a:bodyPr/>
          <a:lstStyle/>
          <a:p>
            <a:r>
              <a:rPr lang="zh-TW" altLang="zh-TW" sz="3600" dirty="0" smtClean="0"/>
              <a:t>處理器</a:t>
            </a:r>
            <a:r>
              <a:rPr lang="zh-TW" altLang="en-US" sz="3600" dirty="0" smtClean="0"/>
              <a:t>設計與實作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5" name="副標題 2"/>
          <p:cNvSpPr>
            <a:spLocks noGrp="1"/>
          </p:cNvSpPr>
          <p:nvPr>
            <p:ph type="subTitle" sz="quarter" idx="1"/>
          </p:nvPr>
        </p:nvSpPr>
        <p:spPr>
          <a:xfrm>
            <a:off x="3131840" y="4739139"/>
            <a:ext cx="4032448" cy="1129680"/>
          </a:xfrm>
        </p:spPr>
        <p:txBody>
          <a:bodyPr/>
          <a:lstStyle/>
          <a:p>
            <a:pPr algn="l"/>
            <a:r>
              <a:rPr lang="en-US" altLang="zh-TW" sz="2000" dirty="0" smtClean="0"/>
              <a:t>CPU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LAB </a:t>
            </a:r>
          </a:p>
          <a:p>
            <a:pPr algn="l"/>
            <a:r>
              <a:rPr lang="en-US" altLang="zh-TW" sz="2000" dirty="0" smtClean="0"/>
              <a:t>for Computer Organization </a:t>
            </a:r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>
                <a:solidFill>
                  <a:srgbClr val="000000"/>
                </a:solidFill>
              </a:rPr>
              <a:pPr/>
              <a:t>1</a:t>
            </a:fld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9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3333CC"/>
                </a:solidFill>
              </a:rPr>
              <a:t>To implement a precise </a:t>
            </a:r>
            <a:r>
              <a:rPr lang="en-US" altLang="zh-TW" sz="3200" dirty="0" smtClean="0">
                <a:solidFill>
                  <a:srgbClr val="3333CC"/>
                </a:solidFill>
              </a:rPr>
              <a:t>interrupt</a:t>
            </a:r>
            <a:endParaRPr lang="en-US" altLang="zh-TW" sz="3200" dirty="0">
              <a:solidFill>
                <a:srgbClr val="33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 smtClean="0"/>
              <a:t>Undo </a:t>
            </a:r>
            <a:r>
              <a:rPr lang="en-US" altLang="zh-TW" sz="2400" dirty="0"/>
              <a:t>all instructions after the </a:t>
            </a:r>
            <a:r>
              <a:rPr lang="en-US" altLang="zh-TW" sz="2400" dirty="0" smtClean="0"/>
              <a:t>interrupting instruction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/>
              <a:t>Restart from the faulting instruction.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     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Otherwise</a:t>
            </a:r>
            <a:r>
              <a:rPr lang="en-US" altLang="zh-TW" sz="2400" dirty="0"/>
              <a:t>, the interrupt becomes imprecise</a:t>
            </a:r>
            <a:r>
              <a:rPr lang="en-US" altLang="zh-TW" sz="2400" dirty="0" smtClean="0"/>
              <a:t>.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34696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zh-TW" sz="3200" dirty="0">
                <a:solidFill>
                  <a:srgbClr val="00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Review Coprocessors 0 registers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525658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800" dirty="0"/>
              <a:t>CP0 Registers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processor is running in Kernel Mode or Debug </a:t>
            </a:r>
            <a:r>
              <a:rPr lang="en-US" altLang="zh-TW" sz="2400" dirty="0" smtClean="0"/>
              <a:t>Mode.</a:t>
            </a:r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739" y="3789040"/>
            <a:ext cx="8196504" cy="216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611" y="2996952"/>
            <a:ext cx="8229600" cy="88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03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CP0 </a:t>
            </a:r>
            <a:r>
              <a:rPr lang="en-US" altLang="zh-TW" sz="3200" dirty="0" smtClean="0">
                <a:solidFill>
                  <a:srgbClr val="0033CC"/>
                </a:solidFill>
              </a:rPr>
              <a:t>Registers - cpr12 (Status)</a:t>
            </a:r>
            <a:endParaRPr lang="en-US" altLang="zh-TW" sz="3200" dirty="0">
              <a:solidFill>
                <a:srgbClr val="00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525658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800" dirty="0" smtClean="0"/>
              <a:t>Status: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IM7…IM2 [15:10]:</a:t>
            </a:r>
          </a:p>
          <a:p>
            <a:pPr marL="0" indent="0">
              <a:buNone/>
            </a:pPr>
            <a:r>
              <a:rPr lang="en-US" altLang="zh-TW" sz="2400" dirty="0"/>
              <a:t>Interrupt Mask: </a:t>
            </a:r>
            <a:r>
              <a:rPr lang="en-US" altLang="zh-TW" sz="2400" dirty="0" smtClean="0"/>
              <a:t>Control </a:t>
            </a:r>
            <a:r>
              <a:rPr lang="en-US" altLang="zh-TW" sz="2400" dirty="0"/>
              <a:t>the enabling of each of </a:t>
            </a:r>
            <a:r>
              <a:rPr lang="en-US" altLang="zh-TW" sz="2400" dirty="0" smtClean="0"/>
              <a:t>the hardware </a:t>
            </a:r>
            <a:r>
              <a:rPr lang="en-US" altLang="zh-TW" sz="2400" dirty="0"/>
              <a:t>interrupts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en-US" altLang="zh-TW" sz="2400" dirty="0" smtClean="0"/>
              <a:t>IE [0]:</a:t>
            </a:r>
          </a:p>
          <a:p>
            <a:pPr marL="0" indent="0">
              <a:buNone/>
            </a:pPr>
            <a:r>
              <a:rPr lang="en-US" altLang="zh-TW" sz="2400" dirty="0"/>
              <a:t>Interrupt Enable: </a:t>
            </a:r>
            <a:r>
              <a:rPr lang="en-US" altLang="zh-TW" sz="2400" dirty="0" smtClean="0"/>
              <a:t>Act </a:t>
            </a:r>
            <a:r>
              <a:rPr lang="en-US" altLang="zh-TW" sz="2400" dirty="0"/>
              <a:t>as the master enable for </a:t>
            </a:r>
            <a:r>
              <a:rPr lang="en-US" altLang="zh-TW" sz="2400" dirty="0" smtClean="0"/>
              <a:t>software and </a:t>
            </a:r>
            <a:r>
              <a:rPr lang="en-US" altLang="zh-TW" sz="2400" dirty="0"/>
              <a:t>hardware </a:t>
            </a:r>
            <a:r>
              <a:rPr lang="en-US" altLang="zh-TW" sz="2400" dirty="0" smtClean="0"/>
              <a:t>interrupts.</a:t>
            </a:r>
            <a:endParaRPr lang="zh-TW" altLang="en-US" sz="2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089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9234" y="5517232"/>
            <a:ext cx="415846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98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CP0 </a:t>
            </a:r>
            <a:r>
              <a:rPr lang="en-US" altLang="zh-TW" sz="3200" dirty="0" smtClean="0">
                <a:solidFill>
                  <a:srgbClr val="0033CC"/>
                </a:solidFill>
              </a:rPr>
              <a:t>Registers - cpr13 (Cause) </a:t>
            </a:r>
            <a:endParaRPr lang="en-US" altLang="zh-TW" sz="3200" dirty="0">
              <a:solidFill>
                <a:srgbClr val="00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525658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800" dirty="0"/>
              <a:t>Cause </a:t>
            </a:r>
            <a:r>
              <a:rPr lang="en-US" altLang="zh-TW" sz="2800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smtClean="0"/>
              <a:t>IP7…IP2 </a:t>
            </a:r>
            <a:r>
              <a:rPr lang="en-US" altLang="zh-TW" sz="2400" dirty="0" smtClean="0"/>
              <a:t>[15:10]:</a:t>
            </a:r>
          </a:p>
          <a:p>
            <a:pPr marL="0" indent="0">
              <a:buNone/>
            </a:pPr>
            <a:r>
              <a:rPr lang="en-US" altLang="zh-TW" sz="2400" dirty="0"/>
              <a:t>record the reason for the exception in the Cause </a:t>
            </a:r>
            <a:r>
              <a:rPr lang="en-US" altLang="zh-TW" sz="2400" dirty="0" smtClean="0"/>
              <a:t>register.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550" y="2060848"/>
            <a:ext cx="849694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096"/>
            <a:ext cx="4509056" cy="236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20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MIPS Interrupt Processing</a:t>
            </a:r>
            <a:endParaRPr lang="zh-TW" altLang="en-US" sz="3200" dirty="0">
              <a:solidFill>
                <a:srgbClr val="00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799"/>
            <a:ext cx="8229600" cy="47525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2800" dirty="0" smtClean="0"/>
              <a:t>If  interrupt is enabled and is not masked,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/>
              <a:t>t</a:t>
            </a:r>
            <a:r>
              <a:rPr lang="en-US" altLang="zh-TW" sz="2800" dirty="0" smtClean="0"/>
              <a:t>hen, MIPS does interrupt </a:t>
            </a:r>
            <a:r>
              <a:rPr lang="en-US" altLang="zh-TW" sz="2800" dirty="0"/>
              <a:t>processing in 5</a:t>
            </a:r>
            <a:r>
              <a:rPr lang="en-US" altLang="zh-TW" sz="2800" dirty="0" smtClean="0"/>
              <a:t> steps.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Step 1. save current PC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Step 2</a:t>
            </a:r>
            <a:r>
              <a:rPr lang="en-US" altLang="zh-TW" sz="2400" i="1" dirty="0">
                <a:solidFill>
                  <a:srgbClr val="FF0000"/>
                </a:solidFill>
              </a:rPr>
              <a:t>. </a:t>
            </a:r>
            <a:r>
              <a:rPr lang="en-US" altLang="zh-TW" sz="2400" dirty="0">
                <a:solidFill>
                  <a:srgbClr val="FF0000"/>
                </a:solidFill>
              </a:rPr>
              <a:t>set state giving the cause of 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exception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Step 3. change to kernel mode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Step 4. disable further interrupts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Step 5. jump to exception handler </a:t>
            </a:r>
            <a:r>
              <a:rPr lang="en-US" altLang="zh-TW" sz="2400" dirty="0" smtClean="0"/>
              <a:t>address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(The red part will be the work to be implemented by this LAB)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5326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MIPS Interrupt Processing</a:t>
            </a:r>
            <a:endParaRPr lang="zh-TW" altLang="en-US" sz="3200" dirty="0">
              <a:solidFill>
                <a:srgbClr val="00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28799"/>
            <a:ext cx="8784976" cy="47525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First, check interrupt mask field (CP0_status[15:10</a:t>
            </a:r>
            <a:r>
              <a:rPr lang="en-US" altLang="zh-TW" sz="2400" dirty="0"/>
              <a:t>]) </a:t>
            </a:r>
            <a:r>
              <a:rPr lang="en-US" altLang="zh-TW" sz="2400" dirty="0" smtClean="0"/>
              <a:t>and interrupt enable field (CP0_status[0</a:t>
            </a:r>
            <a:r>
              <a:rPr lang="en-US" altLang="zh-TW" sz="2400" dirty="0"/>
              <a:t>])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We </a:t>
            </a:r>
            <a:r>
              <a:rPr lang="en-US" altLang="zh-TW" sz="2400" dirty="0"/>
              <a:t>need a way to tell the external device that </a:t>
            </a:r>
            <a:r>
              <a:rPr lang="en-US" altLang="zh-TW" sz="2400" dirty="0" smtClean="0"/>
              <a:t>the processor will serve </a:t>
            </a:r>
            <a:r>
              <a:rPr lang="en-US" altLang="zh-TW" sz="2400" dirty="0"/>
              <a:t>its interrupt. We'll solve this problem by adding the </a:t>
            </a:r>
            <a:r>
              <a:rPr lang="en-US" altLang="zh-TW" sz="2400" dirty="0" smtClean="0"/>
              <a:t>pin</a:t>
            </a:r>
            <a:r>
              <a:rPr lang="en-US" altLang="zh-TW" sz="2400" dirty="0"/>
              <a:t>, called IACK (interrupt acknowledge), that will be an output. </a:t>
            </a:r>
            <a:endParaRPr lang="en-US" altLang="zh-TW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857907"/>
            <a:ext cx="290756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292080" y="58772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Clk</a:t>
            </a:r>
            <a:endParaRPr lang="en-US" altLang="zh-TW" b="1" dirty="0" smtClean="0"/>
          </a:p>
          <a:p>
            <a:r>
              <a:rPr lang="en-US" altLang="zh-TW" b="1" dirty="0" err="1" smtClean="0"/>
              <a:t>Irq</a:t>
            </a:r>
            <a:endParaRPr lang="en-US" altLang="zh-TW" b="1" dirty="0" smtClean="0"/>
          </a:p>
          <a:p>
            <a:r>
              <a:rPr lang="en-US" altLang="zh-TW" b="1" dirty="0" err="1" smtClean="0"/>
              <a:t>Iack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887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3200" dirty="0">
                <a:solidFill>
                  <a:srgbClr val="0033CC"/>
                </a:solidFill>
              </a:rPr>
              <a:t>Step 1. save current 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fr-FR" altLang="zh-TW" sz="2800" dirty="0"/>
              <a:t>CP0_epc &lt;= ? </a:t>
            </a:r>
            <a:r>
              <a:rPr lang="fr-FR" altLang="zh-TW" sz="2800" dirty="0" smtClean="0"/>
              <a:t>(which PC to save for pipeline CPU?)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When an interrupt is </a:t>
            </a:r>
            <a:r>
              <a:rPr lang="en-US" altLang="zh-TW" sz="2400" dirty="0"/>
              <a:t>caused by external </a:t>
            </a:r>
            <a:r>
              <a:rPr lang="en-US" altLang="zh-TW" sz="2400" dirty="0" smtClean="0"/>
              <a:t>devices </a:t>
            </a:r>
            <a:r>
              <a:rPr lang="en-US" altLang="zh-TW" sz="2400" dirty="0"/>
              <a:t>or by those interrupt causing instructions, </a:t>
            </a:r>
            <a:r>
              <a:rPr lang="en-US" altLang="zh-TW" sz="2400" dirty="0" smtClean="0"/>
              <a:t>we need to give a </a:t>
            </a:r>
            <a:r>
              <a:rPr lang="en-US" altLang="zh-TW" sz="2400" dirty="0"/>
              <a:t>return address </a:t>
            </a:r>
            <a:r>
              <a:rPr lang="en-US" altLang="zh-TW" sz="2400" dirty="0" smtClean="0"/>
              <a:t>to the user </a:t>
            </a:r>
            <a:r>
              <a:rPr lang="en-US" altLang="zh-TW" sz="2400" dirty="0"/>
              <a:t>program</a:t>
            </a:r>
            <a:r>
              <a:rPr lang="en-US" altLang="zh-TW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W</a:t>
            </a:r>
            <a:r>
              <a:rPr lang="en-US" altLang="zh-TW" sz="2400" dirty="0" smtClean="0">
                <a:solidFill>
                  <a:srgbClr val="FF0000"/>
                </a:solidFill>
              </a:rPr>
              <a:t>e can’t just save </a:t>
            </a:r>
            <a:r>
              <a:rPr lang="en-US" altLang="zh-TW" sz="2400" dirty="0">
                <a:solidFill>
                  <a:srgbClr val="FF0000"/>
                </a:solidFill>
              </a:rPr>
              <a:t>CP0_epc </a:t>
            </a:r>
            <a:r>
              <a:rPr lang="en-US" altLang="zh-TW" sz="2400" dirty="0" smtClean="0">
                <a:solidFill>
                  <a:srgbClr val="FF0000"/>
                </a:solidFill>
              </a:rPr>
              <a:t> like this 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CP0_epc = current PC which is being used for fetching instruction.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Since the interrupt module is located at the WB stage, so the PC to be saved is  (current PC) – 3 x 4.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12286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Step </a:t>
            </a:r>
            <a:r>
              <a:rPr lang="en-US" altLang="zh-TW" sz="3200" dirty="0" smtClean="0">
                <a:solidFill>
                  <a:srgbClr val="0033CC"/>
                </a:solidFill>
              </a:rPr>
              <a:t>2. </a:t>
            </a:r>
            <a:r>
              <a:rPr lang="en-US" altLang="zh-TW" sz="3200" dirty="0">
                <a:solidFill>
                  <a:srgbClr val="0033CC"/>
                </a:solidFill>
              </a:rPr>
              <a:t>s</a:t>
            </a:r>
            <a:r>
              <a:rPr lang="en-US" altLang="zh-TW" sz="3200" dirty="0" smtClean="0">
                <a:solidFill>
                  <a:srgbClr val="0033CC"/>
                </a:solidFill>
              </a:rPr>
              <a:t>et </a:t>
            </a:r>
            <a:r>
              <a:rPr lang="en-US" altLang="zh-TW" sz="3200" dirty="0">
                <a:solidFill>
                  <a:srgbClr val="0033CC"/>
                </a:solidFill>
              </a:rPr>
              <a:t>state giving cause of exception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496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altLang="zh-TW" sz="2800" dirty="0" smtClean="0"/>
              <a:t>CP0_cause[15:10</a:t>
            </a:r>
            <a:r>
              <a:rPr lang="fr-FR" altLang="zh-TW" sz="2800" dirty="0"/>
              <a:t>] &lt;= (cause code for event</a:t>
            </a:r>
            <a:r>
              <a:rPr lang="fr-FR" altLang="zh-TW" sz="2800" dirty="0" smtClean="0"/>
              <a:t>)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We need to record </a:t>
            </a:r>
            <a:r>
              <a:rPr lang="en-US" altLang="zh-TW" sz="2400" dirty="0"/>
              <a:t>the reason for the exception in the Cause </a:t>
            </a:r>
            <a:r>
              <a:rPr lang="en-US" altLang="zh-TW" sz="2400" dirty="0" smtClean="0"/>
              <a:t>register.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87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Step 4</a:t>
            </a:r>
            <a:r>
              <a:rPr lang="en-US" altLang="zh-TW" sz="3200" dirty="0" smtClean="0">
                <a:solidFill>
                  <a:srgbClr val="0033CC"/>
                </a:solidFill>
              </a:rPr>
              <a:t>. </a:t>
            </a:r>
            <a:r>
              <a:rPr lang="en-US" altLang="zh-TW" sz="3200" dirty="0">
                <a:solidFill>
                  <a:srgbClr val="0033CC"/>
                </a:solidFill>
              </a:rPr>
              <a:t>disable further </a:t>
            </a:r>
            <a:r>
              <a:rPr lang="en-US" altLang="zh-TW" sz="3200" dirty="0" smtClean="0">
                <a:solidFill>
                  <a:srgbClr val="0033CC"/>
                </a:solidFill>
              </a:rPr>
              <a:t>interrupts</a:t>
            </a:r>
            <a:endParaRPr lang="en-US" altLang="zh-TW" sz="3200" dirty="0">
              <a:solidFill>
                <a:srgbClr val="00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496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We require a way to disable interrupts and exceptions. This is necessary to prevent exceptions and </a:t>
            </a:r>
            <a:r>
              <a:rPr lang="en-US" altLang="zh-TW" sz="2400" dirty="0" smtClean="0"/>
              <a:t>interrupts during this moment.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bit 0 of the Status register the field is called </a:t>
            </a:r>
            <a:r>
              <a:rPr lang="en-US" altLang="zh-TW" sz="2400" dirty="0" smtClean="0"/>
              <a:t>IE</a:t>
            </a:r>
            <a:r>
              <a:rPr lang="en-US" altLang="zh-TW" sz="2400" dirty="0"/>
              <a:t> (Interrupt </a:t>
            </a:r>
            <a:r>
              <a:rPr lang="en-US" altLang="zh-TW" sz="2400" dirty="0" smtClean="0"/>
              <a:t>Enable)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Enabled  = </a:t>
            </a:r>
            <a:r>
              <a:rPr lang="en-US" altLang="zh-TW" sz="2400" dirty="0"/>
              <a:t>1 </a:t>
            </a:r>
            <a:br>
              <a:rPr lang="en-US" altLang="zh-TW" sz="2400" dirty="0"/>
            </a:br>
            <a:r>
              <a:rPr lang="en-US" altLang="zh-TW" sz="2400" dirty="0" smtClean="0"/>
              <a:t>Disabled </a:t>
            </a:r>
            <a:r>
              <a:rPr lang="en-US" altLang="zh-TW" sz="2400" dirty="0"/>
              <a:t>= 0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17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Combinational </a:t>
            </a:r>
            <a:r>
              <a:rPr lang="en-US" altLang="zh-TW" sz="3200" dirty="0" smtClean="0">
                <a:solidFill>
                  <a:srgbClr val="0033CC"/>
                </a:solidFill>
              </a:rPr>
              <a:t>Circuit</a:t>
            </a:r>
            <a:endParaRPr lang="en-US" altLang="zh-TW" sz="3200" dirty="0">
              <a:solidFill>
                <a:srgbClr val="00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496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A combinational circuit consists of logic gates whose </a:t>
            </a:r>
            <a:r>
              <a:rPr lang="en-US" altLang="zh-TW" sz="2400" dirty="0" smtClean="0"/>
              <a:t>outputs </a:t>
            </a:r>
            <a:r>
              <a:rPr lang="en-US" altLang="zh-TW" sz="2400" dirty="0"/>
              <a:t>at any time are </a:t>
            </a:r>
            <a:r>
              <a:rPr lang="en-US" altLang="zh-TW" sz="2400" dirty="0">
                <a:solidFill>
                  <a:srgbClr val="FF0000"/>
                </a:solidFill>
              </a:rPr>
              <a:t>determined directly from the present </a:t>
            </a:r>
            <a:r>
              <a:rPr lang="en-US" altLang="zh-TW" sz="2400" dirty="0" smtClean="0">
                <a:solidFill>
                  <a:srgbClr val="FF0000"/>
                </a:solidFill>
              </a:rPr>
              <a:t>combination </a:t>
            </a:r>
            <a:r>
              <a:rPr lang="en-US" altLang="zh-TW" sz="2400" dirty="0">
                <a:solidFill>
                  <a:srgbClr val="FF0000"/>
                </a:solidFill>
              </a:rPr>
              <a:t>of inputs without regard </a:t>
            </a:r>
            <a:r>
              <a:rPr lang="en-US" altLang="zh-TW" sz="2400" dirty="0" smtClean="0">
                <a:solidFill>
                  <a:srgbClr val="FF0000"/>
                </a:solidFill>
              </a:rPr>
              <a:t>to the </a:t>
            </a:r>
            <a:r>
              <a:rPr lang="en-US" altLang="zh-TW" sz="2400" dirty="0">
                <a:solidFill>
                  <a:srgbClr val="FF0000"/>
                </a:solidFill>
              </a:rPr>
              <a:t>previous inputs.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5160665" cy="29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8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59632" y="204400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TW" sz="3600" b="1" dirty="0" smtClean="0">
                <a:solidFill>
                  <a:srgbClr val="0000FF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LAB 5: MIPS CPU Interrupt Unit</a:t>
            </a:r>
            <a:endParaRPr lang="en-US" altLang="zh-TW" sz="3600" b="1" dirty="0">
              <a:solidFill>
                <a:srgbClr val="0000FF"/>
              </a:solidFill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Sequential Circuit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496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A sequential circuit is a system whose outputs at any time </a:t>
            </a:r>
            <a:r>
              <a:rPr lang="en-US" altLang="zh-TW" sz="2400" dirty="0" smtClean="0"/>
              <a:t>are </a:t>
            </a:r>
            <a:r>
              <a:rPr lang="en-US" altLang="zh-TW" sz="2400" dirty="0">
                <a:solidFill>
                  <a:srgbClr val="FF0000"/>
                </a:solidFill>
              </a:rPr>
              <a:t>determined from the present combination of inputs and </a:t>
            </a:r>
            <a:r>
              <a:rPr lang="en-US" altLang="zh-TW" sz="2400" dirty="0" smtClean="0">
                <a:solidFill>
                  <a:srgbClr val="FF0000"/>
                </a:solidFill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</a:rPr>
              <a:t>previous inputs or outputs.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61048"/>
            <a:ext cx="654367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127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616248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3600" b="1" dirty="0" smtClean="0">
                <a:solidFill>
                  <a:srgbClr val="0000FF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LAB </a:t>
            </a:r>
            <a:r>
              <a:rPr lang="en-US" altLang="zh-TW" sz="3600" b="1" dirty="0">
                <a:solidFill>
                  <a:srgbClr val="0000FF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5</a:t>
            </a:r>
            <a:r>
              <a:rPr lang="en-US" altLang="zh-TW" sz="3600" b="1" dirty="0" smtClean="0">
                <a:solidFill>
                  <a:srgbClr val="0000FF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: </a:t>
            </a:r>
            <a:r>
              <a:rPr lang="en-US" altLang="zh-TW" sz="3600" b="1" dirty="0">
                <a:solidFill>
                  <a:srgbClr val="0000FF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MIPS CPU Interrupt Unit</a:t>
            </a:r>
          </a:p>
        </p:txBody>
      </p:sp>
    </p:spTree>
    <p:extLst>
      <p:ext uri="{BB962C8B-B14F-4D97-AF65-F5344CB8AC3E}">
        <p14:creationId xmlns:p14="http://schemas.microsoft.com/office/powerpoint/2010/main" xmlns="" val="78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33CC"/>
                </a:solidFill>
                <a:ea typeface="新細明體" charset="-120"/>
              </a:rPr>
              <a:t>Tool used</a:t>
            </a:r>
            <a:endParaRPr lang="zh-TW" altLang="en-US" sz="3200" dirty="0" smtClean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0" lang="zh-TW" altLang="en-US" sz="2800" dirty="0" smtClean="0">
                <a:solidFill>
                  <a:srgbClr val="3333CC"/>
                </a:solidFill>
                <a:latin typeface="標楷體" pitchFamily="65" charset="-120"/>
                <a:ea typeface="標楷體" pitchFamily="65" charset="-120"/>
              </a:rPr>
              <a:t>實驗環境</a:t>
            </a:r>
            <a:r>
              <a:rPr kumimoji="0" lang="en-US" altLang="zh-TW" sz="2800" dirty="0" smtClean="0">
                <a:solidFill>
                  <a:srgbClr val="3333CC"/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800" dirty="0" err="1">
                <a:solidFill>
                  <a:srgbClr val="3333CC"/>
                </a:solidFill>
              </a:rPr>
              <a:t>Modelsim</a:t>
            </a:r>
            <a:r>
              <a:rPr lang="en-US" altLang="zh-TW" sz="2800" dirty="0">
                <a:solidFill>
                  <a:srgbClr val="3333CC"/>
                </a:solidFill>
              </a:rPr>
              <a:t> (Run CPU simulator)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看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wave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來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驗證我們的實作是否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正確</a:t>
            </a:r>
            <a:endParaRPr kumimoji="0"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6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>
                <a:solidFill>
                  <a:srgbClr val="00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實</a:t>
            </a:r>
            <a:r>
              <a:rPr lang="zh-TW" altLang="en-US" sz="3200" dirty="0">
                <a:solidFill>
                  <a:srgbClr val="00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請同學以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RTL code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完成這顆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MIPS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CPU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中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interrupt_controller.v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空白部分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,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並且使用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ModelSim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編譯完成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,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最後放進上次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Lab 4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所撰寫的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ISR,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讓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CPU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Calibri" pitchFamily="34" charset="0"/>
              </a:rPr>
              <a:t>能夠同時驗證軟體與硬體部分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  <a:cs typeface="Calibri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Calibri" pitchFamily="34" charset="0"/>
              </a:rPr>
              <a:t>請同學依照流程以及規定撰寫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Calibri" pitchFamily="34" charset="0"/>
              </a:rPr>
              <a:t>,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Calibri" pitchFamily="34" charset="0"/>
              </a:rPr>
              <a:t>請先複習前面投影片</a:t>
            </a:r>
            <a:endParaRPr lang="en-US" altLang="zh-TW" sz="24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  <a:cs typeface="Calibri" pitchFamily="34" charset="0"/>
            </a:endParaRPr>
          </a:p>
          <a:p>
            <a:pPr marL="0" lvl="1" indent="0">
              <a:buNone/>
            </a:pPr>
            <a:endParaRPr lang="en-US" altLang="zh-TW" sz="2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0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Finish </a:t>
            </a:r>
            <a:r>
              <a:rPr lang="en-US" altLang="zh-TW" sz="320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the following code</a:t>
            </a:r>
            <a:endParaRPr lang="zh-TW" altLang="en-US" sz="3200" dirty="0">
              <a:solidFill>
                <a:srgbClr val="0033CC"/>
              </a:solidFill>
              <a:ea typeface="標楷體" pitchFamily="65" charset="-120"/>
              <a:cs typeface="Calibri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1336"/>
            <a:ext cx="554461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940152" y="177281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請同學先了解會用到哪些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input/output,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再開始撰寫程式碼</a:t>
            </a:r>
            <a:endParaRPr lang="en-US" altLang="zh-TW" sz="2400" dirty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3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87804"/>
            <a:ext cx="5388413" cy="528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Finish the following code</a:t>
            </a:r>
            <a:endParaRPr lang="zh-TW" altLang="en-US" sz="3200" dirty="0">
              <a:solidFill>
                <a:srgbClr val="0033CC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043608" y="2060848"/>
            <a:ext cx="3861830" cy="1223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4355976" y="2852936"/>
            <a:ext cx="432048" cy="3268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355976" y="4085809"/>
            <a:ext cx="432048" cy="3268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5868144" y="1559452"/>
            <a:ext cx="2971056" cy="503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16081" y="1578383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請參考下一頁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說明及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code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的註解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並依項目完成相對程式碼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043608" y="3284362"/>
            <a:ext cx="3861831" cy="12247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43608" y="4509120"/>
            <a:ext cx="4320480" cy="1728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355976" y="5805264"/>
            <a:ext cx="432048" cy="3268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I</a:t>
            </a:r>
            <a:r>
              <a:rPr lang="en-US" altLang="zh-TW" sz="3200" dirty="0" smtClean="0">
                <a:solidFill>
                  <a:srgbClr val="00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nterrupt</a:t>
            </a:r>
            <a:r>
              <a:rPr lang="zh-TW" altLang="en-US" sz="3200" dirty="0" smtClean="0">
                <a:solidFill>
                  <a:srgbClr val="00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TW" sz="3200" dirty="0" smtClean="0">
                <a:solidFill>
                  <a:srgbClr val="00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controller</a:t>
            </a:r>
            <a:r>
              <a:rPr lang="zh-TW" altLang="en-US" sz="3200" dirty="0" smtClean="0">
                <a:solidFill>
                  <a:srgbClr val="00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實作補充說明</a:t>
            </a:r>
            <a:endParaRPr lang="zh-TW" altLang="en-US" sz="3200" dirty="0">
              <a:solidFill>
                <a:srgbClr val="0033CC"/>
              </a:solidFill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50000"/>
              </a:lnSpc>
              <a:buFont typeface="Wingdings" pitchFamily="2" charset="2"/>
              <a:buAutoNum type="circleNumWdWhitePlain"/>
            </a:pP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rst_n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表示為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reset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訊號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且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為負觸緣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此處必須完成當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reset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成立時候對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interrupt control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硬體初始化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pPr marL="457200" lvl="1" indent="-457200">
              <a:lnSpc>
                <a:spcPct val="150000"/>
              </a:lnSpc>
              <a:buFont typeface="Wingdings" pitchFamily="2" charset="2"/>
              <a:buAutoNum type="circleNumWdWhitePlain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先檢查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IRQ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是否被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mask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住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同時檢查是否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enable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interrupt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,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之後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流程如有不懂請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自行閱讀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前面投影片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pPr marL="457200" lvl="1" indent="-457200">
              <a:lnSpc>
                <a:spcPct val="150000"/>
              </a:lnSpc>
              <a:buFont typeface="Wingdings" pitchFamily="2" charset="2"/>
              <a:buAutoNum type="circleNumWdWhitePlain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此部分是當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pc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值表示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0x00001000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表示已進入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ISR,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否則表示上述皆不成立的情況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pPr marL="457200" lvl="1" indent="-457200">
              <a:buFont typeface="Wingdings" pitchFamily="2" charset="2"/>
              <a:buAutoNum type="circleNumWdWhitePlain"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lvl="1" indent="-457200">
              <a:buFont typeface="Wingdings" pitchFamily="2" charset="2"/>
              <a:buAutoNum type="circleNumWdWhitePlain"/>
            </a:pPr>
            <a:endParaRPr lang="en-US" altLang="zh-TW" sz="2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9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lab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19" y="1524000"/>
            <a:ext cx="9013781" cy="4697126"/>
          </a:xfr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334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itchFamily="34" charset="0"/>
                <a:ea typeface="標楷體" pitchFamily="65" charset="-120"/>
                <a:cs typeface="Calibri" pitchFamily="34" charset="0"/>
              </a:rPr>
              <a:t>Waveform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標楷體" pitchFamily="65" charset="-120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962400"/>
            <a:ext cx="914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827088" y="188913"/>
            <a:ext cx="80660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600" dirty="0" err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實驗結報</a:t>
            </a:r>
            <a:endParaRPr lang="en-US" sz="36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42988" y="1484313"/>
            <a:ext cx="7415212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  <a:lvl2pPr marL="854075" indent="-4572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700"/>
              </a:spcBef>
              <a:buFont typeface="Wingdings" pitchFamily="2" charset="2"/>
              <a:buChar char=""/>
            </a:pPr>
            <a:r>
              <a:rPr lang="en-US" sz="2800" dirty="0" err="1">
                <a:latin typeface="標楷體" pitchFamily="65" charset="-120"/>
                <a:ea typeface="標楷體" pitchFamily="65" charset="-120"/>
              </a:rPr>
              <a:t>結報格式</a:t>
            </a:r>
            <a:r>
              <a:rPr lang="en-US" sz="28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sz="2800" dirty="0" err="1">
                <a:latin typeface="標楷體" pitchFamily="65" charset="-120"/>
                <a:ea typeface="標楷體" pitchFamily="65" charset="-120"/>
              </a:rPr>
              <a:t>每組一份</a:t>
            </a:r>
            <a:r>
              <a:rPr lang="en-US" sz="28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封面</a:t>
            </a:r>
            <a:endParaRPr lang="en-US" sz="2000" dirty="0"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實驗內容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程式碼註解、結果截圖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實驗心得</a:t>
            </a:r>
            <a:endParaRPr lang="en-US" sz="20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700"/>
              </a:spcBef>
              <a:buFont typeface="Wingdings" pitchFamily="2" charset="2"/>
              <a:buBlip>
                <a:blip r:embed="rId3"/>
              </a:buBlip>
            </a:pPr>
            <a:r>
              <a:rPr lang="en-US" sz="2800" dirty="0" err="1">
                <a:latin typeface="標楷體" pitchFamily="65" charset="-120"/>
                <a:ea typeface="標楷體" pitchFamily="65" charset="-120"/>
              </a:rPr>
              <a:t>繳交位置</a:t>
            </a:r>
            <a:endParaRPr lang="en-US" sz="2800" dirty="0"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ftp : </a:t>
            </a:r>
            <a:r>
              <a:rPr lang="en-US" sz="2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140.116.164.</a:t>
            </a:r>
            <a:r>
              <a:rPr lang="en-US" sz="2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252</a:t>
            </a:r>
            <a:endParaRPr lang="en-US" sz="20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帳號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密碼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 : </a:t>
            </a:r>
            <a:r>
              <a:rPr lang="en-US" sz="2000" dirty="0" err="1" smtClean="0">
                <a:latin typeface="標楷體" pitchFamily="65" charset="-120"/>
                <a:ea typeface="標楷體" pitchFamily="65" charset="-120"/>
              </a:rPr>
              <a:t>computer_arch_lab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 / co2014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  </a:t>
            </a:r>
            <a:endParaRPr lang="en-US" sz="20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DeadLine:下次上課前</a:t>
            </a:r>
            <a:endParaRPr lang="en-US" sz="20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"/>
            </a:pPr>
            <a:r>
              <a:rPr lang="en-US" sz="2400" dirty="0">
                <a:latin typeface="標楷體" pitchFamily="65" charset="-120"/>
                <a:ea typeface="標楷體" pitchFamily="65" charset="-120"/>
              </a:rPr>
              <a:t>TA Contact Information: 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助教信箱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: q36034099@mail.ncku.edu.tw</a:t>
            </a:r>
            <a:endParaRPr lang="en-US" sz="2000" b="1" dirty="0">
              <a:solidFill>
                <a:srgbClr val="CCCCFF"/>
              </a:solidFill>
              <a:latin typeface="標楷體" pitchFamily="65" charset="-120"/>
              <a:ea typeface="標楷體" pitchFamily="65" charset="-120"/>
              <a:hlinkClick r:id="rId4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Rm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 92617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>
                <a:latin typeface="標楷體" pitchFamily="65" charset="-120"/>
                <a:ea typeface="標楷體" pitchFamily="65" charset="-120"/>
              </a:rPr>
              <a:t>Office hour : 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(Mon)1000~1200</a:t>
            </a:r>
            <a:endParaRPr lang="en-US" sz="20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sz="32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sz="32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sz="32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01992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buClrTx/>
              <a:buFontTx/>
              <a:buNone/>
            </a:pPr>
            <a:fld id="{3D525292-6E69-422E-8009-363E93090FD4}" type="slidenum">
              <a:rPr lang="en-US" sz="1400">
                <a:latin typeface="Arial Unicode MS" pitchFamily="34" charset="-120"/>
              </a:rPr>
              <a:pPr algn="r">
                <a:buClrTx/>
                <a:buFontTx/>
                <a:buNone/>
              </a:pPr>
              <a:t>28</a:t>
            </a:fld>
            <a:endParaRPr lang="en-US" sz="1400">
              <a:latin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431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rgbClr val="33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實驗目</a:t>
            </a:r>
            <a:r>
              <a:rPr lang="zh-TW" altLang="en-US" sz="3200" dirty="0">
                <a:solidFill>
                  <a:srgbClr val="33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的</a:t>
            </a:r>
            <a:endParaRPr lang="en-US" altLang="zh-TW" sz="3200" dirty="0">
              <a:solidFill>
                <a:srgbClr val="3333CC"/>
              </a:solidFill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學習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Precise interrupt </a:t>
            </a:r>
            <a:r>
              <a:rPr lang="en-US" altLang="zh-TW" sz="2400" dirty="0">
                <a:ea typeface="標楷體" pitchFamily="65" charset="-120"/>
                <a:cs typeface="Calibri" pitchFamily="34" charset="0"/>
              </a:rPr>
              <a:t>in 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MIPS pipeline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>
                <a:ea typeface="標楷體" pitchFamily="65" charset="-120"/>
                <a:cs typeface="Calibri" pitchFamily="34" charset="0"/>
              </a:rPr>
              <a:t>Review Coprocessors 0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了解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MIPS CPU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interrupt</a:t>
            </a:r>
            <a:r>
              <a:rPr lang="zh-TW" altLang="en-US" sz="2400" dirty="0">
                <a:ea typeface="標楷體" pitchFamily="65" charset="-120"/>
                <a:cs typeface="Calibri" pitchFamily="34" charset="0"/>
              </a:rPr>
              <a:t>硬體處理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流程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>
                <a:cs typeface="Calibri" pitchFamily="34" charset="0"/>
              </a:rPr>
              <a:t>Implementation </a:t>
            </a:r>
            <a:r>
              <a:rPr lang="en-US" altLang="zh-TW" sz="2400" dirty="0" smtClean="0">
                <a:cs typeface="Calibri" pitchFamily="34" charset="0"/>
              </a:rPr>
              <a:t>of 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processor </a:t>
            </a:r>
            <a:r>
              <a:rPr lang="en-US" altLang="zh-TW" sz="2400" dirty="0">
                <a:ea typeface="標楷體" pitchFamily="65" charset="-120"/>
                <a:cs typeface="Calibri" pitchFamily="34" charset="0"/>
              </a:rPr>
              <a:t>interrupt</a:t>
            </a:r>
            <a:r>
              <a:rPr lang="zh-TW" altLang="en-US" sz="2400" dirty="0"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module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and pipeline flushing (IF stage)</a:t>
            </a:r>
            <a:endParaRPr lang="en-US" altLang="zh-TW" sz="2400" dirty="0" smtClean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0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3333CC"/>
                </a:solidFill>
                <a:latin typeface="+mn-lt"/>
                <a:ea typeface="標楷體" pitchFamily="65" charset="-120"/>
                <a:cs typeface="Calibri" pitchFamily="34" charset="0"/>
              </a:rPr>
              <a:t>Background</a:t>
            </a:r>
            <a:endParaRPr lang="en-US" altLang="zh-TW" sz="3200" dirty="0">
              <a:solidFill>
                <a:srgbClr val="3333CC"/>
              </a:solidFill>
              <a:latin typeface="+mn-lt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Last lab </a:t>
            </a:r>
            <a:r>
              <a:rPr lang="en-US" altLang="zh-TW" sz="2400" dirty="0"/>
              <a:t>we </a:t>
            </a:r>
            <a:r>
              <a:rPr lang="en-US" altLang="zh-TW" sz="2400" dirty="0" smtClean="0"/>
              <a:t>did </a:t>
            </a:r>
            <a:r>
              <a:rPr lang="en-US" altLang="zh-TW" sz="2400" dirty="0" smtClean="0"/>
              <a:t>Interrupt Service Routine (ISR) 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this lab we focus on the functionality of processor interrupt module.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3734853"/>
              </p:ext>
            </p:extLst>
          </p:nvPr>
        </p:nvGraphicFramePr>
        <p:xfrm>
          <a:off x="4211960" y="2971348"/>
          <a:ext cx="2615952" cy="345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52"/>
              </a:tblGrid>
              <a:tr h="3455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Program</a:t>
                      </a:r>
                    </a:p>
                    <a:p>
                      <a:pPr algn="ctr"/>
                      <a:r>
                        <a:rPr lang="en-US" altLang="zh-TW" dirty="0" smtClean="0"/>
                        <a:t>add</a:t>
                      </a:r>
                      <a:r>
                        <a:rPr lang="en-US" altLang="zh-TW" baseline="0" dirty="0" smtClean="0"/>
                        <a:t> $1,$2,$3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</a:t>
                      </a:r>
                      <a:r>
                        <a:rPr lang="en-US" altLang="zh-TW" baseline="0" dirty="0" smtClean="0"/>
                        <a:t> $4,$5,$6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</a:t>
                      </a:r>
                      <a:r>
                        <a:rPr lang="en-US" altLang="zh-TW" baseline="0" dirty="0" smtClean="0"/>
                        <a:t> $7,$8,$9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</a:t>
                      </a:r>
                      <a:r>
                        <a:rPr lang="en-US" altLang="zh-TW" baseline="0" dirty="0" smtClean="0"/>
                        <a:t> $10,$11,$12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.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.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.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.</a:t>
                      </a:r>
                    </a:p>
                    <a:p>
                      <a:pPr algn="ctr"/>
                      <a:endParaRPr lang="en-US" altLang="zh-TW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爆炸 1 4"/>
          <p:cNvSpPr/>
          <p:nvPr/>
        </p:nvSpPr>
        <p:spPr>
          <a:xfrm>
            <a:off x="4647091" y="3789040"/>
            <a:ext cx="1944216" cy="50405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Interrupt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5" idx="3"/>
            <a:endCxn id="18" idx="0"/>
          </p:cNvCxnSpPr>
          <p:nvPr/>
        </p:nvCxnSpPr>
        <p:spPr>
          <a:xfrm>
            <a:off x="6591307" y="4099174"/>
            <a:ext cx="1615039" cy="553962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6930743"/>
              </p:ext>
            </p:extLst>
          </p:nvPr>
        </p:nvGraphicFramePr>
        <p:xfrm>
          <a:off x="7452320" y="4653136"/>
          <a:ext cx="1508052" cy="12241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08052"/>
              </a:tblGrid>
              <a:tr h="1224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smtClean="0"/>
                        <a:t>ISR</a:t>
                      </a:r>
                    </a:p>
                    <a:p>
                      <a:pPr algn="ctr"/>
                      <a:r>
                        <a:rPr lang="en-US" altLang="zh-TW" sz="2400" b="1" baseline="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2400" b="1" baseline="0" dirty="0" smtClean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9" name="肘形接點 18"/>
          <p:cNvCxnSpPr>
            <a:stCxn id="18" idx="2"/>
          </p:cNvCxnSpPr>
          <p:nvPr/>
        </p:nvCxnSpPr>
        <p:spPr>
          <a:xfrm rot="5400000" flipH="1">
            <a:off x="5993128" y="3664056"/>
            <a:ext cx="1584177" cy="2842258"/>
          </a:xfrm>
          <a:prstGeom prst="bentConnector4">
            <a:avLst>
              <a:gd name="adj1" fmla="val -14430"/>
              <a:gd name="adj2" fmla="val 63265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50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33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Processor Pipeline Model and Exception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99123729"/>
              </p:ext>
            </p:extLst>
          </p:nvPr>
        </p:nvGraphicFramePr>
        <p:xfrm>
          <a:off x="899592" y="1600200"/>
          <a:ext cx="7416824" cy="44210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891316"/>
                <a:gridCol w="5525508"/>
              </a:tblGrid>
              <a:tr h="884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/>
                        <a:t>IF</a:t>
                      </a:r>
                      <a:endParaRPr lang="zh-TW" alt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/>
                        <a:t>Data</a:t>
                      </a:r>
                      <a:r>
                        <a:rPr lang="en-US" altLang="zh-TW" sz="2400" b="0" baseline="0" dirty="0" smtClean="0"/>
                        <a:t> abort, misaligned memory </a:t>
                      </a:r>
                    </a:p>
                    <a:p>
                      <a:pPr algn="ctr"/>
                      <a:r>
                        <a:rPr lang="en-US" altLang="zh-TW" sz="2400" b="0" baseline="0" dirty="0" smtClean="0"/>
                        <a:t>access , memory-protection violation</a:t>
                      </a:r>
                      <a:endParaRPr lang="zh-TW" altLang="en-US" sz="2400" b="0" dirty="0"/>
                    </a:p>
                  </a:txBody>
                  <a:tcPr/>
                </a:tc>
              </a:tr>
              <a:tr h="884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ID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Undefined instructions</a:t>
                      </a:r>
                      <a:endParaRPr lang="zh-TW" altLang="en-US" sz="2400" dirty="0"/>
                    </a:p>
                  </a:txBody>
                  <a:tcPr/>
                </a:tc>
              </a:tr>
              <a:tr h="884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EX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Arithmetic interrupt (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overflow)</a:t>
                      </a:r>
                      <a:endParaRPr lang="zh-TW" altLang="en-US" sz="2400" dirty="0"/>
                    </a:p>
                  </a:txBody>
                  <a:tcPr/>
                </a:tc>
              </a:tr>
              <a:tr h="884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MEM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Data</a:t>
                      </a:r>
                      <a:r>
                        <a:rPr lang="en-US" altLang="zh-TW" sz="2400" baseline="0" dirty="0" smtClean="0"/>
                        <a:t> abort ,</a:t>
                      </a:r>
                      <a:r>
                        <a:rPr lang="en-US" altLang="zh-TW" sz="2400" dirty="0" smtClean="0"/>
                        <a:t> misaligned memory 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Access </a:t>
                      </a:r>
                      <a:r>
                        <a:rPr lang="en-US" altLang="zh-TW" sz="2400" baseline="0" dirty="0" smtClean="0"/>
                        <a:t>,</a:t>
                      </a:r>
                      <a:r>
                        <a:rPr lang="en-US" altLang="zh-TW" sz="2400" dirty="0" smtClean="0"/>
                        <a:t>memory-protection violation</a:t>
                      </a:r>
                      <a:endParaRPr lang="zh-TW" altLang="en-US" sz="2400" dirty="0"/>
                    </a:p>
                  </a:txBody>
                  <a:tcPr/>
                </a:tc>
              </a:tr>
              <a:tr h="884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WB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None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42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Precise Exceptions in </a:t>
            </a:r>
            <a:r>
              <a:rPr lang="en-US" altLang="zh-TW" sz="3200" dirty="0" smtClean="0">
                <a:solidFill>
                  <a:srgbClr val="0033CC"/>
                </a:solidFill>
              </a:rPr>
              <a:t>MIPS Pipeline</a:t>
            </a:r>
            <a:endParaRPr lang="zh-TW" altLang="en-US" sz="3200" dirty="0">
              <a:solidFill>
                <a:srgbClr val="00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1844825"/>
            <a:ext cx="822960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5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</a:rPr>
              <a:t>Precise Exceptions in </a:t>
            </a:r>
            <a:r>
              <a:rPr lang="en-US" altLang="zh-TW" sz="3200" dirty="0" smtClean="0">
                <a:solidFill>
                  <a:srgbClr val="0033CC"/>
                </a:solidFill>
              </a:rPr>
              <a:t>MIPS Pipeline</a:t>
            </a:r>
            <a:endParaRPr lang="zh-TW" altLang="en-US" sz="3200" dirty="0">
              <a:solidFill>
                <a:srgbClr val="00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cs typeface="Calibri" pitchFamily="34" charset="0"/>
              </a:rPr>
              <a:t>To implement precise interrupt, the processor needs to flush IF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、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ID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 、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EXE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 、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MEM stages.</a:t>
            </a:r>
            <a:endParaRPr lang="en-US" altLang="zh-TW" sz="2400" dirty="0"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68960"/>
            <a:ext cx="55054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0220289"/>
              </p:ext>
            </p:extLst>
          </p:nvPr>
        </p:nvGraphicFramePr>
        <p:xfrm>
          <a:off x="551126" y="3140968"/>
          <a:ext cx="2868746" cy="3312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546"/>
                <a:gridCol w="1800200"/>
              </a:tblGrid>
              <a:tr h="66247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 $1,$2,$3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 $4,$5,$6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0x08</a:t>
                      </a:r>
                    </a:p>
                    <a:p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 $7,$8,$9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 $10,$11,$12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0x10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 $13,$14,$15</a:t>
                      </a:r>
                      <a:endParaRPr lang="en-US" altLang="zh-TW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6156176" y="3068960"/>
            <a:ext cx="1" cy="352839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59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592565"/>
            <a:ext cx="7203293" cy="452596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rgbClr val="33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Flush</a:t>
            </a:r>
            <a:r>
              <a:rPr lang="en-US" altLang="zh-TW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zh-TW" sz="3200" dirty="0" smtClean="0">
                <a:solidFill>
                  <a:srgbClr val="33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register </a:t>
            </a:r>
            <a:r>
              <a:rPr lang="en-US" altLang="zh-TW" sz="3200" dirty="0">
                <a:solidFill>
                  <a:srgbClr val="33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between </a:t>
            </a:r>
            <a:r>
              <a:rPr lang="en-US" altLang="zh-TW" sz="3200" dirty="0" smtClean="0">
                <a:solidFill>
                  <a:srgbClr val="3333CC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stage and stage</a:t>
            </a:r>
            <a:endParaRPr lang="en-US" altLang="zh-TW" sz="3200" dirty="0">
              <a:solidFill>
                <a:srgbClr val="3333CC"/>
              </a:solidFill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483768" y="2273375"/>
            <a:ext cx="366086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95936" y="2273375"/>
            <a:ext cx="432048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580112" y="2264441"/>
            <a:ext cx="366086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092280" y="2273375"/>
            <a:ext cx="366086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5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33CC"/>
                </a:solidFill>
              </a:rPr>
              <a:t>About Precise Exceptions</a:t>
            </a:r>
            <a:endParaRPr lang="en-US" altLang="zh-TW" sz="3200" dirty="0">
              <a:solidFill>
                <a:srgbClr val="0033CC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658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/>
              <a:t>An interrupt or exception is called precise if the saved processor state corresponds with the sequential model of program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/>
              <a:t>Precise </a:t>
            </a:r>
            <a:r>
              <a:rPr lang="en-US" altLang="zh-TW" sz="2400" dirty="0" smtClean="0"/>
              <a:t>interrupt </a:t>
            </a:r>
            <a:r>
              <a:rPr lang="en-US" altLang="zh-TW" sz="2400" dirty="0"/>
              <a:t>means that all instructions before the </a:t>
            </a:r>
            <a:r>
              <a:rPr lang="en-US" altLang="zh-TW" sz="2400" dirty="0" smtClean="0"/>
              <a:t>interrupt or faulting </a:t>
            </a:r>
            <a:r>
              <a:rPr lang="en-US" altLang="zh-TW" sz="2400" dirty="0"/>
              <a:t>instruction are committed and those after it can be restarted from scratch.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/>
              <a:t>If an interrupt occurred, all instructions that are in program order before the interrupt signaling instruction are committed, and all later instructions are </a:t>
            </a:r>
            <a:r>
              <a:rPr lang="en-US" altLang="zh-TW" sz="2400" dirty="0" smtClean="0"/>
              <a:t>removed (flush).</a:t>
            </a:r>
            <a:endParaRPr lang="en-US" altLang="zh-TW" sz="2400" dirty="0"/>
          </a:p>
          <a:p>
            <a:pPr marL="514350" indent="-514350"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0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SLab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Comic Sans MS"/>
        <a:ea typeface="標楷體"/>
        <a:cs typeface="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8739</TotalTime>
  <Words>989</Words>
  <Application>Microsoft Office PowerPoint</Application>
  <PresentationFormat>如螢幕大小 (4:3)</PresentationFormat>
  <Paragraphs>159</Paragraphs>
  <Slides>28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Office 佈景主題</vt:lpstr>
      <vt:lpstr>CASLab</vt:lpstr>
      <vt:lpstr>處理器設計與實作    </vt:lpstr>
      <vt:lpstr>投影片 2</vt:lpstr>
      <vt:lpstr>實驗目的</vt:lpstr>
      <vt:lpstr>Background</vt:lpstr>
      <vt:lpstr>Processor Pipeline Model and Exception</vt:lpstr>
      <vt:lpstr>Precise Exceptions in MIPS Pipeline</vt:lpstr>
      <vt:lpstr>Precise Exceptions in MIPS Pipeline</vt:lpstr>
      <vt:lpstr>Flush  register between stage and stage</vt:lpstr>
      <vt:lpstr>About Precise Exceptions</vt:lpstr>
      <vt:lpstr>To implement a precise interrupt</vt:lpstr>
      <vt:lpstr>Review Coprocessors 0 registers</vt:lpstr>
      <vt:lpstr>CP0 Registers - cpr12 (Status)</vt:lpstr>
      <vt:lpstr>CP0 Registers - cpr13 (Cause) </vt:lpstr>
      <vt:lpstr>MIPS Interrupt Processing</vt:lpstr>
      <vt:lpstr>MIPS Interrupt Processing</vt:lpstr>
      <vt:lpstr>Step 1. save current PC</vt:lpstr>
      <vt:lpstr>Step 2. set state giving cause of exception </vt:lpstr>
      <vt:lpstr>Step 4. disable further interrupts</vt:lpstr>
      <vt:lpstr>Combinational Circuit</vt:lpstr>
      <vt:lpstr>Sequential Circuit</vt:lpstr>
      <vt:lpstr>投影片 21</vt:lpstr>
      <vt:lpstr>Tool used</vt:lpstr>
      <vt:lpstr>實作</vt:lpstr>
      <vt:lpstr>Finish the following code</vt:lpstr>
      <vt:lpstr>Finish the following code</vt:lpstr>
      <vt:lpstr>Interrupt controller實作補充說明</vt:lpstr>
      <vt:lpstr>投影片 27</vt:lpstr>
      <vt:lpstr>投影片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</dc:creator>
  <cp:lastModifiedBy>sandra</cp:lastModifiedBy>
  <cp:revision>219</cp:revision>
  <dcterms:created xsi:type="dcterms:W3CDTF">2012-11-07T07:50:43Z</dcterms:created>
  <dcterms:modified xsi:type="dcterms:W3CDTF">2014-11-03T08:46:46Z</dcterms:modified>
</cp:coreProperties>
</file>