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sldIdLst>
    <p:sldId id="385" r:id="rId2"/>
    <p:sldId id="435" r:id="rId3"/>
    <p:sldId id="386" r:id="rId4"/>
    <p:sldId id="387" r:id="rId5"/>
    <p:sldId id="389" r:id="rId6"/>
    <p:sldId id="390" r:id="rId7"/>
    <p:sldId id="391" r:id="rId8"/>
    <p:sldId id="436" r:id="rId9"/>
    <p:sldId id="437" r:id="rId10"/>
    <p:sldId id="440" r:id="rId11"/>
    <p:sldId id="441" r:id="rId12"/>
    <p:sldId id="396" r:id="rId13"/>
    <p:sldId id="397" r:id="rId14"/>
    <p:sldId id="398" r:id="rId15"/>
    <p:sldId id="443" r:id="rId16"/>
    <p:sldId id="444" r:id="rId17"/>
    <p:sldId id="445" r:id="rId18"/>
    <p:sldId id="446" r:id="rId19"/>
    <p:sldId id="448" r:id="rId20"/>
    <p:sldId id="450" r:id="rId21"/>
    <p:sldId id="473" r:id="rId22"/>
    <p:sldId id="413" r:id="rId23"/>
    <p:sldId id="414" r:id="rId24"/>
    <p:sldId id="415" r:id="rId25"/>
    <p:sldId id="461" r:id="rId26"/>
    <p:sldId id="467" r:id="rId27"/>
    <p:sldId id="468" r:id="rId28"/>
    <p:sldId id="469" r:id="rId29"/>
    <p:sldId id="470" r:id="rId30"/>
    <p:sldId id="471" r:id="rId31"/>
    <p:sldId id="472" r:id="rId32"/>
    <p:sldId id="424" r:id="rId33"/>
    <p:sldId id="479" r:id="rId34"/>
    <p:sldId id="480" r:id="rId35"/>
    <p:sldId id="481" r:id="rId36"/>
    <p:sldId id="451" r:id="rId37"/>
    <p:sldId id="452" r:id="rId38"/>
    <p:sldId id="474" r:id="rId39"/>
    <p:sldId id="475" r:id="rId40"/>
    <p:sldId id="476" r:id="rId41"/>
    <p:sldId id="477" r:id="rId42"/>
    <p:sldId id="487" r:id="rId43"/>
    <p:sldId id="488" r:id="rId44"/>
    <p:sldId id="489" r:id="rId45"/>
    <p:sldId id="478" r:id="rId46"/>
    <p:sldId id="428" r:id="rId47"/>
    <p:sldId id="425" r:id="rId48"/>
    <p:sldId id="429" r:id="rId49"/>
    <p:sldId id="430" r:id="rId50"/>
    <p:sldId id="431" r:id="rId51"/>
    <p:sldId id="453" r:id="rId52"/>
    <p:sldId id="454" r:id="rId53"/>
    <p:sldId id="455" r:id="rId54"/>
    <p:sldId id="482" r:id="rId55"/>
    <p:sldId id="456" r:id="rId56"/>
    <p:sldId id="457" r:id="rId57"/>
    <p:sldId id="458" r:id="rId58"/>
    <p:sldId id="460" r:id="rId59"/>
    <p:sldId id="483" r:id="rId60"/>
    <p:sldId id="484" r:id="rId61"/>
    <p:sldId id="485" r:id="rId62"/>
    <p:sldId id="486" r:id="rId63"/>
    <p:sldId id="370" r:id="rId6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11A937B-1609-48A1-90CE-EA4C873D70BC}">
          <p14:sldIdLst>
            <p14:sldId id="385"/>
            <p14:sldId id="435"/>
            <p14:sldId id="386"/>
            <p14:sldId id="387"/>
            <p14:sldId id="389"/>
            <p14:sldId id="390"/>
            <p14:sldId id="391"/>
            <p14:sldId id="436"/>
            <p14:sldId id="437"/>
            <p14:sldId id="440"/>
            <p14:sldId id="441"/>
            <p14:sldId id="396"/>
            <p14:sldId id="397"/>
            <p14:sldId id="398"/>
            <p14:sldId id="443"/>
            <p14:sldId id="444"/>
            <p14:sldId id="445"/>
            <p14:sldId id="446"/>
            <p14:sldId id="448"/>
            <p14:sldId id="450"/>
            <p14:sldId id="473"/>
            <p14:sldId id="413"/>
            <p14:sldId id="414"/>
            <p14:sldId id="415"/>
            <p14:sldId id="461"/>
            <p14:sldId id="467"/>
            <p14:sldId id="468"/>
            <p14:sldId id="469"/>
            <p14:sldId id="470"/>
            <p14:sldId id="471"/>
            <p14:sldId id="472"/>
            <p14:sldId id="424"/>
            <p14:sldId id="479"/>
            <p14:sldId id="480"/>
            <p14:sldId id="481"/>
            <p14:sldId id="451"/>
            <p14:sldId id="452"/>
            <p14:sldId id="474"/>
            <p14:sldId id="475"/>
            <p14:sldId id="476"/>
            <p14:sldId id="477"/>
            <p14:sldId id="487"/>
            <p14:sldId id="488"/>
            <p14:sldId id="489"/>
            <p14:sldId id="478"/>
            <p14:sldId id="428"/>
            <p14:sldId id="425"/>
            <p14:sldId id="429"/>
            <p14:sldId id="430"/>
            <p14:sldId id="431"/>
            <p14:sldId id="453"/>
            <p14:sldId id="454"/>
            <p14:sldId id="455"/>
            <p14:sldId id="482"/>
            <p14:sldId id="456"/>
            <p14:sldId id="457"/>
            <p14:sldId id="458"/>
            <p14:sldId id="460"/>
            <p14:sldId id="483"/>
            <p14:sldId id="484"/>
            <p14:sldId id="485"/>
            <p14:sldId id="486"/>
            <p14:sldId id="3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E2F0D9"/>
    <a:srgbClr val="FFF2CC"/>
    <a:srgbClr val="FFC5C5"/>
    <a:srgbClr val="E1CCF0"/>
    <a:srgbClr val="DAC1ED"/>
    <a:srgbClr val="57257D"/>
    <a:srgbClr val="30BE30"/>
    <a:srgbClr val="00CC00"/>
    <a:srgbClr val="8BC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610" autoAdjust="0"/>
  </p:normalViewPr>
  <p:slideViewPr>
    <p:cSldViewPr>
      <p:cViewPr varScale="1">
        <p:scale>
          <a:sx n="117" d="100"/>
          <a:sy n="117" d="100"/>
        </p:scale>
        <p:origin x="14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039CF-D52A-4317-9B18-A5C04E29161D}" type="datetimeFigureOut">
              <a:rPr lang="zh-TW" altLang="en-US" smtClean="0"/>
              <a:pPr/>
              <a:t>2014/11/24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59CAA-E2A1-427F-8982-BF934B9C14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42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638300" y="841375"/>
            <a:ext cx="5530850" cy="41481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>
          <a:xfrm>
            <a:off x="880558" y="5255276"/>
            <a:ext cx="7046640" cy="4978798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179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C5E4389-B54F-49C9-A391-A219DF82D69C}" type="slidenum">
              <a:rPr lang="en-US"/>
              <a:pPr/>
              <a:t>63</a:t>
            </a:fld>
            <a:endParaRPr lang="en-US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7499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239713" y="0"/>
            <a:ext cx="488950" cy="6858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000" dirty="0">
                <a:solidFill>
                  <a:schemeClr val="bg1"/>
                </a:solidFill>
                <a:latin typeface="+mn-lt"/>
                <a:ea typeface="新細明體" pitchFamily="18" charset="-120"/>
              </a:rPr>
              <a:t>Computer Architecture and System Laboratory</a:t>
            </a:r>
            <a:r>
              <a:rPr kumimoji="0" lang="en-US" altLang="zh-TW" sz="2000" dirty="0">
                <a:latin typeface="+mn-lt"/>
                <a:ea typeface="新細明體" pitchFamily="18" charset="-120"/>
              </a:rPr>
              <a:t> </a:t>
            </a:r>
            <a:endParaRPr kumimoji="0" lang="zh-TW" altLang="en-US" sz="2000">
              <a:latin typeface="+mn-lt"/>
              <a:ea typeface="新細明體" pitchFamily="18" charset="-12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1339850"/>
            <a:ext cx="7415212" cy="23764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790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52963"/>
            <a:ext cx="6400800" cy="9858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fld id="{DE85AB89-165D-486C-B354-08012D4FA77A}" type="datetime1">
              <a:rPr lang="zh-TW" altLang="en-US" smtClean="0"/>
              <a:pPr/>
              <a:t>2014/11/24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59575" y="6245225"/>
            <a:ext cx="2133600" cy="47625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fld id="{11275829-C7B0-4569-8FF4-77D395BCBD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8B61ED-1187-4583-A78F-5B59D82AD71F}" type="datetime1">
              <a:rPr lang="zh-TW" altLang="en-US" smtClean="0"/>
              <a:pPr/>
              <a:t>2014/11/24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75829-C7B0-4569-8FF4-77D395BCBD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77050" y="188913"/>
            <a:ext cx="2016125" cy="590708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27088" y="188913"/>
            <a:ext cx="5897562" cy="590708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497373-C998-4793-BFE7-BD95CEAB2947}" type="datetime1">
              <a:rPr lang="zh-TW" altLang="en-US" smtClean="0"/>
              <a:pPr/>
              <a:t>2014/11/24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75829-C7B0-4569-8FF4-77D395BCBD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088" y="188913"/>
            <a:ext cx="8066087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042988" y="1484313"/>
            <a:ext cx="7415212" cy="46116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DC4AC3-0E33-4595-A4AE-B59F4AF1D9B0}" type="datetime1">
              <a:rPr lang="zh-TW" altLang="en-US" smtClean="0"/>
              <a:pPr/>
              <a:t>2014/11/24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75829-C7B0-4569-8FF4-77D395BCBD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088" y="188913"/>
            <a:ext cx="8066087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042988" y="1484313"/>
            <a:ext cx="3630612" cy="46116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826000" y="1484313"/>
            <a:ext cx="3632200" cy="22288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826000" y="3865563"/>
            <a:ext cx="3632200" cy="22304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753D65-A8F0-41EA-8173-AC1CA895069D}" type="datetime1">
              <a:rPr lang="zh-TW" altLang="en-US" smtClean="0"/>
              <a:pPr/>
              <a:t>2014/11/24</a:t>
            </a:fld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75829-C7B0-4569-8FF4-77D395BCBD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B8A8F9-951C-45D9-915C-B946CFDE8093}" type="datetime1">
              <a:rPr lang="zh-TW" altLang="en-US" smtClean="0"/>
              <a:pPr/>
              <a:t>2014/11/24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75829-C7B0-4569-8FF4-77D395BCBD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15A5BB-3E07-458D-82CF-D11CE6BF2591}" type="datetime1">
              <a:rPr lang="zh-TW" altLang="en-US" smtClean="0"/>
              <a:pPr/>
              <a:t>2014/11/24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75829-C7B0-4569-8FF4-77D395BCBD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42988" y="1484313"/>
            <a:ext cx="3630612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26000" y="1484313"/>
            <a:ext cx="36322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53111D-E4E4-4A0B-BC3D-3043572B8B3E}" type="datetime1">
              <a:rPr lang="zh-TW" altLang="en-US" smtClean="0"/>
              <a:pPr/>
              <a:t>2014/11/24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75829-C7B0-4569-8FF4-77D395BCBD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084A1C-D370-456E-85BA-98DC18150E89}" type="datetime1">
              <a:rPr lang="zh-TW" altLang="en-US" smtClean="0"/>
              <a:pPr/>
              <a:t>2014/11/24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75829-C7B0-4569-8FF4-77D395BCBD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126EDD-3F72-4D21-9AE4-059ABAFE9529}" type="datetime1">
              <a:rPr lang="zh-TW" altLang="en-US" smtClean="0"/>
              <a:pPr/>
              <a:t>2014/11/24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75829-C7B0-4569-8FF4-77D395BCBD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69145F-9C27-41E9-964A-127BDE108C26}" type="datetime1">
              <a:rPr lang="zh-TW" altLang="en-US" smtClean="0"/>
              <a:pPr/>
              <a:t>2014/11/24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75829-C7B0-4569-8FF4-77D395BCBD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01C443-27E6-4F7E-9F71-ACC83D7942D0}" type="datetime1">
              <a:rPr lang="zh-TW" altLang="en-US" smtClean="0"/>
              <a:pPr/>
              <a:t>2014/11/24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75829-C7B0-4569-8FF4-77D395BCBD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B1627D-E3CD-4F56-B369-E5D89CB58D28}" type="datetime1">
              <a:rPr lang="zh-TW" altLang="en-US" smtClean="0"/>
              <a:pPr/>
              <a:t>2014/11/24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75829-C7B0-4569-8FF4-77D395BCBD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88913"/>
            <a:ext cx="80660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1484313"/>
            <a:ext cx="7415212" cy="46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 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ct val="0"/>
              </a:spcBef>
              <a:spcAft>
                <a:spcPts val="0"/>
              </a:spcAft>
              <a:buFontTx/>
              <a:buNone/>
              <a:defRPr kumimoji="0" sz="1400" b="0">
                <a:latin typeface="+mn-lt"/>
                <a:ea typeface="新細明體" pitchFamily="18" charset="-120"/>
                <a:cs typeface="+mn-cs"/>
              </a:defRPr>
            </a:lvl1pPr>
          </a:lstStyle>
          <a:p>
            <a:fld id="{74708F4B-08A5-42AB-8A2B-35B1F496734B}" type="datetime1">
              <a:rPr lang="zh-TW" altLang="en-US" smtClean="0"/>
              <a:pPr/>
              <a:t>2014/11/24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ct val="0"/>
              </a:spcBef>
              <a:spcAft>
                <a:spcPts val="0"/>
              </a:spcAft>
              <a:buFontTx/>
              <a:buNone/>
              <a:defRPr kumimoji="0" sz="1400" b="0">
                <a:latin typeface="+mn-lt"/>
                <a:ea typeface="新細明體" pitchFamily="18" charset="-120"/>
                <a:cs typeface="+mn-cs"/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ct val="0"/>
              </a:spcBef>
              <a:spcAft>
                <a:spcPts val="0"/>
              </a:spcAft>
              <a:buFontTx/>
              <a:buNone/>
              <a:defRPr kumimoji="0" sz="1400" b="0">
                <a:latin typeface="+mn-lt"/>
                <a:ea typeface="新細明體" pitchFamily="18" charset="-120"/>
                <a:cs typeface="+mn-cs"/>
              </a:defRPr>
            </a:lvl1pPr>
          </a:lstStyle>
          <a:p>
            <a:fld id="{11275829-C7B0-4569-8FF4-77D395BCBDF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39713" y="0"/>
            <a:ext cx="488950" cy="6858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000" dirty="0">
                <a:solidFill>
                  <a:schemeClr val="bg1"/>
                </a:solidFill>
                <a:latin typeface="+mn-lt"/>
                <a:ea typeface="新細明體" pitchFamily="18" charset="-120"/>
              </a:rPr>
              <a:t>Computer Architecture and System Laboratory</a:t>
            </a:r>
            <a:r>
              <a:rPr kumimoji="0" lang="en-US" altLang="zh-TW" sz="2000" dirty="0">
                <a:latin typeface="+mn-lt"/>
                <a:ea typeface="新細明體" pitchFamily="18" charset="-120"/>
              </a:rPr>
              <a:t> </a:t>
            </a:r>
            <a:endParaRPr kumimoji="0" lang="zh-TW" altLang="en-US" sz="2000">
              <a:latin typeface="+mn-lt"/>
              <a:ea typeface="新細明體" pitchFamily="18" charset="-120"/>
            </a:endParaRP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5149850" y="6569075"/>
            <a:ext cx="395922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fontAlgn="auto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0" lang="en-US" altLang="zh-TW" sz="1000" dirty="0">
                <a:solidFill>
                  <a:schemeClr val="bg2"/>
                </a:solidFill>
                <a:ea typeface="+mn-ea"/>
              </a:rPr>
              <a:t>The Institute of Computer and Communication Engineering, NCKU</a:t>
            </a:r>
            <a:endParaRPr kumimoji="0" lang="zh-TW" altLang="en-US" sz="1000">
              <a:solidFill>
                <a:schemeClr val="bg2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buFont typeface="Wingdings" pitchFamily="2" charset="2"/>
        <a:defRPr kumimoji="1"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buFont typeface="Wingdings" pitchFamily="2" charset="2"/>
        <a:defRPr kumimoji="1" sz="3200" b="1">
          <a:solidFill>
            <a:schemeClr val="accent2"/>
          </a:solidFill>
          <a:latin typeface="Comic Sans MS" pitchFamily="66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buFont typeface="Wingdings" pitchFamily="2" charset="2"/>
        <a:defRPr kumimoji="1" sz="3200" b="1">
          <a:solidFill>
            <a:schemeClr val="accent2"/>
          </a:solidFill>
          <a:latin typeface="Comic Sans MS" pitchFamily="66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buFont typeface="Wingdings" pitchFamily="2" charset="2"/>
        <a:defRPr kumimoji="1" sz="3200" b="1">
          <a:solidFill>
            <a:schemeClr val="accent2"/>
          </a:solidFill>
          <a:latin typeface="Comic Sans MS" pitchFamily="66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buFont typeface="Wingdings" pitchFamily="2" charset="2"/>
        <a:defRPr kumimoji="1" sz="3200" b="1">
          <a:solidFill>
            <a:schemeClr val="accent2"/>
          </a:solidFill>
          <a:latin typeface="Comic Sans MS" pitchFamily="66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buFont typeface="Wingdings" pitchFamily="2" charset="2"/>
        <a:defRPr kumimoji="1" sz="3200" b="1">
          <a:solidFill>
            <a:schemeClr val="accent2"/>
          </a:solidFill>
          <a:latin typeface="Comic Sans MS" pitchFamily="66" charset="0"/>
          <a:ea typeface="標楷體" pitchFamily="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buFont typeface="Wingdings" pitchFamily="2" charset="2"/>
        <a:defRPr kumimoji="1" sz="3200" b="1">
          <a:solidFill>
            <a:schemeClr val="accent2"/>
          </a:solidFill>
          <a:latin typeface="Comic Sans MS" pitchFamily="66" charset="0"/>
          <a:ea typeface="標楷體" pitchFamily="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buFont typeface="Wingdings" pitchFamily="2" charset="2"/>
        <a:defRPr kumimoji="1" sz="3200" b="1">
          <a:solidFill>
            <a:schemeClr val="accent2"/>
          </a:solidFill>
          <a:latin typeface="Comic Sans MS" pitchFamily="66" charset="0"/>
          <a:ea typeface="標楷體" pitchFamily="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buFont typeface="Wingdings" pitchFamily="2" charset="2"/>
        <a:defRPr kumimoji="1" sz="3200" b="1">
          <a:solidFill>
            <a:schemeClr val="accent2"/>
          </a:solidFill>
          <a:latin typeface="Comic Sans MS" pitchFamily="66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5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-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-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-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-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-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-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mailto:impromptu72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5941" y="4712559"/>
            <a:ext cx="31052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dirty="0"/>
              <a:t>CPU LAB</a:t>
            </a:r>
            <a:br>
              <a:rPr lang="en-US" altLang="zh-TW" sz="2100" dirty="0"/>
            </a:br>
            <a:r>
              <a:rPr lang="en-US" altLang="zh-TW" sz="2100" dirty="0"/>
              <a:t>for Computer Organization</a:t>
            </a:r>
            <a:endParaRPr lang="zh-TW" altLang="en-US" sz="2100" dirty="0"/>
          </a:p>
        </p:txBody>
      </p:sp>
      <p:sp>
        <p:nvSpPr>
          <p:cNvPr id="4" name="標題 1"/>
          <p:cNvSpPr txBox="1">
            <a:spLocks/>
          </p:cNvSpPr>
          <p:nvPr/>
        </p:nvSpPr>
        <p:spPr bwMode="auto">
          <a:xfrm>
            <a:off x="1043608" y="1556792"/>
            <a:ext cx="7415212" cy="3155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3200" b="1">
                <a:solidFill>
                  <a:schemeClr val="accent2"/>
                </a:solidFill>
                <a:latin typeface="Comic Sans MS" pitchFamily="66" charset="0"/>
                <a:ea typeface="標楷體" pitchFamily="65" charset="-12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3200" b="1">
                <a:solidFill>
                  <a:schemeClr val="accent2"/>
                </a:solidFill>
                <a:latin typeface="Comic Sans MS" pitchFamily="66" charset="0"/>
                <a:ea typeface="標楷體" pitchFamily="65" charset="-12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3200" b="1">
                <a:solidFill>
                  <a:schemeClr val="accent2"/>
                </a:solidFill>
                <a:latin typeface="Comic Sans MS" pitchFamily="66" charset="0"/>
                <a:ea typeface="標楷體" pitchFamily="65" charset="-12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3200" b="1">
                <a:solidFill>
                  <a:schemeClr val="accent2"/>
                </a:solidFill>
                <a:latin typeface="Comic Sans MS" pitchFamily="66" charset="0"/>
                <a:ea typeface="標楷體" pitchFamily="65" charset="-12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3200" b="1">
                <a:solidFill>
                  <a:schemeClr val="accent2"/>
                </a:solidFill>
                <a:latin typeface="Comic Sans MS" pitchFamily="66" charset="0"/>
                <a:ea typeface="標楷體" pitchFamily="65" charset="-12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3200" b="1">
                <a:solidFill>
                  <a:schemeClr val="accent2"/>
                </a:solidFill>
                <a:latin typeface="Comic Sans MS" pitchFamily="66" charset="0"/>
                <a:ea typeface="標楷體" pitchFamily="65" charset="-12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3200" b="1">
                <a:solidFill>
                  <a:schemeClr val="accent2"/>
                </a:solidFill>
                <a:latin typeface="Comic Sans MS" pitchFamily="66" charset="0"/>
                <a:ea typeface="標楷體" pitchFamily="65" charset="-12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3200" b="1">
                <a:solidFill>
                  <a:schemeClr val="accent2"/>
                </a:solidFill>
                <a:latin typeface="Comic Sans MS" pitchFamily="66" charset="0"/>
                <a:ea typeface="標楷體" pitchFamily="65" charset="-120"/>
              </a:defRPr>
            </a:lvl9pPr>
          </a:lstStyle>
          <a:p>
            <a:r>
              <a:rPr lang="zh-TW" altLang="zh-TW" sz="3600" kern="0" dirty="0" smtClean="0"/>
              <a:t>處理器</a:t>
            </a:r>
            <a:r>
              <a:rPr lang="zh-TW" altLang="en-US" sz="3600" kern="0" dirty="0" smtClean="0"/>
              <a:t>設計與實作</a:t>
            </a:r>
            <a:r>
              <a:rPr lang="en-US" altLang="zh-TW" sz="3600" kern="0" dirty="0" smtClean="0"/>
              <a:t/>
            </a:r>
            <a:br>
              <a:rPr lang="en-US" altLang="zh-TW" sz="3600" kern="0" dirty="0" smtClean="0"/>
            </a:br>
            <a:r>
              <a:rPr lang="en-US" altLang="zh-TW" sz="2800" kern="0" dirty="0" smtClean="0"/>
              <a:t/>
            </a:r>
            <a:br>
              <a:rPr lang="en-US" altLang="zh-TW" sz="2800" kern="0" dirty="0" smtClean="0"/>
            </a:br>
            <a:r>
              <a:rPr lang="zh-TW" altLang="en-US" sz="2800" kern="0" dirty="0" smtClean="0"/>
              <a:t/>
            </a:r>
            <a:br>
              <a:rPr lang="zh-TW" altLang="en-US" sz="2800" kern="0" dirty="0" smtClean="0"/>
            </a:br>
            <a:r>
              <a:rPr lang="en-US" altLang="zh-TW" sz="1800" kern="0" dirty="0" smtClean="0"/>
              <a:t/>
            </a:r>
            <a:br>
              <a:rPr lang="en-US" altLang="zh-TW" sz="1800" kern="0" dirty="0" smtClean="0"/>
            </a:br>
            <a:endParaRPr lang="zh-TW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407018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518300"/>
            <a:ext cx="7886700" cy="652913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0" dirty="0" smtClean="0">
                <a:latin typeface="Calibri" panose="020F0502020204030204" pitchFamily="34" charset="0"/>
              </a:rPr>
              <a:t>Cache Operation</a:t>
            </a:r>
            <a:endParaRPr lang="zh-TW" altLang="en-US" sz="3600" b="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918468"/>
            <a:ext cx="7886700" cy="35267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Calibri" panose="020F0502020204030204" pitchFamily="34" charset="0"/>
              </a:rPr>
              <a:t>CPU send an address to Cache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Calibri" panose="020F0502020204030204" pitchFamily="34" charset="0"/>
              </a:rPr>
              <a:t>Hit : Data in Cache (no penalty)</a:t>
            </a:r>
          </a:p>
          <a:p>
            <a:r>
              <a:rPr lang="en-US" altLang="zh-TW" sz="2400" dirty="0" smtClean="0">
                <a:solidFill>
                  <a:srgbClr val="57257D"/>
                </a:solidFill>
                <a:latin typeface="Calibri" panose="020F0502020204030204" pitchFamily="34" charset="0"/>
              </a:rPr>
              <a:t>Miss: Data not in Cache 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57257D"/>
                </a:solidFill>
                <a:latin typeface="Calibri" panose="020F0502020204030204" pitchFamily="34" charset="0"/>
              </a:rPr>
              <a:t>	</a:t>
            </a:r>
            <a:r>
              <a:rPr lang="en-US" altLang="zh-TW" sz="2400" dirty="0" smtClean="0">
                <a:solidFill>
                  <a:srgbClr val="57257D"/>
                </a:solidFill>
                <a:latin typeface="Calibri" panose="020F0502020204030204" pitchFamily="34" charset="0"/>
              </a:rPr>
              <a:t>  (miss penalty)</a:t>
            </a:r>
          </a:p>
          <a:p>
            <a:pPr marL="342900" lvl="1" indent="0">
              <a:lnSpc>
                <a:spcPct val="150000"/>
              </a:lnSpc>
              <a:buNone/>
            </a:pPr>
            <a:endParaRPr lang="en-US" altLang="zh-TW" sz="2400" dirty="0" smtClean="0">
              <a:latin typeface="Calibri" panose="020F0502020204030204" pitchFamily="34" charset="0"/>
            </a:endParaRPr>
          </a:p>
          <a:p>
            <a:pPr marL="342900" lvl="1" indent="0">
              <a:lnSpc>
                <a:spcPct val="150000"/>
              </a:lnSpc>
              <a:buNone/>
            </a:pPr>
            <a:endParaRPr lang="en-US" altLang="zh-TW" sz="2400" dirty="0">
              <a:latin typeface="Calibri" panose="020F0502020204030204" pitchFamily="34" charset="0"/>
            </a:endParaRPr>
          </a:p>
          <a:p>
            <a:endParaRPr lang="zh-TW" altLang="en-US" sz="2400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44208" y="2439114"/>
            <a:ext cx="914402" cy="5993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CPU</a:t>
            </a:r>
            <a:endParaRPr lang="zh-TW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5230154" y="3273192"/>
            <a:ext cx="2128456" cy="9947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4207637" y="4502687"/>
            <a:ext cx="3150973" cy="1705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185616" y="3003192"/>
            <a:ext cx="0" cy="270000"/>
          </a:xfrm>
          <a:prstGeom prst="straightConnector1">
            <a:avLst/>
          </a:prstGeom>
          <a:ln w="28575">
            <a:solidFill>
              <a:srgbClr val="5725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185616" y="4238337"/>
            <a:ext cx="0" cy="270000"/>
          </a:xfrm>
          <a:prstGeom prst="straightConnector1">
            <a:avLst/>
          </a:prstGeom>
          <a:ln w="28575">
            <a:solidFill>
              <a:srgbClr val="5725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19982" y="3027112"/>
            <a:ext cx="5790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err="1">
                <a:solidFill>
                  <a:srgbClr val="7030A0"/>
                </a:solidFill>
              </a:rPr>
              <a:t>addr</a:t>
            </a:r>
            <a:r>
              <a:rPr lang="en-US" altLang="zh-TW" sz="1350" dirty="0">
                <a:solidFill>
                  <a:srgbClr val="7030A0"/>
                </a:solidFill>
              </a:rPr>
              <a:t>.</a:t>
            </a:r>
            <a:endParaRPr lang="zh-TW" altLang="en-US" sz="1350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19981" y="4238337"/>
            <a:ext cx="5790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err="1">
                <a:solidFill>
                  <a:srgbClr val="7030A0"/>
                </a:solidFill>
              </a:rPr>
              <a:t>addr</a:t>
            </a:r>
            <a:r>
              <a:rPr lang="en-US" altLang="zh-TW" sz="1350" dirty="0">
                <a:solidFill>
                  <a:srgbClr val="7030A0"/>
                </a:solidFill>
              </a:rPr>
              <a:t>.</a:t>
            </a:r>
            <a:endParaRPr lang="zh-TW" altLang="en-US" sz="1350" dirty="0">
              <a:solidFill>
                <a:srgbClr val="7030A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801595" y="3003192"/>
            <a:ext cx="0" cy="27000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17443" y="3003192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rgbClr val="0070C0"/>
                </a:solidFill>
              </a:rPr>
              <a:t>data</a:t>
            </a:r>
            <a:endParaRPr lang="zh-TW" altLang="en-US" sz="135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801595" y="4221971"/>
            <a:ext cx="0" cy="27000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17443" y="4267912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rgbClr val="0070C0"/>
                </a:solidFill>
              </a:rPr>
              <a:t>data</a:t>
            </a:r>
            <a:endParaRPr lang="zh-TW" altLang="en-US" sz="1350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64343" y="2597575"/>
            <a:ext cx="8711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rgbClr val="002060"/>
                </a:solidFill>
              </a:rPr>
              <a:t>Processor</a:t>
            </a:r>
            <a:endParaRPr lang="zh-TW" altLang="en-US" sz="1350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63393" y="3538591"/>
            <a:ext cx="125470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rgbClr val="002060"/>
                </a:solidFill>
              </a:rPr>
              <a:t>Cache Memory</a:t>
            </a:r>
          </a:p>
          <a:p>
            <a:r>
              <a:rPr lang="en-US" altLang="zh-TW" sz="1350" dirty="0">
                <a:solidFill>
                  <a:srgbClr val="002060"/>
                </a:solidFill>
              </a:rPr>
              <a:t>(K Bytes)</a:t>
            </a:r>
            <a:endParaRPr lang="zh-TW" altLang="en-US" sz="1350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63393" y="5161388"/>
            <a:ext cx="118898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rgbClr val="002060"/>
                </a:solidFill>
              </a:rPr>
              <a:t>Main Memory</a:t>
            </a:r>
          </a:p>
          <a:p>
            <a:r>
              <a:rPr lang="en-US" altLang="zh-TW" sz="1350" dirty="0">
                <a:solidFill>
                  <a:srgbClr val="002060"/>
                </a:solidFill>
              </a:rPr>
              <a:t>(G Bytes)</a:t>
            </a:r>
            <a:endParaRPr lang="zh-TW" altLang="en-US" sz="1350" dirty="0">
              <a:solidFill>
                <a:srgbClr val="00206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315100" y="3392138"/>
            <a:ext cx="972989" cy="735879"/>
            <a:chOff x="7685895" y="2583321"/>
            <a:chExt cx="1297318" cy="981172"/>
          </a:xfrm>
        </p:grpSpPr>
        <p:sp>
          <p:nvSpPr>
            <p:cNvPr id="29" name="Rectangle 28"/>
            <p:cNvSpPr/>
            <p:nvPr/>
          </p:nvSpPr>
          <p:spPr>
            <a:xfrm>
              <a:off x="7685895" y="2583321"/>
              <a:ext cx="1297317" cy="1699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685895" y="2752090"/>
              <a:ext cx="1297317" cy="1699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685896" y="2911527"/>
              <a:ext cx="1297317" cy="1699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685895" y="3072824"/>
              <a:ext cx="1297317" cy="1699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685895" y="3238010"/>
              <a:ext cx="1297317" cy="169966"/>
            </a:xfrm>
            <a:prstGeom prst="rect">
              <a:avLst/>
            </a:prstGeom>
            <a:solidFill>
              <a:srgbClr val="F2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685895" y="3394527"/>
              <a:ext cx="1297317" cy="1699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304348" y="3391958"/>
            <a:ext cx="972989" cy="735879"/>
            <a:chOff x="7685895" y="2583321"/>
            <a:chExt cx="1297318" cy="981172"/>
          </a:xfrm>
        </p:grpSpPr>
        <p:sp>
          <p:nvSpPr>
            <p:cNvPr id="36" name="Rectangle 35"/>
            <p:cNvSpPr/>
            <p:nvPr/>
          </p:nvSpPr>
          <p:spPr>
            <a:xfrm>
              <a:off x="7685895" y="2583321"/>
              <a:ext cx="1297317" cy="169966"/>
            </a:xfrm>
            <a:prstGeom prst="rect">
              <a:avLst/>
            </a:prstGeom>
            <a:solidFill>
              <a:srgbClr val="009A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85895" y="2752090"/>
              <a:ext cx="1297317" cy="1699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685896" y="2911527"/>
              <a:ext cx="1297317" cy="16996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685895" y="3072824"/>
              <a:ext cx="1297317" cy="1699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85895" y="3238010"/>
              <a:ext cx="1297317" cy="1699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685895" y="3394527"/>
              <a:ext cx="1297317" cy="1699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315099" y="4618657"/>
            <a:ext cx="972989" cy="1465256"/>
            <a:chOff x="8952465" y="4158721"/>
            <a:chExt cx="1297319" cy="1953674"/>
          </a:xfrm>
        </p:grpSpPr>
        <p:grpSp>
          <p:nvGrpSpPr>
            <p:cNvPr id="42" name="Group 41"/>
            <p:cNvGrpSpPr/>
            <p:nvPr/>
          </p:nvGrpSpPr>
          <p:grpSpPr>
            <a:xfrm>
              <a:off x="8952466" y="4158721"/>
              <a:ext cx="1297318" cy="981172"/>
              <a:chOff x="7685895" y="2583321"/>
              <a:chExt cx="1297318" cy="981172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7685895" y="2583321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685895" y="275209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7685896" y="2911527"/>
                <a:ext cx="1297317" cy="1699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685895" y="3072824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685895" y="323801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685895" y="3394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8952465" y="5131223"/>
              <a:ext cx="1297318" cy="981172"/>
              <a:chOff x="7685895" y="2583321"/>
              <a:chExt cx="1297318" cy="981172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7685895" y="2583321"/>
                <a:ext cx="1297317" cy="16996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685895" y="275209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85896" y="2911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685895" y="3072824"/>
                <a:ext cx="1297317" cy="169966"/>
              </a:xfrm>
              <a:prstGeom prst="rect">
                <a:avLst/>
              </a:prstGeom>
              <a:solidFill>
                <a:srgbClr val="009A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685895" y="323801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685895" y="3394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5304347" y="4622913"/>
            <a:ext cx="972989" cy="1465256"/>
            <a:chOff x="8952465" y="4158721"/>
            <a:chExt cx="1297319" cy="1953674"/>
          </a:xfrm>
        </p:grpSpPr>
        <p:grpSp>
          <p:nvGrpSpPr>
            <p:cNvPr id="58" name="Group 57"/>
            <p:cNvGrpSpPr/>
            <p:nvPr/>
          </p:nvGrpSpPr>
          <p:grpSpPr>
            <a:xfrm>
              <a:off x="8952466" y="4158721"/>
              <a:ext cx="1297318" cy="981172"/>
              <a:chOff x="7685895" y="2583321"/>
              <a:chExt cx="1297318" cy="981172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7685895" y="2583321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685895" y="275209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685896" y="2911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685895" y="3072824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685895" y="3238010"/>
                <a:ext cx="1297317" cy="16996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685895" y="3394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8952465" y="5131223"/>
              <a:ext cx="1297318" cy="981172"/>
              <a:chOff x="7685895" y="2583321"/>
              <a:chExt cx="1297318" cy="981172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7685895" y="2583321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685895" y="2752090"/>
                <a:ext cx="1297317" cy="169966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7685896" y="2911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7685895" y="3072824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685895" y="323801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685895" y="3394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4293593" y="4622164"/>
            <a:ext cx="972989" cy="1465256"/>
            <a:chOff x="8952465" y="4158721"/>
            <a:chExt cx="1297319" cy="1953674"/>
          </a:xfrm>
        </p:grpSpPr>
        <p:grpSp>
          <p:nvGrpSpPr>
            <p:cNvPr id="73" name="Group 72"/>
            <p:cNvGrpSpPr/>
            <p:nvPr/>
          </p:nvGrpSpPr>
          <p:grpSpPr>
            <a:xfrm>
              <a:off x="8952466" y="4158721"/>
              <a:ext cx="1297318" cy="981172"/>
              <a:chOff x="7685895" y="2583321"/>
              <a:chExt cx="1297318" cy="981172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7685895" y="2583321"/>
                <a:ext cx="1297317" cy="16996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685895" y="275209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685896" y="2911527"/>
                <a:ext cx="1297317" cy="169966"/>
              </a:xfrm>
              <a:prstGeom prst="rect">
                <a:avLst/>
              </a:prstGeom>
              <a:solidFill>
                <a:srgbClr val="F20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685895" y="3072824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685895" y="323801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685895" y="3394527"/>
                <a:ext cx="1297317" cy="16996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8952465" y="5131223"/>
              <a:ext cx="1297318" cy="981172"/>
              <a:chOff x="7685895" y="2583321"/>
              <a:chExt cx="1297318" cy="981172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7685895" y="2583321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685895" y="2752090"/>
                <a:ext cx="1297317" cy="169966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685896" y="2911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685895" y="3072824"/>
                <a:ext cx="1297317" cy="16996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685895" y="323801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685895" y="3394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87" name="Rectangle 86"/>
          <p:cNvSpPr/>
          <p:nvPr/>
        </p:nvSpPr>
        <p:spPr>
          <a:xfrm>
            <a:off x="6476647" y="2899751"/>
            <a:ext cx="834697" cy="974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457336" y="3312103"/>
            <a:ext cx="11849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>
                <a:solidFill>
                  <a:srgbClr val="7030A0"/>
                </a:solidFill>
              </a:rPr>
              <a:t>Cache Miss !</a:t>
            </a:r>
            <a:endParaRPr lang="zh-TW" altLang="en-US" sz="13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34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518300"/>
            <a:ext cx="7886700" cy="652913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0" dirty="0" smtClean="0">
                <a:latin typeface="Calibri" panose="020F0502020204030204" pitchFamily="34" charset="0"/>
              </a:rPr>
              <a:t>Cache Operation</a:t>
            </a:r>
            <a:endParaRPr lang="zh-TW" altLang="en-US" sz="3600" b="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918468"/>
            <a:ext cx="7886700" cy="35267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2400" smtClean="0">
                <a:latin typeface="Calibri" panose="020F0502020204030204" pitchFamily="34" charset="0"/>
              </a:rPr>
              <a:t>CPU sends </a:t>
            </a:r>
            <a:r>
              <a:rPr lang="en-US" altLang="zh-TW" sz="2400" dirty="0" smtClean="0">
                <a:latin typeface="Calibri" panose="020F0502020204030204" pitchFamily="34" charset="0"/>
              </a:rPr>
              <a:t>an address to Cache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Calibri" panose="020F0502020204030204" pitchFamily="34" charset="0"/>
              </a:rPr>
              <a:t>Hit : Data in Cache (no penalty)</a:t>
            </a:r>
          </a:p>
          <a:p>
            <a:r>
              <a:rPr lang="en-US" altLang="zh-TW" sz="2400" dirty="0" smtClean="0">
                <a:solidFill>
                  <a:srgbClr val="57257D"/>
                </a:solidFill>
                <a:latin typeface="Calibri" panose="020F0502020204030204" pitchFamily="34" charset="0"/>
              </a:rPr>
              <a:t>Miss: Data not in Cache 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57257D"/>
                </a:solidFill>
                <a:latin typeface="Calibri" panose="020F0502020204030204" pitchFamily="34" charset="0"/>
              </a:rPr>
              <a:t>	</a:t>
            </a:r>
            <a:r>
              <a:rPr lang="en-US" altLang="zh-TW" sz="2400" dirty="0" smtClean="0">
                <a:solidFill>
                  <a:srgbClr val="57257D"/>
                </a:solidFill>
                <a:latin typeface="Calibri" panose="020F0502020204030204" pitchFamily="34" charset="0"/>
              </a:rPr>
              <a:t>  (miss penalty)</a:t>
            </a:r>
          </a:p>
          <a:p>
            <a:pPr marL="342900" lvl="1" indent="0">
              <a:lnSpc>
                <a:spcPct val="150000"/>
              </a:lnSpc>
              <a:buNone/>
            </a:pPr>
            <a:endParaRPr lang="en-US" altLang="zh-TW" sz="2400" dirty="0" smtClean="0">
              <a:latin typeface="Calibri" panose="020F0502020204030204" pitchFamily="34" charset="0"/>
            </a:endParaRPr>
          </a:p>
          <a:p>
            <a:pPr marL="342900" lvl="1" indent="0">
              <a:lnSpc>
                <a:spcPct val="150000"/>
              </a:lnSpc>
              <a:buNone/>
            </a:pPr>
            <a:endParaRPr lang="en-US" altLang="zh-TW" sz="2400" dirty="0">
              <a:latin typeface="Calibri" panose="020F0502020204030204" pitchFamily="34" charset="0"/>
            </a:endParaRPr>
          </a:p>
          <a:p>
            <a:endParaRPr lang="zh-TW" altLang="en-US" sz="2400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44208" y="2439114"/>
            <a:ext cx="914402" cy="5993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CPU</a:t>
            </a:r>
            <a:endParaRPr lang="zh-TW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5230154" y="3273192"/>
            <a:ext cx="2128456" cy="9947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4207637" y="4502687"/>
            <a:ext cx="3150973" cy="1705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185616" y="3003192"/>
            <a:ext cx="0" cy="270000"/>
          </a:xfrm>
          <a:prstGeom prst="straightConnector1">
            <a:avLst/>
          </a:prstGeom>
          <a:ln w="28575">
            <a:solidFill>
              <a:srgbClr val="5725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185616" y="4238337"/>
            <a:ext cx="0" cy="270000"/>
          </a:xfrm>
          <a:prstGeom prst="straightConnector1">
            <a:avLst/>
          </a:prstGeom>
          <a:ln w="28575">
            <a:solidFill>
              <a:srgbClr val="5725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19982" y="3027112"/>
            <a:ext cx="5790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err="1">
                <a:solidFill>
                  <a:srgbClr val="7030A0"/>
                </a:solidFill>
              </a:rPr>
              <a:t>addr</a:t>
            </a:r>
            <a:r>
              <a:rPr lang="en-US" altLang="zh-TW" sz="1350" dirty="0">
                <a:solidFill>
                  <a:srgbClr val="7030A0"/>
                </a:solidFill>
              </a:rPr>
              <a:t>.</a:t>
            </a:r>
            <a:endParaRPr lang="zh-TW" altLang="en-US" sz="1350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19981" y="4238337"/>
            <a:ext cx="5790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err="1">
                <a:solidFill>
                  <a:srgbClr val="7030A0"/>
                </a:solidFill>
              </a:rPr>
              <a:t>addr</a:t>
            </a:r>
            <a:r>
              <a:rPr lang="en-US" altLang="zh-TW" sz="1350" dirty="0">
                <a:solidFill>
                  <a:srgbClr val="7030A0"/>
                </a:solidFill>
              </a:rPr>
              <a:t>.</a:t>
            </a:r>
            <a:endParaRPr lang="zh-TW" altLang="en-US" sz="1350" dirty="0">
              <a:solidFill>
                <a:srgbClr val="7030A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801595" y="3003192"/>
            <a:ext cx="0" cy="27000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17443" y="3003192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rgbClr val="0070C0"/>
                </a:solidFill>
              </a:rPr>
              <a:t>data</a:t>
            </a:r>
            <a:endParaRPr lang="zh-TW" altLang="en-US" sz="135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801595" y="4221971"/>
            <a:ext cx="0" cy="27000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17443" y="4267912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rgbClr val="0070C0"/>
                </a:solidFill>
              </a:rPr>
              <a:t>data</a:t>
            </a:r>
            <a:endParaRPr lang="zh-TW" altLang="en-US" sz="1350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64343" y="2597575"/>
            <a:ext cx="8711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rgbClr val="002060"/>
                </a:solidFill>
              </a:rPr>
              <a:t>Processor</a:t>
            </a:r>
            <a:endParaRPr lang="zh-TW" altLang="en-US" sz="1350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63393" y="3538591"/>
            <a:ext cx="125470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rgbClr val="002060"/>
                </a:solidFill>
              </a:rPr>
              <a:t>Cache Memory</a:t>
            </a:r>
          </a:p>
          <a:p>
            <a:r>
              <a:rPr lang="en-US" altLang="zh-TW" sz="1350" dirty="0">
                <a:solidFill>
                  <a:srgbClr val="002060"/>
                </a:solidFill>
              </a:rPr>
              <a:t>(K Bytes)</a:t>
            </a:r>
            <a:endParaRPr lang="zh-TW" altLang="en-US" sz="1350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63393" y="5161388"/>
            <a:ext cx="118898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rgbClr val="002060"/>
                </a:solidFill>
              </a:rPr>
              <a:t>Main Memory</a:t>
            </a:r>
          </a:p>
          <a:p>
            <a:r>
              <a:rPr lang="en-US" altLang="zh-TW" sz="1350" dirty="0">
                <a:solidFill>
                  <a:srgbClr val="002060"/>
                </a:solidFill>
              </a:rPr>
              <a:t>(G Bytes)</a:t>
            </a:r>
            <a:endParaRPr lang="zh-TW" altLang="en-US" sz="1350" dirty="0">
              <a:solidFill>
                <a:srgbClr val="00206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315100" y="3392138"/>
            <a:ext cx="972989" cy="735879"/>
            <a:chOff x="7685895" y="2583321"/>
            <a:chExt cx="1297318" cy="981172"/>
          </a:xfrm>
        </p:grpSpPr>
        <p:sp>
          <p:nvSpPr>
            <p:cNvPr id="29" name="Rectangle 28"/>
            <p:cNvSpPr/>
            <p:nvPr/>
          </p:nvSpPr>
          <p:spPr>
            <a:xfrm>
              <a:off x="7685895" y="2583321"/>
              <a:ext cx="1297317" cy="1699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685895" y="2752090"/>
              <a:ext cx="1297317" cy="1699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685896" y="2911527"/>
              <a:ext cx="1297317" cy="1699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685895" y="3072824"/>
              <a:ext cx="1297317" cy="1699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685895" y="3238010"/>
              <a:ext cx="1297317" cy="169966"/>
            </a:xfrm>
            <a:prstGeom prst="rect">
              <a:avLst/>
            </a:prstGeom>
            <a:solidFill>
              <a:srgbClr val="F2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685895" y="3394527"/>
              <a:ext cx="1297317" cy="1699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304348" y="3391958"/>
            <a:ext cx="972989" cy="735879"/>
            <a:chOff x="7685895" y="2583321"/>
            <a:chExt cx="1297318" cy="981172"/>
          </a:xfrm>
        </p:grpSpPr>
        <p:sp>
          <p:nvSpPr>
            <p:cNvPr id="36" name="Rectangle 35"/>
            <p:cNvSpPr/>
            <p:nvPr/>
          </p:nvSpPr>
          <p:spPr>
            <a:xfrm>
              <a:off x="7685895" y="2583321"/>
              <a:ext cx="1297317" cy="169966"/>
            </a:xfrm>
            <a:prstGeom prst="rect">
              <a:avLst/>
            </a:prstGeom>
            <a:solidFill>
              <a:srgbClr val="009A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85895" y="2752090"/>
              <a:ext cx="1297317" cy="1699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685896" y="2911527"/>
              <a:ext cx="1297317" cy="16996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685895" y="3072824"/>
              <a:ext cx="1297317" cy="16996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85895" y="3238010"/>
              <a:ext cx="1297317" cy="1699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685895" y="3394527"/>
              <a:ext cx="1297317" cy="1699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315099" y="4618657"/>
            <a:ext cx="972989" cy="1465256"/>
            <a:chOff x="8952465" y="4158721"/>
            <a:chExt cx="1297319" cy="1953674"/>
          </a:xfrm>
        </p:grpSpPr>
        <p:grpSp>
          <p:nvGrpSpPr>
            <p:cNvPr id="42" name="Group 41"/>
            <p:cNvGrpSpPr/>
            <p:nvPr/>
          </p:nvGrpSpPr>
          <p:grpSpPr>
            <a:xfrm>
              <a:off x="8952466" y="4158721"/>
              <a:ext cx="1297318" cy="981172"/>
              <a:chOff x="7685895" y="2583321"/>
              <a:chExt cx="1297318" cy="981172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7685895" y="2583321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685895" y="275209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7685896" y="2911527"/>
                <a:ext cx="1297317" cy="1699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685895" y="3072824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685895" y="323801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685895" y="3394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8952465" y="5131223"/>
              <a:ext cx="1297318" cy="981172"/>
              <a:chOff x="7685895" y="2583321"/>
              <a:chExt cx="1297318" cy="981172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7685895" y="2583321"/>
                <a:ext cx="1297317" cy="16996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685895" y="275209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85896" y="2911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685895" y="3072824"/>
                <a:ext cx="1297317" cy="169966"/>
              </a:xfrm>
              <a:prstGeom prst="rect">
                <a:avLst/>
              </a:prstGeom>
              <a:solidFill>
                <a:srgbClr val="009A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685895" y="323801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685895" y="3394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5304347" y="4622913"/>
            <a:ext cx="972989" cy="1465256"/>
            <a:chOff x="8952465" y="4158721"/>
            <a:chExt cx="1297319" cy="1953674"/>
          </a:xfrm>
        </p:grpSpPr>
        <p:grpSp>
          <p:nvGrpSpPr>
            <p:cNvPr id="58" name="Group 57"/>
            <p:cNvGrpSpPr/>
            <p:nvPr/>
          </p:nvGrpSpPr>
          <p:grpSpPr>
            <a:xfrm>
              <a:off x="8952466" y="4158721"/>
              <a:ext cx="1297318" cy="981172"/>
              <a:chOff x="7685895" y="2583321"/>
              <a:chExt cx="1297318" cy="981172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7685895" y="2583321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685895" y="275209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685896" y="2911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685895" y="3072824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685895" y="3238010"/>
                <a:ext cx="1297317" cy="16996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685895" y="3394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8952465" y="5131223"/>
              <a:ext cx="1297318" cy="981172"/>
              <a:chOff x="7685895" y="2583321"/>
              <a:chExt cx="1297318" cy="981172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7685895" y="2583321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685895" y="2752090"/>
                <a:ext cx="1297317" cy="169966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7685896" y="2911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7685895" y="3072824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685895" y="323801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685895" y="3394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4293593" y="4622164"/>
            <a:ext cx="972989" cy="1465256"/>
            <a:chOff x="8952465" y="4158721"/>
            <a:chExt cx="1297319" cy="1953674"/>
          </a:xfrm>
        </p:grpSpPr>
        <p:grpSp>
          <p:nvGrpSpPr>
            <p:cNvPr id="73" name="Group 72"/>
            <p:cNvGrpSpPr/>
            <p:nvPr/>
          </p:nvGrpSpPr>
          <p:grpSpPr>
            <a:xfrm>
              <a:off x="8952466" y="4158721"/>
              <a:ext cx="1297318" cy="981172"/>
              <a:chOff x="7685895" y="2583321"/>
              <a:chExt cx="1297318" cy="981172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7685895" y="2583321"/>
                <a:ext cx="1297317" cy="16996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685895" y="275209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685896" y="2911527"/>
                <a:ext cx="1297317" cy="169966"/>
              </a:xfrm>
              <a:prstGeom prst="rect">
                <a:avLst/>
              </a:prstGeom>
              <a:solidFill>
                <a:srgbClr val="F20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685895" y="3072824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685895" y="323801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685895" y="3394527"/>
                <a:ext cx="1297317" cy="16996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8952465" y="5131223"/>
              <a:ext cx="1297318" cy="981172"/>
              <a:chOff x="7685895" y="2583321"/>
              <a:chExt cx="1297318" cy="981172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7685895" y="2583321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685895" y="2752090"/>
                <a:ext cx="1297317" cy="169966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685896" y="2911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685895" y="3072824"/>
                <a:ext cx="1297317" cy="16996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685895" y="323801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685895" y="3394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87" name="Rectangle 86"/>
          <p:cNvSpPr/>
          <p:nvPr/>
        </p:nvSpPr>
        <p:spPr>
          <a:xfrm>
            <a:off x="6476647" y="2899751"/>
            <a:ext cx="834697" cy="974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457336" y="3312103"/>
            <a:ext cx="11849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>
                <a:solidFill>
                  <a:srgbClr val="7030A0"/>
                </a:solidFill>
              </a:rPr>
              <a:t>Cache Miss !</a:t>
            </a:r>
            <a:endParaRPr lang="zh-TW" altLang="en-US" sz="1350" dirty="0">
              <a:solidFill>
                <a:srgbClr val="7030A0"/>
              </a:solidFill>
            </a:endParaRPr>
          </a:p>
        </p:txBody>
      </p:sp>
      <p:cxnSp>
        <p:nvCxnSpPr>
          <p:cNvPr id="88" name="Straight Arrow Connector 87"/>
          <p:cNvCxnSpPr>
            <a:stCxn id="61" idx="0"/>
            <a:endCxn id="40" idx="0"/>
          </p:cNvCxnSpPr>
          <p:nvPr/>
        </p:nvCxnSpPr>
        <p:spPr>
          <a:xfrm flipV="1">
            <a:off x="5790841" y="3882975"/>
            <a:ext cx="1" cy="1595892"/>
          </a:xfrm>
          <a:prstGeom prst="straightConnector1">
            <a:avLst/>
          </a:prstGeom>
          <a:ln w="28575">
            <a:solidFill>
              <a:srgbClr val="5725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8" idx="2"/>
          </p:cNvCxnSpPr>
          <p:nvPr/>
        </p:nvCxnSpPr>
        <p:spPr>
          <a:xfrm flipV="1">
            <a:off x="5790843" y="3027113"/>
            <a:ext cx="653365" cy="738475"/>
          </a:xfrm>
          <a:prstGeom prst="straightConnector1">
            <a:avLst/>
          </a:prstGeom>
          <a:ln w="28575">
            <a:solidFill>
              <a:srgbClr val="5725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125371" y="4233307"/>
            <a:ext cx="6270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>
                <a:solidFill>
                  <a:srgbClr val="7030A0"/>
                </a:solidFill>
              </a:rPr>
              <a:t>Delay</a:t>
            </a:r>
            <a:endParaRPr lang="zh-TW" altLang="en-US" sz="13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76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886700" cy="652913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0" dirty="0" smtClean="0">
                <a:latin typeface="Calibri" panose="020F0502020204030204" pitchFamily="34" charset="0"/>
              </a:rPr>
              <a:t>Cache Performance</a:t>
            </a:r>
            <a:endParaRPr lang="zh-TW" altLang="en-US" sz="3600" b="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916832"/>
            <a:ext cx="7886700" cy="3526793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Hit Rate</a:t>
            </a:r>
            <a:r>
              <a:rPr lang="en-US" altLang="zh-TW" sz="2400" dirty="0" smtClean="0">
                <a:latin typeface="Calibri" panose="020F0502020204030204" pitchFamily="34" charset="0"/>
              </a:rPr>
              <a:t>:  Fraction of hits in Cache</a:t>
            </a:r>
          </a:p>
          <a:p>
            <a:pPr marL="914400" lvl="2" indent="0">
              <a:buNone/>
            </a:pPr>
            <a:r>
              <a:rPr lang="en-US" altLang="zh-TW" dirty="0">
                <a:latin typeface="Calibri" panose="020F0502020204030204" pitchFamily="34" charset="0"/>
              </a:rPr>
              <a:t> </a:t>
            </a:r>
            <a:r>
              <a:rPr lang="en-US" altLang="zh-TW" dirty="0" smtClean="0">
                <a:latin typeface="Calibri" panose="020F0502020204030204" pitchFamily="34" charset="0"/>
              </a:rPr>
              <a:t>        Miss Rate = 1 – (Hit Rate)</a:t>
            </a:r>
            <a:endParaRPr lang="en-US" altLang="zh-TW" dirty="0">
              <a:latin typeface="Calibri" panose="020F0502020204030204" pitchFamily="34" charset="0"/>
            </a:endParaRPr>
          </a:p>
          <a:p>
            <a:r>
              <a:rPr lang="en-US" altLang="zh-TW" sz="2400" dirty="0" smtClean="0">
                <a:latin typeface="Calibri" panose="020F0502020204030204" pitchFamily="34" charset="0"/>
              </a:rPr>
              <a:t>Hit Time: Time to access Cache</a:t>
            </a:r>
          </a:p>
          <a:p>
            <a:r>
              <a:rPr lang="en-US" altLang="zh-TW" sz="2400" dirty="0" smtClean="0">
                <a:latin typeface="Calibri" panose="020F0502020204030204" pitchFamily="34" charset="0"/>
              </a:rPr>
              <a:t>Miss Penalty: Time to replace a block from lower level</a:t>
            </a:r>
          </a:p>
          <a:p>
            <a:endParaRPr lang="en-US" altLang="zh-TW" sz="2400" dirty="0">
              <a:latin typeface="Calibri" panose="020F0502020204030204" pitchFamily="34" charset="0"/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Average memory-access time ( AMAT )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Calibri" panose="020F0502020204030204" pitchFamily="34" charset="0"/>
              </a:rPr>
              <a:t>   			</a:t>
            </a:r>
            <a:r>
              <a:rPr lang="en-US" altLang="zh-TW" sz="24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= Hit Time + Miss rate x Miss penalty </a:t>
            </a:r>
            <a:endParaRPr lang="zh-TW" altLang="en-US" sz="24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12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515540"/>
            <a:ext cx="7886700" cy="652913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0" dirty="0" smtClean="0">
                <a:latin typeface="Calibri" panose="020F0502020204030204" pitchFamily="34" charset="0"/>
              </a:rPr>
              <a:t>Direct Mapped Block Placement</a:t>
            </a:r>
            <a:endParaRPr lang="zh-TW" altLang="en-US" sz="3600" b="0" dirty="0">
              <a:latin typeface="Calibri" panose="020F050202020403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076056" y="1988840"/>
            <a:ext cx="1263479" cy="3065507"/>
            <a:chOff x="5935362" y="1709351"/>
            <a:chExt cx="1342768" cy="3426944"/>
          </a:xfrm>
        </p:grpSpPr>
        <p:grpSp>
          <p:nvGrpSpPr>
            <p:cNvPr id="8" name="Group 7"/>
            <p:cNvGrpSpPr/>
            <p:nvPr/>
          </p:nvGrpSpPr>
          <p:grpSpPr>
            <a:xfrm>
              <a:off x="5935362" y="4279559"/>
              <a:ext cx="1342768" cy="856736"/>
              <a:chOff x="1474573" y="1606378"/>
              <a:chExt cx="1342768" cy="85673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474573" y="1606378"/>
                <a:ext cx="1342768" cy="214184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474573" y="1820562"/>
                <a:ext cx="1342768" cy="214184"/>
              </a:xfrm>
              <a:prstGeom prst="rect">
                <a:avLst/>
              </a:prstGeom>
              <a:solidFill>
                <a:srgbClr val="E2F0D9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474573" y="2034746"/>
                <a:ext cx="1342768" cy="214184"/>
              </a:xfrm>
              <a:prstGeom prst="rect">
                <a:avLst/>
              </a:prstGeom>
              <a:solidFill>
                <a:srgbClr val="FFF2C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474573" y="2248930"/>
                <a:ext cx="1342768" cy="214184"/>
              </a:xfrm>
              <a:prstGeom prst="rect">
                <a:avLst/>
              </a:prstGeom>
              <a:solidFill>
                <a:srgbClr val="FED8D4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935362" y="1709351"/>
              <a:ext cx="1342768" cy="856736"/>
              <a:chOff x="1474573" y="1606378"/>
              <a:chExt cx="1342768" cy="85673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474573" y="1606378"/>
                <a:ext cx="1342768" cy="214184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474573" y="1820562"/>
                <a:ext cx="1342768" cy="214184"/>
              </a:xfrm>
              <a:prstGeom prst="rect">
                <a:avLst/>
              </a:prstGeom>
              <a:solidFill>
                <a:srgbClr val="E2F0D9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474573" y="2034746"/>
                <a:ext cx="1342768" cy="214184"/>
              </a:xfrm>
              <a:prstGeom prst="rect">
                <a:avLst/>
              </a:prstGeom>
              <a:solidFill>
                <a:srgbClr val="FFF2C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474573" y="2248930"/>
                <a:ext cx="1342768" cy="214184"/>
              </a:xfrm>
              <a:prstGeom prst="rect">
                <a:avLst/>
              </a:prstGeom>
              <a:solidFill>
                <a:srgbClr val="FED8D4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935362" y="2566087"/>
              <a:ext cx="1342768" cy="856736"/>
              <a:chOff x="1474573" y="1606378"/>
              <a:chExt cx="1342768" cy="85673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474573" y="1606378"/>
                <a:ext cx="1342768" cy="214184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474573" y="1820562"/>
                <a:ext cx="1342768" cy="214184"/>
              </a:xfrm>
              <a:prstGeom prst="rect">
                <a:avLst/>
              </a:prstGeom>
              <a:solidFill>
                <a:srgbClr val="E2F0D9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474573" y="2034746"/>
                <a:ext cx="1342768" cy="214184"/>
              </a:xfrm>
              <a:prstGeom prst="rect">
                <a:avLst/>
              </a:prstGeom>
              <a:solidFill>
                <a:srgbClr val="FFF2C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474573" y="2248930"/>
                <a:ext cx="1342768" cy="214184"/>
              </a:xfrm>
              <a:prstGeom prst="rect">
                <a:avLst/>
              </a:prstGeom>
              <a:solidFill>
                <a:srgbClr val="FED8D4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935362" y="3422823"/>
              <a:ext cx="1342768" cy="856736"/>
              <a:chOff x="1474573" y="1606378"/>
              <a:chExt cx="1342768" cy="85673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474573" y="1606378"/>
                <a:ext cx="1342768" cy="214184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474573" y="1820562"/>
                <a:ext cx="1342768" cy="214184"/>
              </a:xfrm>
              <a:prstGeom prst="rect">
                <a:avLst/>
              </a:prstGeom>
              <a:solidFill>
                <a:srgbClr val="E2F0D9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474573" y="2034746"/>
                <a:ext cx="1342768" cy="214184"/>
              </a:xfrm>
              <a:prstGeom prst="rect">
                <a:avLst/>
              </a:prstGeom>
              <a:solidFill>
                <a:srgbClr val="FFF2C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474573" y="2248930"/>
                <a:ext cx="1342768" cy="214184"/>
              </a:xfrm>
              <a:prstGeom prst="rect">
                <a:avLst/>
              </a:prstGeom>
              <a:solidFill>
                <a:srgbClr val="FED8D4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3074262" y="3130328"/>
            <a:ext cx="1263479" cy="782532"/>
            <a:chOff x="1474573" y="1606378"/>
            <a:chExt cx="1342768" cy="856736"/>
          </a:xfrm>
        </p:grpSpPr>
        <p:sp>
          <p:nvSpPr>
            <p:cNvPr id="26" name="Rectangle 25"/>
            <p:cNvSpPr/>
            <p:nvPr/>
          </p:nvSpPr>
          <p:spPr>
            <a:xfrm>
              <a:off x="1474573" y="1606378"/>
              <a:ext cx="1342768" cy="214184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474573" y="1820562"/>
              <a:ext cx="1342768" cy="214184"/>
            </a:xfrm>
            <a:prstGeom prst="rect">
              <a:avLst/>
            </a:prstGeom>
            <a:solidFill>
              <a:srgbClr val="E2F0D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474573" y="2034746"/>
              <a:ext cx="1342768" cy="214184"/>
            </a:xfrm>
            <a:prstGeom prst="rect">
              <a:avLst/>
            </a:prstGeom>
            <a:solidFill>
              <a:srgbClr val="FFF2C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74573" y="2248930"/>
              <a:ext cx="1342768" cy="214184"/>
            </a:xfrm>
            <a:prstGeom prst="rect">
              <a:avLst/>
            </a:prstGeom>
            <a:solidFill>
              <a:srgbClr val="FED8D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136173" y="5097239"/>
            <a:ext cx="11889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Main Memory</a:t>
            </a:r>
            <a:endParaRPr lang="zh-TW" altLang="en-US" sz="1350" dirty="0"/>
          </a:p>
        </p:txBody>
      </p:sp>
      <p:sp>
        <p:nvSpPr>
          <p:cNvPr id="37" name="TextBox 36"/>
          <p:cNvSpPr txBox="1"/>
          <p:nvPr/>
        </p:nvSpPr>
        <p:spPr>
          <a:xfrm>
            <a:off x="3423351" y="5097239"/>
            <a:ext cx="6126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Cache</a:t>
            </a:r>
            <a:endParaRPr lang="zh-TW" altLang="en-US" sz="1350" dirty="0"/>
          </a:p>
        </p:txBody>
      </p:sp>
      <p:sp>
        <p:nvSpPr>
          <p:cNvPr id="38" name="TextBox 37"/>
          <p:cNvSpPr txBox="1"/>
          <p:nvPr/>
        </p:nvSpPr>
        <p:spPr>
          <a:xfrm>
            <a:off x="5245195" y="1957679"/>
            <a:ext cx="925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00</a:t>
            </a:r>
            <a:endParaRPr lang="zh-TW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245192" y="2147363"/>
            <a:ext cx="925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04</a:t>
            </a:r>
            <a:endParaRPr lang="zh-TW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245193" y="2344843"/>
            <a:ext cx="925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08</a:t>
            </a:r>
            <a:endParaRPr lang="zh-TW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5245193" y="2528488"/>
            <a:ext cx="925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0c</a:t>
            </a:r>
            <a:endParaRPr lang="zh-TW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5245194" y="2732006"/>
            <a:ext cx="925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10</a:t>
            </a:r>
            <a:endParaRPr lang="zh-TW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45194" y="2917066"/>
            <a:ext cx="925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14</a:t>
            </a:r>
            <a:endParaRPr lang="zh-TW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5245192" y="3111042"/>
            <a:ext cx="925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18</a:t>
            </a:r>
            <a:endParaRPr lang="zh-TW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5245192" y="3296102"/>
            <a:ext cx="925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1c</a:t>
            </a:r>
            <a:endParaRPr lang="zh-TW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5245192" y="3487695"/>
            <a:ext cx="925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20</a:t>
            </a:r>
            <a:endParaRPr lang="zh-TW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5245192" y="3684767"/>
            <a:ext cx="925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24</a:t>
            </a:r>
            <a:endParaRPr lang="zh-TW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5245192" y="3876360"/>
            <a:ext cx="925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28</a:t>
            </a:r>
            <a:endParaRPr lang="zh-TW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5245192" y="4067954"/>
            <a:ext cx="925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2c</a:t>
            </a:r>
            <a:endParaRPr lang="zh-TW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245191" y="4254072"/>
            <a:ext cx="925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30</a:t>
            </a:r>
            <a:endParaRPr lang="zh-TW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245191" y="4445666"/>
            <a:ext cx="925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34</a:t>
            </a:r>
            <a:endParaRPr lang="zh-TW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5245191" y="4642737"/>
            <a:ext cx="925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38</a:t>
            </a:r>
            <a:endParaRPr lang="zh-TW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5245191" y="4828855"/>
            <a:ext cx="925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3c</a:t>
            </a:r>
            <a:endParaRPr lang="zh-TW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3243400" y="3101187"/>
            <a:ext cx="925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*0</a:t>
            </a:r>
            <a:endParaRPr lang="zh-TW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243400" y="3296102"/>
            <a:ext cx="925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*4</a:t>
            </a:r>
            <a:endParaRPr lang="zh-TW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243400" y="3495409"/>
            <a:ext cx="925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*8</a:t>
            </a:r>
            <a:endParaRPr lang="zh-TW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3243400" y="3682028"/>
            <a:ext cx="925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*c</a:t>
            </a:r>
            <a:endParaRPr lang="zh-TW" altLang="en-US" sz="1200" dirty="0"/>
          </a:p>
        </p:txBody>
      </p:sp>
      <p:cxnSp>
        <p:nvCxnSpPr>
          <p:cNvPr id="59" name="Straight Arrow Connector 58"/>
          <p:cNvCxnSpPr>
            <a:stCxn id="14" idx="1"/>
            <a:endCxn id="29" idx="3"/>
          </p:cNvCxnSpPr>
          <p:nvPr/>
        </p:nvCxnSpPr>
        <p:spPr>
          <a:xfrm flipH="1">
            <a:off x="4337741" y="2659421"/>
            <a:ext cx="738315" cy="11556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" idx="1"/>
            <a:endCxn id="28" idx="3"/>
          </p:cNvCxnSpPr>
          <p:nvPr/>
        </p:nvCxnSpPr>
        <p:spPr>
          <a:xfrm flipH="1" flipV="1">
            <a:off x="4337741" y="3619411"/>
            <a:ext cx="738315" cy="114754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2" idx="1"/>
          </p:cNvCxnSpPr>
          <p:nvPr/>
        </p:nvCxnSpPr>
        <p:spPr>
          <a:xfrm flipH="1" flipV="1">
            <a:off x="4337739" y="3415520"/>
            <a:ext cx="738317" cy="393466"/>
          </a:xfrm>
          <a:prstGeom prst="straightConnector1">
            <a:avLst/>
          </a:prstGeom>
          <a:ln w="28575">
            <a:solidFill>
              <a:srgbClr val="30BE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1"/>
            <a:endCxn id="26" idx="3"/>
          </p:cNvCxnSpPr>
          <p:nvPr/>
        </p:nvCxnSpPr>
        <p:spPr>
          <a:xfrm flipH="1">
            <a:off x="4337741" y="2084637"/>
            <a:ext cx="738315" cy="114350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499714" y="2869061"/>
            <a:ext cx="569964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Index</a:t>
            </a:r>
          </a:p>
          <a:p>
            <a:r>
              <a:rPr lang="en-US" altLang="zh-TW" sz="1350" dirty="0"/>
              <a:t>   0</a:t>
            </a:r>
          </a:p>
          <a:p>
            <a:r>
              <a:rPr lang="en-US" altLang="zh-TW" sz="1350" dirty="0"/>
              <a:t>   1</a:t>
            </a:r>
          </a:p>
          <a:p>
            <a:r>
              <a:rPr lang="en-US" altLang="zh-TW" sz="1350" dirty="0"/>
              <a:t>   2</a:t>
            </a:r>
          </a:p>
          <a:p>
            <a:r>
              <a:rPr lang="en-US" altLang="zh-TW" sz="1350" dirty="0"/>
              <a:t>   3</a:t>
            </a:r>
            <a:endParaRPr lang="zh-TW" altLang="en-US" sz="1350" dirty="0"/>
          </a:p>
        </p:txBody>
      </p:sp>
      <p:sp>
        <p:nvSpPr>
          <p:cNvPr id="61" name="TextBox 60"/>
          <p:cNvSpPr txBox="1"/>
          <p:nvPr/>
        </p:nvSpPr>
        <p:spPr>
          <a:xfrm>
            <a:off x="3447533" y="2870928"/>
            <a:ext cx="5111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Data</a:t>
            </a:r>
            <a:endParaRPr lang="zh-TW" altLang="en-US" sz="1350" dirty="0"/>
          </a:p>
        </p:txBody>
      </p:sp>
    </p:spTree>
    <p:extLst>
      <p:ext uri="{BB962C8B-B14F-4D97-AF65-F5344CB8AC3E}">
        <p14:creationId xmlns:p14="http://schemas.microsoft.com/office/powerpoint/2010/main" val="47377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200" y="526384"/>
            <a:ext cx="7886700" cy="652913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0" dirty="0" smtClean="0">
                <a:latin typeface="Calibri" panose="020F0502020204030204" pitchFamily="34" charset="0"/>
              </a:rPr>
              <a:t>Direct Mapped Example</a:t>
            </a:r>
            <a:endParaRPr lang="zh-TW" altLang="en-US" sz="3600" b="0" dirty="0">
              <a:latin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79599" y="4624675"/>
            <a:ext cx="6126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Cache</a:t>
            </a:r>
            <a:endParaRPr lang="zh-TW" altLang="en-US" sz="1350" dirty="0"/>
          </a:p>
        </p:txBody>
      </p:sp>
      <p:sp>
        <p:nvSpPr>
          <p:cNvPr id="60" name="TextBox 59"/>
          <p:cNvSpPr txBox="1"/>
          <p:nvPr/>
        </p:nvSpPr>
        <p:spPr>
          <a:xfrm>
            <a:off x="755576" y="1447721"/>
            <a:ext cx="650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</a:rPr>
              <a:t>The sequence of memory access: </a:t>
            </a:r>
            <a:r>
              <a:rPr lang="en-US" altLang="zh-TW" sz="2400" dirty="0">
                <a:solidFill>
                  <a:srgbClr val="0070C0"/>
                </a:solidFill>
                <a:latin typeface="Calibri" panose="020F0502020204030204" pitchFamily="34" charset="0"/>
              </a:rPr>
              <a:t>0</a:t>
            </a:r>
            <a:r>
              <a:rPr lang="en-US" altLang="zh-TW" sz="2400" u="sng" dirty="0">
                <a:solidFill>
                  <a:srgbClr val="0070C0"/>
                </a:solidFill>
                <a:latin typeface="Calibri" panose="020F0502020204030204" pitchFamily="34" charset="0"/>
              </a:rPr>
              <a:t>0</a:t>
            </a:r>
            <a:r>
              <a:rPr lang="en-US" altLang="zh-TW" sz="2400" dirty="0">
                <a:solidFill>
                  <a:srgbClr val="0070C0"/>
                </a:solidFill>
                <a:latin typeface="Calibri" panose="020F0502020204030204" pitchFamily="34" charset="0"/>
              </a:rPr>
              <a:t>, </a:t>
            </a:r>
            <a:r>
              <a:rPr lang="en-US" altLang="zh-TW" sz="24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0</a:t>
            </a:r>
            <a:r>
              <a:rPr lang="en-US" altLang="zh-TW" sz="2400" u="sng" dirty="0" smtClean="0">
                <a:solidFill>
                  <a:srgbClr val="0070C0"/>
                </a:solidFill>
                <a:latin typeface="Calibri" panose="020F0502020204030204" pitchFamily="34" charset="0"/>
              </a:rPr>
              <a:t>4</a:t>
            </a:r>
            <a:r>
              <a:rPr lang="en-US" altLang="zh-TW" sz="24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, 0</a:t>
            </a:r>
            <a:r>
              <a:rPr lang="en-US" altLang="zh-TW" sz="2400" u="sng" dirty="0" smtClean="0">
                <a:solidFill>
                  <a:srgbClr val="0070C0"/>
                </a:solidFill>
                <a:latin typeface="Calibri" panose="020F0502020204030204" pitchFamily="34" charset="0"/>
              </a:rPr>
              <a:t>8</a:t>
            </a:r>
            <a:r>
              <a:rPr lang="en-US" altLang="zh-TW" sz="24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, 0</a:t>
            </a:r>
            <a:r>
              <a:rPr lang="en-US" altLang="zh-TW" sz="2400" u="sng" dirty="0" smtClean="0">
                <a:solidFill>
                  <a:srgbClr val="0070C0"/>
                </a:solidFill>
                <a:latin typeface="Calibri" panose="020F0502020204030204" pitchFamily="34" charset="0"/>
              </a:rPr>
              <a:t>c</a:t>
            </a:r>
            <a:r>
              <a:rPr lang="en-US" altLang="zh-TW" sz="24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, 1</a:t>
            </a:r>
            <a:r>
              <a:rPr lang="en-US" altLang="zh-TW" sz="2400" u="sng" dirty="0" smtClean="0">
                <a:solidFill>
                  <a:srgbClr val="0070C0"/>
                </a:solidFill>
                <a:latin typeface="Calibri" panose="020F0502020204030204" pitchFamily="34" charset="0"/>
              </a:rPr>
              <a:t>0</a:t>
            </a:r>
            <a:endParaRPr lang="zh-TW" altLang="en-US" sz="2400" u="sng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102104"/>
              </p:ext>
            </p:extLst>
          </p:nvPr>
        </p:nvGraphicFramePr>
        <p:xfrm>
          <a:off x="1507636" y="2497586"/>
          <a:ext cx="2498124" cy="19563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6172"/>
                <a:gridCol w="1161952"/>
              </a:tblGrid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Memory</a:t>
                      </a:r>
                      <a:r>
                        <a:rPr lang="en-US" altLang="zh-TW" sz="1400" baseline="0" dirty="0" smtClean="0"/>
                        <a:t> Block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Hit/Miss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890728"/>
              </p:ext>
            </p:extLst>
          </p:nvPr>
        </p:nvGraphicFramePr>
        <p:xfrm>
          <a:off x="5506251" y="2791973"/>
          <a:ext cx="1511996" cy="1326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1996"/>
              </a:tblGrid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E2F0D9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FFF2CC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FFC5C5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4932040" y="2428261"/>
            <a:ext cx="5699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Index</a:t>
            </a:r>
            <a:endParaRPr lang="zh-TW" altLang="en-US" sz="1350" dirty="0"/>
          </a:p>
        </p:txBody>
      </p:sp>
      <p:sp>
        <p:nvSpPr>
          <p:cNvPr id="63" name="TextBox 62"/>
          <p:cNvSpPr txBox="1"/>
          <p:nvPr/>
        </p:nvSpPr>
        <p:spPr>
          <a:xfrm>
            <a:off x="5037140" y="2826161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0</a:t>
            </a:r>
            <a:endParaRPr lang="zh-TW" altLang="en-US" sz="1350" dirty="0"/>
          </a:p>
        </p:txBody>
      </p:sp>
      <p:sp>
        <p:nvSpPr>
          <p:cNvPr id="64" name="TextBox 63"/>
          <p:cNvSpPr txBox="1"/>
          <p:nvPr/>
        </p:nvSpPr>
        <p:spPr>
          <a:xfrm>
            <a:off x="5037140" y="3175663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4</a:t>
            </a:r>
            <a:endParaRPr lang="zh-TW" altLang="en-US" sz="1350" dirty="0"/>
          </a:p>
        </p:txBody>
      </p:sp>
      <p:sp>
        <p:nvSpPr>
          <p:cNvPr id="66" name="TextBox 65"/>
          <p:cNvSpPr txBox="1"/>
          <p:nvPr/>
        </p:nvSpPr>
        <p:spPr>
          <a:xfrm>
            <a:off x="5037140" y="3525165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8</a:t>
            </a:r>
            <a:endParaRPr lang="zh-TW" altLang="en-US" sz="1350" dirty="0"/>
          </a:p>
        </p:txBody>
      </p:sp>
      <p:sp>
        <p:nvSpPr>
          <p:cNvPr id="67" name="TextBox 66"/>
          <p:cNvSpPr txBox="1"/>
          <p:nvPr/>
        </p:nvSpPr>
        <p:spPr>
          <a:xfrm>
            <a:off x="5037140" y="3868394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c</a:t>
            </a:r>
            <a:endParaRPr lang="zh-TW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8414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200" y="526384"/>
            <a:ext cx="7886700" cy="652913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0" dirty="0" smtClean="0">
                <a:latin typeface="Calibri" panose="020F0502020204030204" pitchFamily="34" charset="0"/>
              </a:rPr>
              <a:t>Direct Mapped Example</a:t>
            </a:r>
            <a:endParaRPr lang="zh-TW" altLang="en-US" sz="3600" b="0" dirty="0">
              <a:latin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79599" y="4624675"/>
            <a:ext cx="6126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Cache</a:t>
            </a:r>
            <a:endParaRPr lang="zh-TW" altLang="en-US" sz="1350" dirty="0"/>
          </a:p>
        </p:txBody>
      </p:sp>
      <p:sp>
        <p:nvSpPr>
          <p:cNvPr id="60" name="TextBox 59"/>
          <p:cNvSpPr txBox="1"/>
          <p:nvPr/>
        </p:nvSpPr>
        <p:spPr>
          <a:xfrm>
            <a:off x="755576" y="1447721"/>
            <a:ext cx="650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</a:rPr>
              <a:t>The sequence of memory access: 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en-US" altLang="zh-TW" sz="2400" u="sng" dirty="0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en-US" altLang="zh-TW" sz="2400" dirty="0">
                <a:solidFill>
                  <a:srgbClr val="0070C0"/>
                </a:solidFill>
                <a:latin typeface="Calibri" panose="020F0502020204030204" pitchFamily="34" charset="0"/>
              </a:rPr>
              <a:t>, </a:t>
            </a:r>
            <a:r>
              <a:rPr lang="en-US" altLang="zh-TW" sz="24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04, 08, 0c, 10</a:t>
            </a:r>
            <a:endParaRPr lang="zh-TW" altLang="en-US" sz="24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561846"/>
              </p:ext>
            </p:extLst>
          </p:nvPr>
        </p:nvGraphicFramePr>
        <p:xfrm>
          <a:off x="1507636" y="2497586"/>
          <a:ext cx="2498124" cy="19563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6172"/>
                <a:gridCol w="1161952"/>
              </a:tblGrid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Memory</a:t>
                      </a:r>
                      <a:r>
                        <a:rPr lang="en-US" altLang="zh-TW" sz="1400" baseline="0" dirty="0" smtClean="0"/>
                        <a:t> Block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Hit/Miss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00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Miss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5506251" y="2791973"/>
          <a:ext cx="1511996" cy="1326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1996"/>
              </a:tblGrid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E2F0D9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FFF2CC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FFC5C5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4932040" y="2428261"/>
            <a:ext cx="5699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Index</a:t>
            </a:r>
            <a:endParaRPr lang="zh-TW" altLang="en-US" sz="1350" dirty="0"/>
          </a:p>
        </p:txBody>
      </p:sp>
      <p:sp>
        <p:nvSpPr>
          <p:cNvPr id="63" name="TextBox 62"/>
          <p:cNvSpPr txBox="1"/>
          <p:nvPr/>
        </p:nvSpPr>
        <p:spPr>
          <a:xfrm>
            <a:off x="5037140" y="2826161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0</a:t>
            </a:r>
            <a:endParaRPr lang="zh-TW" altLang="en-US" sz="1350" dirty="0"/>
          </a:p>
        </p:txBody>
      </p:sp>
      <p:sp>
        <p:nvSpPr>
          <p:cNvPr id="64" name="TextBox 63"/>
          <p:cNvSpPr txBox="1"/>
          <p:nvPr/>
        </p:nvSpPr>
        <p:spPr>
          <a:xfrm>
            <a:off x="5037140" y="3175663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4</a:t>
            </a:r>
            <a:endParaRPr lang="zh-TW" altLang="en-US" sz="1350" dirty="0"/>
          </a:p>
        </p:txBody>
      </p:sp>
      <p:sp>
        <p:nvSpPr>
          <p:cNvPr id="66" name="TextBox 65"/>
          <p:cNvSpPr txBox="1"/>
          <p:nvPr/>
        </p:nvSpPr>
        <p:spPr>
          <a:xfrm>
            <a:off x="5037140" y="3525165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8</a:t>
            </a:r>
            <a:endParaRPr lang="zh-TW" altLang="en-US" sz="1350" dirty="0"/>
          </a:p>
        </p:txBody>
      </p:sp>
      <p:sp>
        <p:nvSpPr>
          <p:cNvPr id="67" name="TextBox 66"/>
          <p:cNvSpPr txBox="1"/>
          <p:nvPr/>
        </p:nvSpPr>
        <p:spPr>
          <a:xfrm>
            <a:off x="5037140" y="3868394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c</a:t>
            </a:r>
            <a:endParaRPr lang="zh-TW" altLang="en-US" sz="1350" dirty="0"/>
          </a:p>
        </p:txBody>
      </p:sp>
      <p:cxnSp>
        <p:nvCxnSpPr>
          <p:cNvPr id="4" name="Straight Arrow Connector 3"/>
          <p:cNvCxnSpPr>
            <a:endCxn id="63" idx="1"/>
          </p:cNvCxnSpPr>
          <p:nvPr/>
        </p:nvCxnSpPr>
        <p:spPr bwMode="auto">
          <a:xfrm flipV="1">
            <a:off x="4067944" y="2976202"/>
            <a:ext cx="96919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8424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200" y="526384"/>
            <a:ext cx="7886700" cy="652913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0" dirty="0" smtClean="0">
                <a:latin typeface="Calibri" panose="020F0502020204030204" pitchFamily="34" charset="0"/>
              </a:rPr>
              <a:t>Direct Mapped Example</a:t>
            </a:r>
            <a:endParaRPr lang="zh-TW" altLang="en-US" sz="3600" b="0" dirty="0">
              <a:latin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79599" y="4624675"/>
            <a:ext cx="6126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Cache</a:t>
            </a:r>
            <a:endParaRPr lang="zh-TW" altLang="en-US" sz="1350" dirty="0"/>
          </a:p>
        </p:txBody>
      </p:sp>
      <p:sp>
        <p:nvSpPr>
          <p:cNvPr id="60" name="TextBox 59"/>
          <p:cNvSpPr txBox="1"/>
          <p:nvPr/>
        </p:nvSpPr>
        <p:spPr>
          <a:xfrm>
            <a:off x="755576" y="1447721"/>
            <a:ext cx="650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</a:rPr>
              <a:t>The sequence of memory access: 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en-US" altLang="zh-TW" sz="2400" u="sng" dirty="0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en-US" altLang="zh-TW" sz="2400" dirty="0">
                <a:solidFill>
                  <a:srgbClr val="0070C0"/>
                </a:solidFill>
                <a:latin typeface="Calibri" panose="020F0502020204030204" pitchFamily="34" charset="0"/>
              </a:rPr>
              <a:t>, </a:t>
            </a:r>
            <a:r>
              <a:rPr lang="en-US" altLang="zh-TW" sz="24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04, 08, 0c, 10</a:t>
            </a:r>
            <a:endParaRPr lang="zh-TW" altLang="en-US" sz="24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507636" y="2497586"/>
          <a:ext cx="2498124" cy="19563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6172"/>
                <a:gridCol w="1161952"/>
              </a:tblGrid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Memory</a:t>
                      </a:r>
                      <a:r>
                        <a:rPr lang="en-US" altLang="zh-TW" sz="1400" baseline="0" dirty="0" smtClean="0"/>
                        <a:t> Block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Hit/Miss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00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Miss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294257"/>
              </p:ext>
            </p:extLst>
          </p:nvPr>
        </p:nvGraphicFramePr>
        <p:xfrm>
          <a:off x="5506251" y="2791973"/>
          <a:ext cx="1511996" cy="1326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1996"/>
              </a:tblGrid>
              <a:tr h="331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 smtClean="0">
                          <a:solidFill>
                            <a:srgbClr val="FF0000"/>
                          </a:solidFill>
                        </a:rPr>
                        <a:t>Mem</a:t>
                      </a: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[00]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rgbClr val="DAE3F3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 anchor="ctr">
                    <a:solidFill>
                      <a:srgbClr val="E2F0D9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 anchor="ctr">
                    <a:solidFill>
                      <a:srgbClr val="FFF2CC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 anchor="ctr">
                    <a:solidFill>
                      <a:srgbClr val="FFC5C5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4932040" y="2428261"/>
            <a:ext cx="5699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Index</a:t>
            </a:r>
            <a:endParaRPr lang="zh-TW" altLang="en-US" sz="1350" dirty="0"/>
          </a:p>
        </p:txBody>
      </p:sp>
      <p:sp>
        <p:nvSpPr>
          <p:cNvPr id="63" name="TextBox 62"/>
          <p:cNvSpPr txBox="1"/>
          <p:nvPr/>
        </p:nvSpPr>
        <p:spPr>
          <a:xfrm>
            <a:off x="5037140" y="2826161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0</a:t>
            </a:r>
            <a:endParaRPr lang="zh-TW" altLang="en-US" sz="1350" dirty="0"/>
          </a:p>
        </p:txBody>
      </p:sp>
      <p:sp>
        <p:nvSpPr>
          <p:cNvPr id="64" name="TextBox 63"/>
          <p:cNvSpPr txBox="1"/>
          <p:nvPr/>
        </p:nvSpPr>
        <p:spPr>
          <a:xfrm>
            <a:off x="5037140" y="3175663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4</a:t>
            </a:r>
            <a:endParaRPr lang="zh-TW" altLang="en-US" sz="1350" dirty="0"/>
          </a:p>
        </p:txBody>
      </p:sp>
      <p:sp>
        <p:nvSpPr>
          <p:cNvPr id="66" name="TextBox 65"/>
          <p:cNvSpPr txBox="1"/>
          <p:nvPr/>
        </p:nvSpPr>
        <p:spPr>
          <a:xfrm>
            <a:off x="5037140" y="3525165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8</a:t>
            </a:r>
            <a:endParaRPr lang="zh-TW" altLang="en-US" sz="1350" dirty="0"/>
          </a:p>
        </p:txBody>
      </p:sp>
      <p:sp>
        <p:nvSpPr>
          <p:cNvPr id="67" name="TextBox 66"/>
          <p:cNvSpPr txBox="1"/>
          <p:nvPr/>
        </p:nvSpPr>
        <p:spPr>
          <a:xfrm>
            <a:off x="5037140" y="3868394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c</a:t>
            </a:r>
            <a:endParaRPr lang="zh-TW" altLang="en-US" sz="1350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7164288" y="2976202"/>
            <a:ext cx="91260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7092280" y="2583372"/>
            <a:ext cx="16850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From main memory</a:t>
            </a:r>
            <a:endParaRPr lang="zh-TW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73138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200" y="526384"/>
            <a:ext cx="7886700" cy="652913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0" dirty="0" smtClean="0">
                <a:latin typeface="Calibri" panose="020F0502020204030204" pitchFamily="34" charset="0"/>
              </a:rPr>
              <a:t>Direct Mapped Example</a:t>
            </a:r>
            <a:endParaRPr lang="zh-TW" altLang="en-US" sz="3600" b="0" dirty="0">
              <a:latin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79599" y="4624675"/>
            <a:ext cx="6126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Cache</a:t>
            </a:r>
            <a:endParaRPr lang="zh-TW" altLang="en-US" sz="1350" dirty="0"/>
          </a:p>
        </p:txBody>
      </p:sp>
      <p:sp>
        <p:nvSpPr>
          <p:cNvPr id="60" name="TextBox 59"/>
          <p:cNvSpPr txBox="1"/>
          <p:nvPr/>
        </p:nvSpPr>
        <p:spPr>
          <a:xfrm>
            <a:off x="755576" y="1447721"/>
            <a:ext cx="650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</a:rPr>
              <a:t>The sequence of memory access: </a:t>
            </a:r>
            <a:r>
              <a:rPr lang="en-US" altLang="zh-TW" sz="2400" dirty="0">
                <a:solidFill>
                  <a:srgbClr val="0070C0"/>
                </a:solidFill>
                <a:latin typeface="Calibri" panose="020F0502020204030204" pitchFamily="34" charset="0"/>
              </a:rPr>
              <a:t>00, </a:t>
            </a:r>
            <a:r>
              <a:rPr lang="en-US" altLang="zh-TW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en-US" altLang="zh-TW" sz="2400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4</a:t>
            </a:r>
            <a:r>
              <a:rPr lang="en-US" altLang="zh-TW" sz="24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, 08, 0c, 10</a:t>
            </a:r>
            <a:endParaRPr lang="zh-TW" altLang="en-US" sz="24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096093"/>
              </p:ext>
            </p:extLst>
          </p:nvPr>
        </p:nvGraphicFramePr>
        <p:xfrm>
          <a:off x="1507636" y="2497586"/>
          <a:ext cx="2498124" cy="19563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6172"/>
                <a:gridCol w="1161952"/>
              </a:tblGrid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Memory</a:t>
                      </a:r>
                      <a:r>
                        <a:rPr lang="en-US" altLang="zh-TW" sz="1400" baseline="0" dirty="0" smtClean="0"/>
                        <a:t> Block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Hit/Miss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04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Miss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5506251" y="2791973"/>
          <a:ext cx="1511996" cy="1326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1996"/>
              </a:tblGrid>
              <a:tr h="331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[00]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rgbClr val="DAE3F3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 anchor="ctr">
                    <a:solidFill>
                      <a:srgbClr val="E2F0D9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 anchor="ctr">
                    <a:solidFill>
                      <a:srgbClr val="FFF2CC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 anchor="ctr">
                    <a:solidFill>
                      <a:srgbClr val="FFC5C5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4932040" y="2428261"/>
            <a:ext cx="5699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Index</a:t>
            </a:r>
            <a:endParaRPr lang="zh-TW" altLang="en-US" sz="1350" dirty="0"/>
          </a:p>
        </p:txBody>
      </p:sp>
      <p:sp>
        <p:nvSpPr>
          <p:cNvPr id="63" name="TextBox 62"/>
          <p:cNvSpPr txBox="1"/>
          <p:nvPr/>
        </p:nvSpPr>
        <p:spPr>
          <a:xfrm>
            <a:off x="5037140" y="2826161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0</a:t>
            </a:r>
            <a:endParaRPr lang="zh-TW" altLang="en-US" sz="1350" dirty="0"/>
          </a:p>
        </p:txBody>
      </p:sp>
      <p:sp>
        <p:nvSpPr>
          <p:cNvPr id="64" name="TextBox 63"/>
          <p:cNvSpPr txBox="1"/>
          <p:nvPr/>
        </p:nvSpPr>
        <p:spPr>
          <a:xfrm>
            <a:off x="5037140" y="3175663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4</a:t>
            </a:r>
            <a:endParaRPr lang="zh-TW" altLang="en-US" sz="1350" dirty="0"/>
          </a:p>
        </p:txBody>
      </p:sp>
      <p:sp>
        <p:nvSpPr>
          <p:cNvPr id="66" name="TextBox 65"/>
          <p:cNvSpPr txBox="1"/>
          <p:nvPr/>
        </p:nvSpPr>
        <p:spPr>
          <a:xfrm>
            <a:off x="5037140" y="3525165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8</a:t>
            </a:r>
            <a:endParaRPr lang="zh-TW" altLang="en-US" sz="1350" dirty="0"/>
          </a:p>
        </p:txBody>
      </p:sp>
      <p:sp>
        <p:nvSpPr>
          <p:cNvPr id="67" name="TextBox 66"/>
          <p:cNvSpPr txBox="1"/>
          <p:nvPr/>
        </p:nvSpPr>
        <p:spPr>
          <a:xfrm>
            <a:off x="5037140" y="3868394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c</a:t>
            </a:r>
            <a:endParaRPr lang="zh-TW" altLang="en-US" sz="1350" dirty="0"/>
          </a:p>
        </p:txBody>
      </p:sp>
      <p:cxnSp>
        <p:nvCxnSpPr>
          <p:cNvPr id="16" name="Straight Arrow Connector 15"/>
          <p:cNvCxnSpPr>
            <a:endCxn id="64" idx="1"/>
          </p:cNvCxnSpPr>
          <p:nvPr/>
        </p:nvCxnSpPr>
        <p:spPr bwMode="auto">
          <a:xfrm flipV="1">
            <a:off x="4029140" y="3325704"/>
            <a:ext cx="10080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464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200" y="526384"/>
            <a:ext cx="7886700" cy="652913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0" dirty="0" smtClean="0">
                <a:latin typeface="Calibri" panose="020F0502020204030204" pitchFamily="34" charset="0"/>
              </a:rPr>
              <a:t>Direct Mapped Example</a:t>
            </a:r>
            <a:endParaRPr lang="zh-TW" altLang="en-US" sz="3600" b="0" dirty="0">
              <a:latin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79599" y="4624675"/>
            <a:ext cx="6126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Cache</a:t>
            </a:r>
            <a:endParaRPr lang="zh-TW" altLang="en-US" sz="1350" dirty="0"/>
          </a:p>
        </p:txBody>
      </p:sp>
      <p:sp>
        <p:nvSpPr>
          <p:cNvPr id="60" name="TextBox 59"/>
          <p:cNvSpPr txBox="1"/>
          <p:nvPr/>
        </p:nvSpPr>
        <p:spPr>
          <a:xfrm>
            <a:off x="755576" y="1447721"/>
            <a:ext cx="650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</a:rPr>
              <a:t>The sequence of memory access: </a:t>
            </a:r>
            <a:r>
              <a:rPr lang="en-US" altLang="zh-TW" sz="2400" dirty="0">
                <a:solidFill>
                  <a:srgbClr val="0070C0"/>
                </a:solidFill>
                <a:latin typeface="Calibri" panose="020F0502020204030204" pitchFamily="34" charset="0"/>
              </a:rPr>
              <a:t>00, </a:t>
            </a:r>
            <a:r>
              <a:rPr lang="en-US" altLang="zh-TW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en-US" altLang="zh-TW" sz="2400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4</a:t>
            </a:r>
            <a:r>
              <a:rPr lang="en-US" altLang="zh-TW" sz="24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, 08, 0c, 10</a:t>
            </a:r>
            <a:endParaRPr lang="zh-TW" altLang="en-US" sz="24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190472"/>
              </p:ext>
            </p:extLst>
          </p:nvPr>
        </p:nvGraphicFramePr>
        <p:xfrm>
          <a:off x="1507636" y="2497586"/>
          <a:ext cx="2498124" cy="19563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6172"/>
                <a:gridCol w="1161952"/>
              </a:tblGrid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Memory</a:t>
                      </a:r>
                      <a:r>
                        <a:rPr lang="en-US" altLang="zh-TW" sz="1400" baseline="0" dirty="0" smtClean="0"/>
                        <a:t> Block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Hit/Miss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04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Miss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135667"/>
              </p:ext>
            </p:extLst>
          </p:nvPr>
        </p:nvGraphicFramePr>
        <p:xfrm>
          <a:off x="5506251" y="2791973"/>
          <a:ext cx="1511996" cy="1326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1996"/>
              </a:tblGrid>
              <a:tr h="331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[00]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rgbClr val="DAE3F3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 smtClean="0">
                          <a:solidFill>
                            <a:srgbClr val="FF0000"/>
                          </a:solidFill>
                        </a:rPr>
                        <a:t>Mem</a:t>
                      </a: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[04]</a:t>
                      </a:r>
                      <a:endParaRPr lang="zh-TW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rgbClr val="E2F0D9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>
                    <a:solidFill>
                      <a:srgbClr val="FFF2CC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>
                    <a:solidFill>
                      <a:srgbClr val="FFC5C5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4932040" y="2428261"/>
            <a:ext cx="5699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Index</a:t>
            </a:r>
            <a:endParaRPr lang="zh-TW" altLang="en-US" sz="1350" dirty="0"/>
          </a:p>
        </p:txBody>
      </p:sp>
      <p:sp>
        <p:nvSpPr>
          <p:cNvPr id="63" name="TextBox 62"/>
          <p:cNvSpPr txBox="1"/>
          <p:nvPr/>
        </p:nvSpPr>
        <p:spPr>
          <a:xfrm>
            <a:off x="5037140" y="2826161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0</a:t>
            </a:r>
            <a:endParaRPr lang="zh-TW" altLang="en-US" sz="1350" dirty="0"/>
          </a:p>
        </p:txBody>
      </p:sp>
      <p:sp>
        <p:nvSpPr>
          <p:cNvPr id="64" name="TextBox 63"/>
          <p:cNvSpPr txBox="1"/>
          <p:nvPr/>
        </p:nvSpPr>
        <p:spPr>
          <a:xfrm>
            <a:off x="5037140" y="3175663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4</a:t>
            </a:r>
            <a:endParaRPr lang="zh-TW" altLang="en-US" sz="1350" dirty="0"/>
          </a:p>
        </p:txBody>
      </p:sp>
      <p:sp>
        <p:nvSpPr>
          <p:cNvPr id="66" name="TextBox 65"/>
          <p:cNvSpPr txBox="1"/>
          <p:nvPr/>
        </p:nvSpPr>
        <p:spPr>
          <a:xfrm>
            <a:off x="5037140" y="3525165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8</a:t>
            </a:r>
            <a:endParaRPr lang="zh-TW" altLang="en-US" sz="1350" dirty="0"/>
          </a:p>
        </p:txBody>
      </p:sp>
      <p:sp>
        <p:nvSpPr>
          <p:cNvPr id="67" name="TextBox 66"/>
          <p:cNvSpPr txBox="1"/>
          <p:nvPr/>
        </p:nvSpPr>
        <p:spPr>
          <a:xfrm>
            <a:off x="5037140" y="3868394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c</a:t>
            </a:r>
            <a:endParaRPr lang="zh-TW" altLang="en-US" sz="1350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7164288" y="3286668"/>
            <a:ext cx="91260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7092280" y="2893838"/>
            <a:ext cx="16850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From main memory</a:t>
            </a:r>
            <a:endParaRPr lang="zh-TW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96705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200" y="526384"/>
            <a:ext cx="7886700" cy="652913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0" dirty="0" smtClean="0">
                <a:latin typeface="Calibri" panose="020F0502020204030204" pitchFamily="34" charset="0"/>
              </a:rPr>
              <a:t>Direct Mapped Example</a:t>
            </a:r>
            <a:endParaRPr lang="zh-TW" altLang="en-US" sz="3600" b="0" dirty="0">
              <a:latin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79599" y="4624675"/>
            <a:ext cx="6126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Cache</a:t>
            </a:r>
            <a:endParaRPr lang="zh-TW" altLang="en-US" sz="1350" dirty="0"/>
          </a:p>
        </p:txBody>
      </p:sp>
      <p:sp>
        <p:nvSpPr>
          <p:cNvPr id="60" name="TextBox 59"/>
          <p:cNvSpPr txBox="1"/>
          <p:nvPr/>
        </p:nvSpPr>
        <p:spPr>
          <a:xfrm>
            <a:off x="755576" y="1447721"/>
            <a:ext cx="650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</a:rPr>
              <a:t>The sequence of memory access: </a:t>
            </a:r>
            <a:r>
              <a:rPr lang="en-US" altLang="zh-TW" sz="2400" dirty="0">
                <a:solidFill>
                  <a:srgbClr val="0070C0"/>
                </a:solidFill>
                <a:latin typeface="Calibri" panose="020F0502020204030204" pitchFamily="34" charset="0"/>
              </a:rPr>
              <a:t>00, </a:t>
            </a:r>
            <a:r>
              <a:rPr lang="en-US" altLang="zh-TW" sz="24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04, </a:t>
            </a:r>
            <a:r>
              <a:rPr lang="en-US" altLang="zh-TW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en-US" altLang="zh-TW" sz="2400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8</a:t>
            </a:r>
            <a:r>
              <a:rPr lang="en-US" altLang="zh-TW" sz="24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, 0c, 10</a:t>
            </a:r>
            <a:endParaRPr lang="zh-TW" altLang="en-US" sz="24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662516"/>
              </p:ext>
            </p:extLst>
          </p:nvPr>
        </p:nvGraphicFramePr>
        <p:xfrm>
          <a:off x="1507636" y="2497586"/>
          <a:ext cx="2498124" cy="19563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6172"/>
                <a:gridCol w="1161952"/>
              </a:tblGrid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Memory</a:t>
                      </a:r>
                      <a:r>
                        <a:rPr lang="en-US" altLang="zh-TW" sz="1400" baseline="0" dirty="0" smtClean="0"/>
                        <a:t> Block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Hit/Miss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04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08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Miss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964903"/>
              </p:ext>
            </p:extLst>
          </p:nvPr>
        </p:nvGraphicFramePr>
        <p:xfrm>
          <a:off x="5506251" y="2791973"/>
          <a:ext cx="1511996" cy="1326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1996"/>
              </a:tblGrid>
              <a:tr h="331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[00]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rgbClr val="DAE3F3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[04]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rgbClr val="E2F0D9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 smtClean="0">
                          <a:solidFill>
                            <a:srgbClr val="FF0000"/>
                          </a:solidFill>
                        </a:rPr>
                        <a:t>Mem</a:t>
                      </a: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[08]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rgbClr val="FFF2CC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>
                    <a:solidFill>
                      <a:srgbClr val="FFC5C5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4932040" y="2428261"/>
            <a:ext cx="5699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Index</a:t>
            </a:r>
            <a:endParaRPr lang="zh-TW" altLang="en-US" sz="1350" dirty="0"/>
          </a:p>
        </p:txBody>
      </p:sp>
      <p:sp>
        <p:nvSpPr>
          <p:cNvPr id="63" name="TextBox 62"/>
          <p:cNvSpPr txBox="1"/>
          <p:nvPr/>
        </p:nvSpPr>
        <p:spPr>
          <a:xfrm>
            <a:off x="5037140" y="2826161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0</a:t>
            </a:r>
            <a:endParaRPr lang="zh-TW" altLang="en-US" sz="1350" dirty="0"/>
          </a:p>
        </p:txBody>
      </p:sp>
      <p:sp>
        <p:nvSpPr>
          <p:cNvPr id="64" name="TextBox 63"/>
          <p:cNvSpPr txBox="1"/>
          <p:nvPr/>
        </p:nvSpPr>
        <p:spPr>
          <a:xfrm>
            <a:off x="5037140" y="3175663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4</a:t>
            </a:r>
            <a:endParaRPr lang="zh-TW" altLang="en-US" sz="1350" dirty="0"/>
          </a:p>
        </p:txBody>
      </p:sp>
      <p:sp>
        <p:nvSpPr>
          <p:cNvPr id="66" name="TextBox 65"/>
          <p:cNvSpPr txBox="1"/>
          <p:nvPr/>
        </p:nvSpPr>
        <p:spPr>
          <a:xfrm>
            <a:off x="5037140" y="3525165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8</a:t>
            </a:r>
            <a:endParaRPr lang="zh-TW" altLang="en-US" sz="1350" dirty="0"/>
          </a:p>
        </p:txBody>
      </p:sp>
      <p:sp>
        <p:nvSpPr>
          <p:cNvPr id="67" name="TextBox 66"/>
          <p:cNvSpPr txBox="1"/>
          <p:nvPr/>
        </p:nvSpPr>
        <p:spPr>
          <a:xfrm>
            <a:off x="5037140" y="3868394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c</a:t>
            </a:r>
            <a:endParaRPr lang="zh-TW" altLang="en-US" sz="1350" dirty="0"/>
          </a:p>
        </p:txBody>
      </p:sp>
      <p:cxnSp>
        <p:nvCxnSpPr>
          <p:cNvPr id="14" name="Straight Arrow Connector 13"/>
          <p:cNvCxnSpPr>
            <a:endCxn id="66" idx="1"/>
          </p:cNvCxnSpPr>
          <p:nvPr/>
        </p:nvCxnSpPr>
        <p:spPr bwMode="auto">
          <a:xfrm>
            <a:off x="4029140" y="3637817"/>
            <a:ext cx="10080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>
            <a:off x="7092280" y="3617913"/>
            <a:ext cx="91260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7020272" y="3225083"/>
            <a:ext cx="16850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From main memory</a:t>
            </a:r>
            <a:endParaRPr lang="zh-TW" altLang="en-US" sz="1350" dirty="0"/>
          </a:p>
        </p:txBody>
      </p:sp>
    </p:spTree>
    <p:extLst>
      <p:ext uri="{BB962C8B-B14F-4D97-AF65-F5344CB8AC3E}">
        <p14:creationId xmlns:p14="http://schemas.microsoft.com/office/powerpoint/2010/main" val="9168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259632" y="2044004"/>
            <a:ext cx="7272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  <a:buFontTx/>
              <a:buNone/>
            </a:pPr>
            <a:r>
              <a:rPr lang="en-US" altLang="zh-TW" sz="3600" dirty="0" smtClean="0">
                <a:solidFill>
                  <a:srgbClr val="0000FF"/>
                </a:solidFill>
                <a:latin typeface="Calibri" panose="020F0502020204030204" pitchFamily="34" charset="0"/>
                <a:ea typeface="標楷體" pitchFamily="65" charset="-120"/>
              </a:rPr>
              <a:t>LAB 6 </a:t>
            </a:r>
          </a:p>
          <a:p>
            <a:pPr algn="ctr">
              <a:buClrTx/>
              <a:buFontTx/>
              <a:buNone/>
            </a:pPr>
            <a:r>
              <a:rPr lang="en-US" altLang="zh-TW" sz="3600" dirty="0" smtClean="0">
                <a:solidFill>
                  <a:srgbClr val="0000FF"/>
                </a:solidFill>
                <a:latin typeface="Calibri" panose="020F0502020204030204" pitchFamily="34" charset="0"/>
                <a:ea typeface="標楷體" pitchFamily="65" charset="-120"/>
              </a:rPr>
              <a:t>Verilog Implementation Of  I-Cache</a:t>
            </a:r>
            <a:r>
              <a:rPr lang="zh-TW" altLang="en-US" sz="3600" dirty="0" smtClean="0">
                <a:solidFill>
                  <a:srgbClr val="0000FF"/>
                </a:solidFill>
                <a:latin typeface="Calibri" panose="020F0502020204030204" pitchFamily="34" charset="0"/>
                <a:ea typeface="標楷體" pitchFamily="65" charset="-120"/>
              </a:rPr>
              <a:t>  </a:t>
            </a:r>
            <a:endParaRPr lang="en-US" altLang="zh-TW" sz="3600" dirty="0" smtClean="0">
              <a:solidFill>
                <a:srgbClr val="0000FF"/>
              </a:solidFill>
              <a:latin typeface="Calibri" panose="020F0502020204030204" pitchFamily="34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081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200" y="526384"/>
            <a:ext cx="7886700" cy="652913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0" dirty="0" smtClean="0">
                <a:latin typeface="Calibri" panose="020F0502020204030204" pitchFamily="34" charset="0"/>
              </a:rPr>
              <a:t>Direct Mapped Example</a:t>
            </a:r>
            <a:endParaRPr lang="zh-TW" altLang="en-US" sz="3600" b="0" dirty="0">
              <a:latin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79599" y="4624675"/>
            <a:ext cx="6126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Cache</a:t>
            </a:r>
            <a:endParaRPr lang="zh-TW" altLang="en-US" sz="1350" dirty="0"/>
          </a:p>
        </p:txBody>
      </p:sp>
      <p:sp>
        <p:nvSpPr>
          <p:cNvPr id="60" name="TextBox 59"/>
          <p:cNvSpPr txBox="1"/>
          <p:nvPr/>
        </p:nvSpPr>
        <p:spPr>
          <a:xfrm>
            <a:off x="755576" y="1447721"/>
            <a:ext cx="650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</a:rPr>
              <a:t>The sequence of memory access: </a:t>
            </a:r>
            <a:r>
              <a:rPr lang="en-US" altLang="zh-TW" sz="2400" dirty="0">
                <a:solidFill>
                  <a:srgbClr val="0070C0"/>
                </a:solidFill>
                <a:latin typeface="Calibri" panose="020F0502020204030204" pitchFamily="34" charset="0"/>
              </a:rPr>
              <a:t>00, </a:t>
            </a:r>
            <a:r>
              <a:rPr lang="en-US" altLang="zh-TW" sz="24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04, 08, </a:t>
            </a:r>
            <a:r>
              <a:rPr lang="en-US" altLang="zh-TW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en-US" altLang="zh-TW" sz="2400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c</a:t>
            </a:r>
            <a:r>
              <a:rPr lang="en-US" altLang="zh-TW" sz="24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, 10</a:t>
            </a:r>
            <a:endParaRPr lang="zh-TW" altLang="en-US" sz="24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530667"/>
              </p:ext>
            </p:extLst>
          </p:nvPr>
        </p:nvGraphicFramePr>
        <p:xfrm>
          <a:off x="1507636" y="2497586"/>
          <a:ext cx="2498124" cy="19563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6172"/>
                <a:gridCol w="1161952"/>
              </a:tblGrid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Memory</a:t>
                      </a:r>
                      <a:r>
                        <a:rPr lang="en-US" altLang="zh-TW" sz="1400" baseline="0" dirty="0" smtClean="0"/>
                        <a:t> Block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Hit/Miss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04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08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0c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Miss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805080"/>
              </p:ext>
            </p:extLst>
          </p:nvPr>
        </p:nvGraphicFramePr>
        <p:xfrm>
          <a:off x="5506251" y="2791973"/>
          <a:ext cx="1511996" cy="1326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1996"/>
              </a:tblGrid>
              <a:tr h="331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[00]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rgbClr val="DAE3F3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[04]</a:t>
                      </a:r>
                      <a:endParaRPr lang="zh-TW" altLang="en-US" sz="1400" dirty="0"/>
                    </a:p>
                  </a:txBody>
                  <a:tcPr marL="68580" marR="68580" marT="34290" marB="34290" anchor="ctr">
                    <a:solidFill>
                      <a:srgbClr val="E2F0D9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[08]</a:t>
                      </a:r>
                      <a:endParaRPr lang="zh-TW" altLang="en-US" sz="1400" dirty="0"/>
                    </a:p>
                  </a:txBody>
                  <a:tcPr marL="68580" marR="68580" marT="34290" marB="34290" anchor="ctr">
                    <a:solidFill>
                      <a:srgbClr val="FFF2CC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 smtClean="0">
                          <a:solidFill>
                            <a:srgbClr val="FF0000"/>
                          </a:solidFill>
                        </a:rPr>
                        <a:t>Mem</a:t>
                      </a: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[0c]</a:t>
                      </a:r>
                      <a:endParaRPr lang="zh-TW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rgbClr val="FFC5C5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4932040" y="2428261"/>
            <a:ext cx="5699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Index</a:t>
            </a:r>
            <a:endParaRPr lang="zh-TW" altLang="en-US" sz="1350" dirty="0"/>
          </a:p>
        </p:txBody>
      </p:sp>
      <p:sp>
        <p:nvSpPr>
          <p:cNvPr id="63" name="TextBox 62"/>
          <p:cNvSpPr txBox="1"/>
          <p:nvPr/>
        </p:nvSpPr>
        <p:spPr>
          <a:xfrm>
            <a:off x="5037140" y="2826161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0</a:t>
            </a:r>
            <a:endParaRPr lang="zh-TW" altLang="en-US" sz="1350" dirty="0"/>
          </a:p>
        </p:txBody>
      </p:sp>
      <p:sp>
        <p:nvSpPr>
          <p:cNvPr id="64" name="TextBox 63"/>
          <p:cNvSpPr txBox="1"/>
          <p:nvPr/>
        </p:nvSpPr>
        <p:spPr>
          <a:xfrm>
            <a:off x="5037140" y="3175663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4</a:t>
            </a:r>
            <a:endParaRPr lang="zh-TW" altLang="en-US" sz="1350" dirty="0"/>
          </a:p>
        </p:txBody>
      </p:sp>
      <p:sp>
        <p:nvSpPr>
          <p:cNvPr id="66" name="TextBox 65"/>
          <p:cNvSpPr txBox="1"/>
          <p:nvPr/>
        </p:nvSpPr>
        <p:spPr>
          <a:xfrm>
            <a:off x="5037140" y="3525165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8</a:t>
            </a:r>
            <a:endParaRPr lang="zh-TW" altLang="en-US" sz="1350" dirty="0"/>
          </a:p>
        </p:txBody>
      </p:sp>
      <p:sp>
        <p:nvSpPr>
          <p:cNvPr id="67" name="TextBox 66"/>
          <p:cNvSpPr txBox="1"/>
          <p:nvPr/>
        </p:nvSpPr>
        <p:spPr>
          <a:xfrm>
            <a:off x="5037140" y="3868394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c</a:t>
            </a:r>
            <a:endParaRPr lang="zh-TW" altLang="en-US" sz="1350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7164288" y="3961142"/>
            <a:ext cx="91260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7092280" y="3568312"/>
            <a:ext cx="16850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From main memory</a:t>
            </a:r>
            <a:endParaRPr lang="zh-TW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39384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200" y="526384"/>
            <a:ext cx="7886700" cy="652913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0" dirty="0" smtClean="0">
                <a:latin typeface="Calibri" panose="020F0502020204030204" pitchFamily="34" charset="0"/>
              </a:rPr>
              <a:t>Direct Mapped Example</a:t>
            </a:r>
            <a:endParaRPr lang="zh-TW" altLang="en-US" sz="3600" b="0" dirty="0">
              <a:latin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79599" y="4624675"/>
            <a:ext cx="6126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Cache</a:t>
            </a:r>
            <a:endParaRPr lang="zh-TW" altLang="en-US" sz="1350" dirty="0"/>
          </a:p>
        </p:txBody>
      </p:sp>
      <p:sp>
        <p:nvSpPr>
          <p:cNvPr id="60" name="TextBox 59"/>
          <p:cNvSpPr txBox="1"/>
          <p:nvPr/>
        </p:nvSpPr>
        <p:spPr>
          <a:xfrm>
            <a:off x="755576" y="1447721"/>
            <a:ext cx="650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</a:rPr>
              <a:t>The sequence of memory access: </a:t>
            </a:r>
            <a:r>
              <a:rPr lang="en-US" altLang="zh-TW" sz="2400" dirty="0">
                <a:solidFill>
                  <a:srgbClr val="0070C0"/>
                </a:solidFill>
                <a:latin typeface="Calibri" panose="020F0502020204030204" pitchFamily="34" charset="0"/>
              </a:rPr>
              <a:t>00, </a:t>
            </a:r>
            <a:r>
              <a:rPr lang="en-US" altLang="zh-TW" sz="24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04, 08, 0c, </a:t>
            </a:r>
            <a:r>
              <a:rPr lang="en-US" altLang="zh-TW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en-US" altLang="zh-TW" sz="2400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endParaRPr lang="zh-TW" altLang="en-US" sz="2400" u="sng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88503"/>
              </p:ext>
            </p:extLst>
          </p:nvPr>
        </p:nvGraphicFramePr>
        <p:xfrm>
          <a:off x="1507636" y="2497586"/>
          <a:ext cx="2498124" cy="19563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6172"/>
                <a:gridCol w="1161952"/>
              </a:tblGrid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Memory</a:t>
                      </a:r>
                      <a:r>
                        <a:rPr lang="en-US" altLang="zh-TW" sz="1400" baseline="0" dirty="0" smtClean="0"/>
                        <a:t> Block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Hit/Miss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04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08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0c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10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Miss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53960"/>
              </p:ext>
            </p:extLst>
          </p:nvPr>
        </p:nvGraphicFramePr>
        <p:xfrm>
          <a:off x="5506251" y="2791973"/>
          <a:ext cx="1511996" cy="1326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1996"/>
              </a:tblGrid>
              <a:tr h="331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 smtClean="0">
                          <a:solidFill>
                            <a:srgbClr val="FF0000"/>
                          </a:solidFill>
                        </a:rPr>
                        <a:t>Mem</a:t>
                      </a: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[10]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rgbClr val="DAE3F3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[04]</a:t>
                      </a:r>
                      <a:endParaRPr lang="zh-TW" altLang="en-US" sz="1400" dirty="0"/>
                    </a:p>
                  </a:txBody>
                  <a:tcPr marL="68580" marR="68580" marT="34290" marB="34290" anchor="ctr">
                    <a:solidFill>
                      <a:srgbClr val="E2F0D9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[08]</a:t>
                      </a:r>
                      <a:endParaRPr lang="zh-TW" altLang="en-US" sz="1400" dirty="0"/>
                    </a:p>
                  </a:txBody>
                  <a:tcPr marL="68580" marR="68580" marT="34290" marB="34290" anchor="ctr">
                    <a:solidFill>
                      <a:srgbClr val="FFF2CC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[0c]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rgbClr val="FFC5C5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4932040" y="2428261"/>
            <a:ext cx="5699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Index</a:t>
            </a:r>
            <a:endParaRPr lang="zh-TW" altLang="en-US" sz="1350" dirty="0"/>
          </a:p>
        </p:txBody>
      </p:sp>
      <p:sp>
        <p:nvSpPr>
          <p:cNvPr id="63" name="TextBox 62"/>
          <p:cNvSpPr txBox="1"/>
          <p:nvPr/>
        </p:nvSpPr>
        <p:spPr>
          <a:xfrm>
            <a:off x="5037140" y="2826161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0</a:t>
            </a:r>
            <a:endParaRPr lang="zh-TW" altLang="en-US" sz="1350" dirty="0"/>
          </a:p>
        </p:txBody>
      </p:sp>
      <p:sp>
        <p:nvSpPr>
          <p:cNvPr id="64" name="TextBox 63"/>
          <p:cNvSpPr txBox="1"/>
          <p:nvPr/>
        </p:nvSpPr>
        <p:spPr>
          <a:xfrm>
            <a:off x="5037140" y="3175663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4</a:t>
            </a:r>
            <a:endParaRPr lang="zh-TW" altLang="en-US" sz="1350" dirty="0"/>
          </a:p>
        </p:txBody>
      </p:sp>
      <p:sp>
        <p:nvSpPr>
          <p:cNvPr id="66" name="TextBox 65"/>
          <p:cNvSpPr txBox="1"/>
          <p:nvPr/>
        </p:nvSpPr>
        <p:spPr>
          <a:xfrm>
            <a:off x="5037140" y="3525165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8</a:t>
            </a:r>
            <a:endParaRPr lang="zh-TW" altLang="en-US" sz="1350" dirty="0"/>
          </a:p>
        </p:txBody>
      </p:sp>
      <p:sp>
        <p:nvSpPr>
          <p:cNvPr id="67" name="TextBox 66"/>
          <p:cNvSpPr txBox="1"/>
          <p:nvPr/>
        </p:nvSpPr>
        <p:spPr>
          <a:xfrm>
            <a:off x="5037140" y="3868394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c</a:t>
            </a:r>
            <a:endParaRPr lang="zh-TW" altLang="en-US" sz="1350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7092280" y="2971132"/>
            <a:ext cx="91260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7020272" y="2578302"/>
            <a:ext cx="16850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From main memory</a:t>
            </a:r>
            <a:endParaRPr lang="zh-TW" altLang="en-US" sz="1350" dirty="0"/>
          </a:p>
        </p:txBody>
      </p:sp>
      <p:cxnSp>
        <p:nvCxnSpPr>
          <p:cNvPr id="14" name="Straight Arrow Connector 13"/>
          <p:cNvCxnSpPr>
            <a:endCxn id="63" idx="1"/>
          </p:cNvCxnSpPr>
          <p:nvPr/>
        </p:nvCxnSpPr>
        <p:spPr bwMode="auto">
          <a:xfrm flipV="1">
            <a:off x="3995936" y="2976202"/>
            <a:ext cx="1041204" cy="131689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3252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276872"/>
            <a:ext cx="7886700" cy="1968907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0" dirty="0" smtClean="0">
                <a:latin typeface="Calibri" panose="020F0502020204030204" pitchFamily="34" charset="0"/>
              </a:rPr>
              <a:t>Cache Line Refill</a:t>
            </a:r>
            <a:br>
              <a:rPr lang="en-US" altLang="zh-TW" sz="3600" b="0" dirty="0" smtClean="0">
                <a:latin typeface="Calibri" panose="020F0502020204030204" pitchFamily="34" charset="0"/>
              </a:rPr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400" b="0" dirty="0">
                <a:latin typeface="Calibri" panose="020F0502020204030204" pitchFamily="34" charset="0"/>
              </a:rPr>
              <a:t>Load in multi-data when cache miss</a:t>
            </a:r>
            <a:endParaRPr lang="zh-TW" altLang="en-US" sz="2400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84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531403"/>
            <a:ext cx="7886700" cy="652913"/>
          </a:xfrm>
        </p:spPr>
        <p:txBody>
          <a:bodyPr>
            <a:normAutofit/>
          </a:bodyPr>
          <a:lstStyle/>
          <a:p>
            <a:r>
              <a:rPr lang="en-US" altLang="zh-TW" sz="3600" b="0" dirty="0" smtClean="0">
                <a:latin typeface="Calibri" panose="020F0502020204030204" pitchFamily="34" charset="0"/>
              </a:rPr>
              <a:t>Cache Line Refill : </a:t>
            </a:r>
            <a:r>
              <a:rPr lang="en-US" altLang="zh-TW" sz="3600" b="0" dirty="0">
                <a:latin typeface="Calibri" panose="020F0502020204030204" pitchFamily="34" charset="0"/>
              </a:rPr>
              <a:t>16-byte line size</a:t>
            </a:r>
            <a:endParaRPr lang="zh-TW" altLang="en-US" sz="3600" b="0" dirty="0">
              <a:latin typeface="Calibri" panose="020F050202020403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588224" y="2204864"/>
            <a:ext cx="1263479" cy="3065507"/>
            <a:chOff x="5935362" y="1709351"/>
            <a:chExt cx="1342768" cy="3426944"/>
          </a:xfrm>
        </p:grpSpPr>
        <p:grpSp>
          <p:nvGrpSpPr>
            <p:cNvPr id="5" name="Group 4"/>
            <p:cNvGrpSpPr/>
            <p:nvPr/>
          </p:nvGrpSpPr>
          <p:grpSpPr>
            <a:xfrm>
              <a:off x="5935362" y="4279559"/>
              <a:ext cx="1342768" cy="856736"/>
              <a:chOff x="1474573" y="1606378"/>
              <a:chExt cx="1342768" cy="85673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474573" y="1606378"/>
                <a:ext cx="1342768" cy="214184"/>
              </a:xfrm>
              <a:prstGeom prst="rect">
                <a:avLst/>
              </a:prstGeom>
              <a:solidFill>
                <a:srgbClr val="FED8D4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474573" y="1820562"/>
                <a:ext cx="1342768" cy="214184"/>
              </a:xfrm>
              <a:prstGeom prst="rect">
                <a:avLst/>
              </a:prstGeom>
              <a:solidFill>
                <a:srgbClr val="FED8D4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474573" y="2034746"/>
                <a:ext cx="1342768" cy="214184"/>
              </a:xfrm>
              <a:prstGeom prst="rect">
                <a:avLst/>
              </a:prstGeom>
              <a:solidFill>
                <a:srgbClr val="FED8D4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474573" y="2248930"/>
                <a:ext cx="1342768" cy="214184"/>
              </a:xfrm>
              <a:prstGeom prst="rect">
                <a:avLst/>
              </a:prstGeom>
              <a:solidFill>
                <a:srgbClr val="FED8D4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5935362" y="1709351"/>
              <a:ext cx="1342768" cy="856736"/>
              <a:chOff x="1474573" y="1606378"/>
              <a:chExt cx="1342768" cy="85673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474573" y="1606378"/>
                <a:ext cx="1342768" cy="214184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474573" y="1820562"/>
                <a:ext cx="1342768" cy="214184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474573" y="2034746"/>
                <a:ext cx="1342768" cy="214184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474573" y="2248930"/>
                <a:ext cx="1342768" cy="214184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935362" y="2566087"/>
              <a:ext cx="1342768" cy="856736"/>
              <a:chOff x="1474573" y="1606378"/>
              <a:chExt cx="1342768" cy="856736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474573" y="1606378"/>
                <a:ext cx="1342768" cy="214184"/>
              </a:xfrm>
              <a:prstGeom prst="rect">
                <a:avLst/>
              </a:prstGeom>
              <a:solidFill>
                <a:srgbClr val="E2F0D9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474573" y="1820562"/>
                <a:ext cx="1342768" cy="214184"/>
              </a:xfrm>
              <a:prstGeom prst="rect">
                <a:avLst/>
              </a:prstGeom>
              <a:solidFill>
                <a:srgbClr val="E2F0D9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474573" y="2034746"/>
                <a:ext cx="1342768" cy="214184"/>
              </a:xfrm>
              <a:prstGeom prst="rect">
                <a:avLst/>
              </a:prstGeom>
              <a:solidFill>
                <a:srgbClr val="E2F0D9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474573" y="2248930"/>
                <a:ext cx="1342768" cy="214184"/>
              </a:xfrm>
              <a:prstGeom prst="rect">
                <a:avLst/>
              </a:prstGeom>
              <a:solidFill>
                <a:srgbClr val="E2F0D9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935362" y="3422823"/>
              <a:ext cx="1342768" cy="856736"/>
              <a:chOff x="1474573" y="1606378"/>
              <a:chExt cx="1342768" cy="85673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474573" y="1606378"/>
                <a:ext cx="1342768" cy="214184"/>
              </a:xfrm>
              <a:prstGeom prst="rect">
                <a:avLst/>
              </a:prstGeom>
              <a:solidFill>
                <a:srgbClr val="FFF2C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474573" y="1820562"/>
                <a:ext cx="1342768" cy="214184"/>
              </a:xfrm>
              <a:prstGeom prst="rect">
                <a:avLst/>
              </a:prstGeom>
              <a:solidFill>
                <a:srgbClr val="FFF2C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474573" y="2034746"/>
                <a:ext cx="1342768" cy="214184"/>
              </a:xfrm>
              <a:prstGeom prst="rect">
                <a:avLst/>
              </a:prstGeom>
              <a:solidFill>
                <a:srgbClr val="FFF2C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474573" y="2248930"/>
                <a:ext cx="1342768" cy="214184"/>
              </a:xfrm>
              <a:prstGeom prst="rect">
                <a:avLst/>
              </a:prstGeom>
              <a:solidFill>
                <a:srgbClr val="FFF2C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/>
              </a:p>
            </p:txBody>
          </p:sp>
        </p:grpSp>
      </p:grpSp>
      <p:sp>
        <p:nvSpPr>
          <p:cNvPr id="30" name="TextBox 29"/>
          <p:cNvSpPr txBox="1"/>
          <p:nvPr/>
        </p:nvSpPr>
        <p:spPr>
          <a:xfrm>
            <a:off x="6648335" y="5423084"/>
            <a:ext cx="11889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Main Memory</a:t>
            </a:r>
            <a:endParaRPr lang="zh-TW" altLang="en-US" sz="1350" dirty="0"/>
          </a:p>
        </p:txBody>
      </p:sp>
      <p:sp>
        <p:nvSpPr>
          <p:cNvPr id="31" name="TextBox 30"/>
          <p:cNvSpPr txBox="1"/>
          <p:nvPr/>
        </p:nvSpPr>
        <p:spPr>
          <a:xfrm>
            <a:off x="3611914" y="5418757"/>
            <a:ext cx="6126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Cache</a:t>
            </a:r>
            <a:endParaRPr lang="zh-TW" altLang="en-US" sz="1350" dirty="0"/>
          </a:p>
        </p:txBody>
      </p:sp>
      <p:sp>
        <p:nvSpPr>
          <p:cNvPr id="32" name="TextBox 31"/>
          <p:cNvSpPr txBox="1"/>
          <p:nvPr/>
        </p:nvSpPr>
        <p:spPr>
          <a:xfrm>
            <a:off x="6757362" y="2173703"/>
            <a:ext cx="925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00</a:t>
            </a:r>
            <a:endParaRPr lang="zh-TW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757360" y="2363387"/>
            <a:ext cx="925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04</a:t>
            </a:r>
            <a:endParaRPr lang="zh-TW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757361" y="2560866"/>
            <a:ext cx="925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08</a:t>
            </a:r>
            <a:endParaRPr lang="zh-TW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757361" y="2744511"/>
            <a:ext cx="925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0c</a:t>
            </a:r>
            <a:endParaRPr lang="zh-TW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757361" y="2948030"/>
            <a:ext cx="925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10</a:t>
            </a:r>
            <a:endParaRPr lang="zh-TW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6757361" y="3133089"/>
            <a:ext cx="925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14</a:t>
            </a:r>
            <a:endParaRPr lang="zh-TW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757360" y="3327065"/>
            <a:ext cx="925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18</a:t>
            </a:r>
            <a:endParaRPr lang="zh-TW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6757360" y="3512125"/>
            <a:ext cx="925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1c</a:t>
            </a:r>
            <a:endParaRPr lang="zh-TW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757360" y="3703718"/>
            <a:ext cx="925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20</a:t>
            </a:r>
            <a:endParaRPr lang="zh-TW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757360" y="3900790"/>
            <a:ext cx="925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24</a:t>
            </a:r>
            <a:endParaRPr lang="zh-TW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757360" y="4092383"/>
            <a:ext cx="925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28</a:t>
            </a:r>
            <a:endParaRPr lang="zh-TW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757359" y="4283977"/>
            <a:ext cx="925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2c</a:t>
            </a:r>
            <a:endParaRPr lang="zh-TW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6757358" y="4470095"/>
            <a:ext cx="925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30</a:t>
            </a:r>
            <a:endParaRPr lang="zh-TW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6757358" y="4661689"/>
            <a:ext cx="925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34</a:t>
            </a:r>
            <a:endParaRPr lang="zh-TW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757358" y="4858760"/>
            <a:ext cx="925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38</a:t>
            </a:r>
            <a:endParaRPr lang="zh-TW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757358" y="5044878"/>
            <a:ext cx="925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3c</a:t>
            </a:r>
            <a:endParaRPr lang="zh-TW" altLang="en-US" sz="1200" dirty="0"/>
          </a:p>
        </p:txBody>
      </p:sp>
      <p:cxnSp>
        <p:nvCxnSpPr>
          <p:cNvPr id="52" name="Straight Arrow Connector 51"/>
          <p:cNvCxnSpPr>
            <a:stCxn id="21" idx="1"/>
            <a:endCxn id="114" idx="3"/>
          </p:cNvCxnSpPr>
          <p:nvPr/>
        </p:nvCxnSpPr>
        <p:spPr>
          <a:xfrm flipH="1" flipV="1">
            <a:off x="5590912" y="4108558"/>
            <a:ext cx="997312" cy="4912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9" idx="1"/>
            <a:endCxn id="113" idx="3"/>
          </p:cNvCxnSpPr>
          <p:nvPr/>
        </p:nvCxnSpPr>
        <p:spPr>
          <a:xfrm flipH="1">
            <a:off x="5590912" y="3833415"/>
            <a:ext cx="997312" cy="7222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3" idx="1"/>
            <a:endCxn id="112" idx="3"/>
          </p:cNvCxnSpPr>
          <p:nvPr/>
        </p:nvCxnSpPr>
        <p:spPr>
          <a:xfrm flipH="1">
            <a:off x="5590912" y="3067038"/>
            <a:ext cx="997312" cy="63568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7" idx="1"/>
            <a:endCxn id="124" idx="3"/>
          </p:cNvCxnSpPr>
          <p:nvPr/>
        </p:nvCxnSpPr>
        <p:spPr>
          <a:xfrm flipH="1">
            <a:off x="5589677" y="2300661"/>
            <a:ext cx="998547" cy="119914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2234126" y="3398345"/>
            <a:ext cx="840256" cy="811673"/>
            <a:chOff x="1474573" y="1606378"/>
            <a:chExt cx="1342768" cy="856736"/>
          </a:xfrm>
        </p:grpSpPr>
        <p:sp>
          <p:nvSpPr>
            <p:cNvPr id="57" name="Rectangle 56"/>
            <p:cNvSpPr/>
            <p:nvPr/>
          </p:nvSpPr>
          <p:spPr>
            <a:xfrm>
              <a:off x="1474573" y="1606378"/>
              <a:ext cx="1342768" cy="214184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474573" y="1820562"/>
              <a:ext cx="1342768" cy="214184"/>
            </a:xfrm>
            <a:prstGeom prst="rect">
              <a:avLst/>
            </a:prstGeom>
            <a:solidFill>
              <a:srgbClr val="E2F0D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474573" y="2034746"/>
              <a:ext cx="1342768" cy="214184"/>
            </a:xfrm>
            <a:prstGeom prst="rect">
              <a:avLst/>
            </a:prstGeom>
            <a:solidFill>
              <a:srgbClr val="FFF2C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474573" y="2248930"/>
              <a:ext cx="1342768" cy="214184"/>
            </a:xfrm>
            <a:prstGeom prst="rect">
              <a:avLst/>
            </a:prstGeom>
            <a:solidFill>
              <a:srgbClr val="FED8D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1768984" y="3024335"/>
            <a:ext cx="5667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index</a:t>
            </a:r>
            <a:endParaRPr lang="zh-TW" altLang="en-US" sz="1350" dirty="0"/>
          </a:p>
        </p:txBody>
      </p:sp>
      <p:sp>
        <p:nvSpPr>
          <p:cNvPr id="127" name="TextBox 126"/>
          <p:cNvSpPr txBox="1"/>
          <p:nvPr/>
        </p:nvSpPr>
        <p:spPr>
          <a:xfrm>
            <a:off x="1806330" y="3366905"/>
            <a:ext cx="3481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0*</a:t>
            </a:r>
            <a:endParaRPr lang="en-US" altLang="zh-TW" sz="1350" dirty="0"/>
          </a:p>
          <a:p>
            <a:r>
              <a:rPr lang="en-US" altLang="zh-TW" sz="1350" dirty="0" smtClean="0"/>
              <a:t>1*</a:t>
            </a:r>
            <a:endParaRPr lang="en-US" altLang="zh-TW" sz="1350" dirty="0"/>
          </a:p>
          <a:p>
            <a:r>
              <a:rPr lang="en-US" altLang="zh-TW" sz="1350" dirty="0" smtClean="0"/>
              <a:t>2*</a:t>
            </a:r>
            <a:endParaRPr lang="en-US" altLang="zh-TW" sz="1350" dirty="0"/>
          </a:p>
          <a:p>
            <a:r>
              <a:rPr lang="en-US" altLang="zh-TW" sz="1350" dirty="0" smtClean="0"/>
              <a:t>3*</a:t>
            </a:r>
            <a:endParaRPr lang="zh-TW" altLang="en-US" sz="1350" dirty="0"/>
          </a:p>
        </p:txBody>
      </p:sp>
      <p:grpSp>
        <p:nvGrpSpPr>
          <p:cNvPr id="86" name="Group 85"/>
          <p:cNvGrpSpPr/>
          <p:nvPr/>
        </p:nvGrpSpPr>
        <p:grpSpPr>
          <a:xfrm>
            <a:off x="3074382" y="3405368"/>
            <a:ext cx="840256" cy="811673"/>
            <a:chOff x="1474573" y="1606378"/>
            <a:chExt cx="1342768" cy="856736"/>
          </a:xfrm>
        </p:grpSpPr>
        <p:sp>
          <p:nvSpPr>
            <p:cNvPr id="87" name="Rectangle 86"/>
            <p:cNvSpPr/>
            <p:nvPr/>
          </p:nvSpPr>
          <p:spPr>
            <a:xfrm>
              <a:off x="1474573" y="1606378"/>
              <a:ext cx="1342768" cy="214184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474573" y="1820562"/>
              <a:ext cx="1342768" cy="214184"/>
            </a:xfrm>
            <a:prstGeom prst="rect">
              <a:avLst/>
            </a:prstGeom>
            <a:solidFill>
              <a:srgbClr val="E2F0D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474573" y="2034746"/>
              <a:ext cx="1342768" cy="214184"/>
            </a:xfrm>
            <a:prstGeom prst="rect">
              <a:avLst/>
            </a:prstGeom>
            <a:solidFill>
              <a:srgbClr val="FFF2C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474573" y="2248930"/>
              <a:ext cx="1342768" cy="214184"/>
            </a:xfrm>
            <a:prstGeom prst="rect">
              <a:avLst/>
            </a:prstGeom>
            <a:solidFill>
              <a:srgbClr val="FED8D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912519" y="3404931"/>
            <a:ext cx="840256" cy="811673"/>
            <a:chOff x="1474573" y="1606378"/>
            <a:chExt cx="1342768" cy="856736"/>
          </a:xfrm>
        </p:grpSpPr>
        <p:sp>
          <p:nvSpPr>
            <p:cNvPr id="119" name="Rectangle 118"/>
            <p:cNvSpPr/>
            <p:nvPr/>
          </p:nvSpPr>
          <p:spPr>
            <a:xfrm>
              <a:off x="1474573" y="1606378"/>
              <a:ext cx="1342768" cy="214184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474573" y="1820562"/>
              <a:ext cx="1342768" cy="214184"/>
            </a:xfrm>
            <a:prstGeom prst="rect">
              <a:avLst/>
            </a:prstGeom>
            <a:solidFill>
              <a:srgbClr val="E2F0D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474573" y="2034746"/>
              <a:ext cx="1342768" cy="214184"/>
            </a:xfrm>
            <a:prstGeom prst="rect">
              <a:avLst/>
            </a:prstGeom>
            <a:solidFill>
              <a:srgbClr val="FFF2C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474573" y="2248930"/>
              <a:ext cx="1342768" cy="214184"/>
            </a:xfrm>
            <a:prstGeom prst="rect">
              <a:avLst/>
            </a:prstGeom>
            <a:solidFill>
              <a:srgbClr val="FED8D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749421" y="3398345"/>
            <a:ext cx="840256" cy="811673"/>
            <a:chOff x="1474573" y="1606378"/>
            <a:chExt cx="1342768" cy="856736"/>
          </a:xfrm>
        </p:grpSpPr>
        <p:sp>
          <p:nvSpPr>
            <p:cNvPr id="124" name="Rectangle 123"/>
            <p:cNvSpPr/>
            <p:nvPr/>
          </p:nvSpPr>
          <p:spPr>
            <a:xfrm>
              <a:off x="1474573" y="1606378"/>
              <a:ext cx="1342768" cy="214184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474573" y="1820562"/>
              <a:ext cx="1342768" cy="214184"/>
            </a:xfrm>
            <a:prstGeom prst="rect">
              <a:avLst/>
            </a:prstGeom>
            <a:solidFill>
              <a:srgbClr val="E2F0D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474573" y="2034746"/>
              <a:ext cx="1342768" cy="214184"/>
            </a:xfrm>
            <a:prstGeom prst="rect">
              <a:avLst/>
            </a:prstGeom>
            <a:solidFill>
              <a:srgbClr val="FFF2C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474573" y="2248930"/>
              <a:ext cx="1342768" cy="214184"/>
            </a:xfrm>
            <a:prstGeom prst="rect">
              <a:avLst/>
            </a:prstGeom>
            <a:solidFill>
              <a:srgbClr val="FED8D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188395" y="3381847"/>
            <a:ext cx="3441731" cy="857839"/>
            <a:chOff x="2149181" y="3398345"/>
            <a:chExt cx="3441731" cy="857839"/>
          </a:xfrm>
        </p:grpSpPr>
        <p:sp>
          <p:nvSpPr>
            <p:cNvPr id="61" name="TextBox 60"/>
            <p:cNvSpPr txBox="1"/>
            <p:nvPr/>
          </p:nvSpPr>
          <p:spPr>
            <a:xfrm>
              <a:off x="2149181" y="3398345"/>
              <a:ext cx="925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00</a:t>
              </a:r>
              <a:endParaRPr lang="zh-TW" altLang="en-US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49181" y="3593259"/>
              <a:ext cx="925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10</a:t>
              </a:r>
              <a:endParaRPr lang="zh-TW" altLang="en-US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149181" y="3792566"/>
              <a:ext cx="925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20</a:t>
              </a:r>
              <a:endParaRPr lang="zh-TW" altLang="en-US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149181" y="3979185"/>
              <a:ext cx="925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30</a:t>
              </a:r>
              <a:endParaRPr lang="zh-TW" altLang="en-US" sz="12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989437" y="3398345"/>
              <a:ext cx="925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04</a:t>
              </a:r>
              <a:endParaRPr lang="zh-TW" altLang="en-US" sz="12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989437" y="3593259"/>
              <a:ext cx="925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14</a:t>
              </a:r>
              <a:endParaRPr lang="zh-TW" altLang="en-US" sz="12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989437" y="3792566"/>
              <a:ext cx="925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24</a:t>
              </a:r>
              <a:endParaRPr lang="zh-TW" altLang="en-US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89437" y="3979185"/>
              <a:ext cx="925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34</a:t>
              </a:r>
              <a:endParaRPr lang="zh-TW" altLang="en-US" sz="1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829693" y="3398345"/>
              <a:ext cx="925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08</a:t>
              </a:r>
              <a:endParaRPr lang="zh-TW" altLang="en-US" sz="12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29693" y="3593259"/>
              <a:ext cx="925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18</a:t>
              </a:r>
              <a:endParaRPr lang="zh-TW" altLang="en-US" sz="12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829693" y="3792566"/>
              <a:ext cx="925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28</a:t>
              </a:r>
              <a:endParaRPr lang="zh-TW" altLang="en-US" sz="12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829693" y="3979185"/>
              <a:ext cx="925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38</a:t>
              </a:r>
              <a:endParaRPr lang="zh-TW" altLang="en-US" sz="12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665711" y="3398345"/>
              <a:ext cx="925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0c</a:t>
              </a:r>
              <a:endParaRPr lang="zh-TW" altLang="en-US" sz="12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665711" y="3593259"/>
              <a:ext cx="925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1c</a:t>
              </a:r>
              <a:endParaRPr lang="zh-TW" altLang="en-US" sz="12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665711" y="3792566"/>
              <a:ext cx="925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2c</a:t>
              </a:r>
              <a:endParaRPr lang="zh-TW" altLang="en-US" sz="12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665711" y="3979185"/>
              <a:ext cx="925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3c</a:t>
              </a:r>
              <a:endParaRPr lang="zh-TW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466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26384"/>
            <a:ext cx="7886700" cy="652913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0" dirty="0" smtClean="0">
                <a:latin typeface="Calibri" panose="020F0502020204030204" pitchFamily="34" charset="0"/>
              </a:rPr>
              <a:t>Line Refill Example: 16-byte line size</a:t>
            </a:r>
            <a:endParaRPr lang="zh-TW" altLang="en-US" sz="3600" b="0" dirty="0">
              <a:latin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15425" y="4613701"/>
            <a:ext cx="6126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Cache</a:t>
            </a:r>
            <a:endParaRPr lang="zh-TW" altLang="en-US" sz="1350" dirty="0"/>
          </a:p>
        </p:txBody>
      </p:sp>
      <p:sp>
        <p:nvSpPr>
          <p:cNvPr id="60" name="TextBox 59"/>
          <p:cNvSpPr txBox="1"/>
          <p:nvPr/>
        </p:nvSpPr>
        <p:spPr>
          <a:xfrm>
            <a:off x="683568" y="1412716"/>
            <a:ext cx="650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</a:rPr>
              <a:t>The sequence of memory access: </a:t>
            </a:r>
            <a:r>
              <a:rPr lang="en-US" altLang="zh-TW" sz="2400" u="sng" dirty="0">
                <a:solidFill>
                  <a:srgbClr val="0070C0"/>
                </a:solidFill>
                <a:latin typeface="Calibri" panose="020F0502020204030204" pitchFamily="34" charset="0"/>
              </a:rPr>
              <a:t>0</a:t>
            </a:r>
            <a:r>
              <a:rPr lang="en-US" altLang="zh-TW" sz="2400" dirty="0">
                <a:solidFill>
                  <a:srgbClr val="0070C0"/>
                </a:solidFill>
                <a:latin typeface="Calibri" panose="020F0502020204030204" pitchFamily="34" charset="0"/>
              </a:rPr>
              <a:t>0, </a:t>
            </a:r>
            <a:r>
              <a:rPr lang="en-US" altLang="zh-TW" sz="2400" u="sng" dirty="0">
                <a:solidFill>
                  <a:srgbClr val="0070C0"/>
                </a:solidFill>
                <a:latin typeface="Calibri" panose="020F0502020204030204" pitchFamily="34" charset="0"/>
              </a:rPr>
              <a:t>0</a:t>
            </a:r>
            <a:r>
              <a:rPr lang="en-US" altLang="zh-TW" sz="2400" dirty="0">
                <a:solidFill>
                  <a:srgbClr val="0070C0"/>
                </a:solidFill>
                <a:latin typeface="Calibri" panose="020F0502020204030204" pitchFamily="34" charset="0"/>
              </a:rPr>
              <a:t>4, </a:t>
            </a:r>
            <a:r>
              <a:rPr lang="en-US" altLang="zh-TW" sz="2400" u="sng" dirty="0">
                <a:solidFill>
                  <a:srgbClr val="0070C0"/>
                </a:solidFill>
                <a:latin typeface="Calibri" panose="020F0502020204030204" pitchFamily="34" charset="0"/>
              </a:rPr>
              <a:t>0</a:t>
            </a:r>
            <a:r>
              <a:rPr lang="en-US" altLang="zh-TW" sz="2400" dirty="0">
                <a:solidFill>
                  <a:srgbClr val="0070C0"/>
                </a:solidFill>
                <a:latin typeface="Calibri" panose="020F0502020204030204" pitchFamily="34" charset="0"/>
              </a:rPr>
              <a:t>8, </a:t>
            </a:r>
            <a:r>
              <a:rPr lang="en-US" altLang="zh-TW" sz="2400" u="sng" dirty="0">
                <a:solidFill>
                  <a:srgbClr val="0070C0"/>
                </a:solidFill>
                <a:latin typeface="Calibri" panose="020F0502020204030204" pitchFamily="34" charset="0"/>
              </a:rPr>
              <a:t>0</a:t>
            </a:r>
            <a:r>
              <a:rPr lang="en-US" altLang="zh-TW" sz="2400" dirty="0">
                <a:solidFill>
                  <a:srgbClr val="0070C0"/>
                </a:solidFill>
                <a:latin typeface="Calibri" panose="020F0502020204030204" pitchFamily="34" charset="0"/>
              </a:rPr>
              <a:t>c, </a:t>
            </a:r>
            <a:r>
              <a:rPr lang="en-US" altLang="zh-TW" sz="2400" u="sng" dirty="0">
                <a:solidFill>
                  <a:srgbClr val="0070C0"/>
                </a:solidFill>
                <a:latin typeface="Calibri" panose="020F0502020204030204" pitchFamily="34" charset="0"/>
              </a:rPr>
              <a:t>1</a:t>
            </a:r>
            <a:r>
              <a:rPr lang="en-US" altLang="zh-TW" sz="2400" dirty="0">
                <a:solidFill>
                  <a:srgbClr val="0070C0"/>
                </a:solidFill>
                <a:latin typeface="Calibri" panose="020F0502020204030204" pitchFamily="34" charset="0"/>
              </a:rPr>
              <a:t>0</a:t>
            </a:r>
            <a:endParaRPr lang="zh-TW" altLang="en-US" sz="24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215081" y="2453502"/>
          <a:ext cx="2498124" cy="19563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9062"/>
                <a:gridCol w="1249062"/>
              </a:tblGrid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err="1" smtClean="0"/>
                        <a:t>Mem</a:t>
                      </a:r>
                      <a:r>
                        <a:rPr lang="en-US" altLang="zh-TW" sz="1000" baseline="0" dirty="0" smtClean="0"/>
                        <a:t> Block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Hit/Miss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marL="68580" marR="68580" marT="34290" marB="34290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marL="68580" marR="68580" marT="34290" marB="34290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marL="68580" marR="68580" marT="34290" marB="34290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000116"/>
              </p:ext>
            </p:extLst>
          </p:nvPr>
        </p:nvGraphicFramePr>
        <p:xfrm>
          <a:off x="5269779" y="2780999"/>
          <a:ext cx="797390" cy="1326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390"/>
              </a:tblGrid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E2F0D9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FFF2CC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FFC5C5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4695568" y="2417287"/>
            <a:ext cx="5699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Index</a:t>
            </a:r>
            <a:endParaRPr lang="zh-TW" altLang="en-US" sz="1350" dirty="0"/>
          </a:p>
        </p:txBody>
      </p:sp>
      <p:sp>
        <p:nvSpPr>
          <p:cNvPr id="63" name="TextBox 62"/>
          <p:cNvSpPr txBox="1"/>
          <p:nvPr/>
        </p:nvSpPr>
        <p:spPr>
          <a:xfrm>
            <a:off x="4800668" y="2815187"/>
            <a:ext cx="3481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0*</a:t>
            </a:r>
            <a:endParaRPr lang="zh-TW" altLang="en-US" sz="1350" dirty="0"/>
          </a:p>
        </p:txBody>
      </p:sp>
      <p:sp>
        <p:nvSpPr>
          <p:cNvPr id="64" name="TextBox 63"/>
          <p:cNvSpPr txBox="1"/>
          <p:nvPr/>
        </p:nvSpPr>
        <p:spPr>
          <a:xfrm>
            <a:off x="4800668" y="3164689"/>
            <a:ext cx="3481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1*</a:t>
            </a:r>
            <a:endParaRPr lang="zh-TW" altLang="en-US" sz="1350" dirty="0"/>
          </a:p>
        </p:txBody>
      </p:sp>
      <p:sp>
        <p:nvSpPr>
          <p:cNvPr id="66" name="TextBox 65"/>
          <p:cNvSpPr txBox="1"/>
          <p:nvPr/>
        </p:nvSpPr>
        <p:spPr>
          <a:xfrm>
            <a:off x="4800668" y="3514191"/>
            <a:ext cx="3481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2*</a:t>
            </a:r>
            <a:endParaRPr lang="zh-TW" altLang="en-US" sz="1350" dirty="0"/>
          </a:p>
        </p:txBody>
      </p:sp>
      <p:sp>
        <p:nvSpPr>
          <p:cNvPr id="67" name="TextBox 66"/>
          <p:cNvSpPr txBox="1"/>
          <p:nvPr/>
        </p:nvSpPr>
        <p:spPr>
          <a:xfrm>
            <a:off x="4800668" y="3857420"/>
            <a:ext cx="3481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3*</a:t>
            </a:r>
            <a:endParaRPr lang="zh-TW" altLang="en-US" sz="135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489949"/>
              </p:ext>
            </p:extLst>
          </p:nvPr>
        </p:nvGraphicFramePr>
        <p:xfrm>
          <a:off x="6069879" y="2778301"/>
          <a:ext cx="797390" cy="1326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390"/>
              </a:tblGrid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E2F0D9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FFF2CC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FFC5C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886340"/>
              </p:ext>
            </p:extLst>
          </p:nvPr>
        </p:nvGraphicFramePr>
        <p:xfrm>
          <a:off x="6866890" y="2778301"/>
          <a:ext cx="797390" cy="1326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390"/>
              </a:tblGrid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E2F0D9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FFF2CC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FFC5C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190720"/>
              </p:ext>
            </p:extLst>
          </p:nvPr>
        </p:nvGraphicFramePr>
        <p:xfrm>
          <a:off x="7663900" y="2778301"/>
          <a:ext cx="797390" cy="1326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390"/>
              </a:tblGrid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E2F0D9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FFF2CC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FFC5C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63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26384"/>
            <a:ext cx="7886700" cy="652913"/>
          </a:xfrm>
        </p:spPr>
        <p:txBody>
          <a:bodyPr>
            <a:normAutofit/>
          </a:bodyPr>
          <a:lstStyle/>
          <a:p>
            <a:r>
              <a:rPr lang="en-US" altLang="zh-TW" sz="3600" b="0" dirty="0" smtClean="0">
                <a:latin typeface="Calibri" panose="020F0502020204030204" pitchFamily="34" charset="0"/>
              </a:rPr>
              <a:t>Line Refill </a:t>
            </a:r>
            <a:r>
              <a:rPr lang="en-US" altLang="zh-TW" sz="3600" b="0" dirty="0">
                <a:latin typeface="Calibri" panose="020F0502020204030204" pitchFamily="34" charset="0"/>
              </a:rPr>
              <a:t>Example: 16-byte line size</a:t>
            </a:r>
            <a:endParaRPr lang="zh-TW" altLang="en-US" sz="3600" b="0" dirty="0">
              <a:latin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15425" y="4613701"/>
            <a:ext cx="6126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Cache</a:t>
            </a:r>
            <a:endParaRPr lang="zh-TW" altLang="en-US" sz="1350" dirty="0"/>
          </a:p>
        </p:txBody>
      </p:sp>
      <p:sp>
        <p:nvSpPr>
          <p:cNvPr id="60" name="TextBox 59"/>
          <p:cNvSpPr txBox="1"/>
          <p:nvPr/>
        </p:nvSpPr>
        <p:spPr>
          <a:xfrm>
            <a:off x="683568" y="1412716"/>
            <a:ext cx="650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</a:rPr>
              <a:t>The sequence of memory access: </a:t>
            </a:r>
            <a:r>
              <a:rPr lang="en-US" altLang="zh-TW" sz="2400" u="sng" dirty="0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en-US" altLang="zh-TW" sz="2400" dirty="0">
                <a:solidFill>
                  <a:srgbClr val="0070C0"/>
                </a:solidFill>
                <a:latin typeface="Calibri" panose="020F0502020204030204" pitchFamily="34" charset="0"/>
              </a:rPr>
              <a:t>, 04, 08, 0c, 10</a:t>
            </a:r>
            <a:endParaRPr lang="zh-TW" altLang="en-US" sz="24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042225"/>
              </p:ext>
            </p:extLst>
          </p:nvPr>
        </p:nvGraphicFramePr>
        <p:xfrm>
          <a:off x="1215081" y="2453502"/>
          <a:ext cx="2498124" cy="19563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9062"/>
                <a:gridCol w="1249062"/>
              </a:tblGrid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/>
                        <a:t>Mem</a:t>
                      </a:r>
                      <a:r>
                        <a:rPr lang="en-US" altLang="zh-TW" sz="1600" baseline="0" dirty="0" smtClean="0"/>
                        <a:t> Block</a:t>
                      </a:r>
                      <a:endParaRPr lang="zh-TW" altLang="en-US" sz="16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Hit/Miss</a:t>
                      </a:r>
                      <a:endParaRPr lang="zh-TW" altLang="en-US" sz="1600" dirty="0"/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Miss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/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endParaRPr lang="zh-TW" altLang="en-US" sz="16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/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endParaRPr lang="zh-TW" altLang="en-US" sz="16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/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269779" y="2780999"/>
          <a:ext cx="797390" cy="1326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390"/>
              </a:tblGrid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E2F0D9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FFF2CC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FFC5C5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4695568" y="2417287"/>
            <a:ext cx="5699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Index</a:t>
            </a:r>
            <a:endParaRPr lang="zh-TW" altLang="en-US" sz="1350" dirty="0"/>
          </a:p>
        </p:txBody>
      </p:sp>
      <p:sp>
        <p:nvSpPr>
          <p:cNvPr id="63" name="TextBox 62"/>
          <p:cNvSpPr txBox="1"/>
          <p:nvPr/>
        </p:nvSpPr>
        <p:spPr>
          <a:xfrm>
            <a:off x="4800668" y="2815187"/>
            <a:ext cx="3481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0*</a:t>
            </a:r>
            <a:endParaRPr lang="zh-TW" altLang="en-US" sz="1350" dirty="0"/>
          </a:p>
        </p:txBody>
      </p:sp>
      <p:sp>
        <p:nvSpPr>
          <p:cNvPr id="64" name="TextBox 63"/>
          <p:cNvSpPr txBox="1"/>
          <p:nvPr/>
        </p:nvSpPr>
        <p:spPr>
          <a:xfrm>
            <a:off x="4800668" y="3164689"/>
            <a:ext cx="3481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1*</a:t>
            </a:r>
            <a:endParaRPr lang="zh-TW" altLang="en-US" sz="1350" dirty="0"/>
          </a:p>
        </p:txBody>
      </p:sp>
      <p:sp>
        <p:nvSpPr>
          <p:cNvPr id="66" name="TextBox 65"/>
          <p:cNvSpPr txBox="1"/>
          <p:nvPr/>
        </p:nvSpPr>
        <p:spPr>
          <a:xfrm>
            <a:off x="4800668" y="3514191"/>
            <a:ext cx="3481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2*</a:t>
            </a:r>
            <a:endParaRPr lang="zh-TW" altLang="en-US" sz="1350" dirty="0"/>
          </a:p>
        </p:txBody>
      </p:sp>
      <p:sp>
        <p:nvSpPr>
          <p:cNvPr id="67" name="TextBox 66"/>
          <p:cNvSpPr txBox="1"/>
          <p:nvPr/>
        </p:nvSpPr>
        <p:spPr>
          <a:xfrm>
            <a:off x="4800668" y="3857420"/>
            <a:ext cx="3481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3*</a:t>
            </a:r>
            <a:endParaRPr lang="zh-TW" altLang="en-US" sz="135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069879" y="2778301"/>
          <a:ext cx="797390" cy="1326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390"/>
              </a:tblGrid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E2F0D9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FFF2CC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FFC5C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866890" y="2778301"/>
          <a:ext cx="797390" cy="1326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390"/>
              </a:tblGrid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E2F0D9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FFF2CC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FFC5C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7663900" y="2778301"/>
          <a:ext cx="797390" cy="1326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390"/>
              </a:tblGrid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E2F0D9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FFF2CC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FFC5C5"/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 bwMode="auto">
          <a:xfrm>
            <a:off x="3792668" y="2975093"/>
            <a:ext cx="10080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ounded Rectangle 21"/>
          <p:cNvSpPr/>
          <p:nvPr/>
        </p:nvSpPr>
        <p:spPr bwMode="auto">
          <a:xfrm>
            <a:off x="5265532" y="2790988"/>
            <a:ext cx="3194900" cy="30008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2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63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26384"/>
            <a:ext cx="7886700" cy="652913"/>
          </a:xfrm>
        </p:spPr>
        <p:txBody>
          <a:bodyPr>
            <a:normAutofit/>
          </a:bodyPr>
          <a:lstStyle/>
          <a:p>
            <a:r>
              <a:rPr lang="en-US" altLang="zh-TW" sz="3600" b="0" dirty="0" smtClean="0">
                <a:latin typeface="Calibri" panose="020F0502020204030204" pitchFamily="34" charset="0"/>
              </a:rPr>
              <a:t>Line Refill </a:t>
            </a:r>
            <a:r>
              <a:rPr lang="en-US" altLang="zh-TW" sz="3600" b="0" dirty="0">
                <a:latin typeface="Calibri" panose="020F0502020204030204" pitchFamily="34" charset="0"/>
              </a:rPr>
              <a:t>Example: 16-byte line size</a:t>
            </a:r>
            <a:endParaRPr lang="zh-TW" altLang="en-US" sz="3600" b="0" dirty="0">
              <a:latin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15425" y="4613701"/>
            <a:ext cx="6126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Cache</a:t>
            </a:r>
            <a:endParaRPr lang="zh-TW" altLang="en-US" sz="1350" dirty="0"/>
          </a:p>
        </p:txBody>
      </p:sp>
      <p:sp>
        <p:nvSpPr>
          <p:cNvPr id="60" name="TextBox 59"/>
          <p:cNvSpPr txBox="1"/>
          <p:nvPr/>
        </p:nvSpPr>
        <p:spPr>
          <a:xfrm>
            <a:off x="683568" y="1412716"/>
            <a:ext cx="650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</a:rPr>
              <a:t>The sequence of memory access: </a:t>
            </a:r>
            <a:r>
              <a:rPr lang="en-US" altLang="zh-TW" sz="2400" u="sng" dirty="0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en-US" altLang="zh-TW" sz="2400" dirty="0">
                <a:solidFill>
                  <a:srgbClr val="0070C0"/>
                </a:solidFill>
                <a:latin typeface="Calibri" panose="020F0502020204030204" pitchFamily="34" charset="0"/>
              </a:rPr>
              <a:t>, 04, 08, 0c, 10</a:t>
            </a:r>
            <a:endParaRPr lang="zh-TW" altLang="en-US" sz="24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215081" y="2453502"/>
          <a:ext cx="2498124" cy="19563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9062"/>
                <a:gridCol w="1249062"/>
              </a:tblGrid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/>
                        <a:t>Mem</a:t>
                      </a:r>
                      <a:r>
                        <a:rPr lang="en-US" altLang="zh-TW" sz="1600" baseline="0" dirty="0" smtClean="0"/>
                        <a:t> Block</a:t>
                      </a:r>
                      <a:endParaRPr lang="zh-TW" altLang="en-US" sz="16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Hit/Miss</a:t>
                      </a:r>
                      <a:endParaRPr lang="zh-TW" altLang="en-US" sz="1600" dirty="0"/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Miss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/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endParaRPr lang="zh-TW" altLang="en-US" sz="16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/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endParaRPr lang="zh-TW" altLang="en-US" sz="16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/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222561"/>
              </p:ext>
            </p:extLst>
          </p:nvPr>
        </p:nvGraphicFramePr>
        <p:xfrm>
          <a:off x="5269779" y="2780999"/>
          <a:ext cx="797390" cy="1326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390"/>
              </a:tblGrid>
              <a:tr h="331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Mem</a:t>
                      </a:r>
                      <a:r>
                        <a:rPr lang="en-US" altLang="zh-TW" sz="1200" dirty="0" smtClean="0"/>
                        <a:t>[00]</a:t>
                      </a:r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DAE3F3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E2F0D9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FFF2CC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FFC5C5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4695568" y="2417287"/>
            <a:ext cx="5699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Index</a:t>
            </a:r>
            <a:endParaRPr lang="zh-TW" altLang="en-US" sz="1350" dirty="0"/>
          </a:p>
        </p:txBody>
      </p:sp>
      <p:sp>
        <p:nvSpPr>
          <p:cNvPr id="63" name="TextBox 62"/>
          <p:cNvSpPr txBox="1"/>
          <p:nvPr/>
        </p:nvSpPr>
        <p:spPr>
          <a:xfrm>
            <a:off x="4800668" y="2815187"/>
            <a:ext cx="3481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0*</a:t>
            </a:r>
            <a:endParaRPr lang="zh-TW" altLang="en-US" sz="1350" dirty="0"/>
          </a:p>
        </p:txBody>
      </p:sp>
      <p:sp>
        <p:nvSpPr>
          <p:cNvPr id="64" name="TextBox 63"/>
          <p:cNvSpPr txBox="1"/>
          <p:nvPr/>
        </p:nvSpPr>
        <p:spPr>
          <a:xfrm>
            <a:off x="4800668" y="3164689"/>
            <a:ext cx="3481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1*</a:t>
            </a:r>
            <a:endParaRPr lang="zh-TW" altLang="en-US" sz="1350" dirty="0"/>
          </a:p>
        </p:txBody>
      </p:sp>
      <p:sp>
        <p:nvSpPr>
          <p:cNvPr id="66" name="TextBox 65"/>
          <p:cNvSpPr txBox="1"/>
          <p:nvPr/>
        </p:nvSpPr>
        <p:spPr>
          <a:xfrm>
            <a:off x="4800668" y="3514191"/>
            <a:ext cx="3481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2*</a:t>
            </a:r>
            <a:endParaRPr lang="zh-TW" altLang="en-US" sz="1350" dirty="0"/>
          </a:p>
        </p:txBody>
      </p:sp>
      <p:sp>
        <p:nvSpPr>
          <p:cNvPr id="67" name="TextBox 66"/>
          <p:cNvSpPr txBox="1"/>
          <p:nvPr/>
        </p:nvSpPr>
        <p:spPr>
          <a:xfrm>
            <a:off x="4800668" y="3857420"/>
            <a:ext cx="3481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3*</a:t>
            </a:r>
            <a:endParaRPr lang="zh-TW" altLang="en-US" sz="135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417815"/>
              </p:ext>
            </p:extLst>
          </p:nvPr>
        </p:nvGraphicFramePr>
        <p:xfrm>
          <a:off x="6069879" y="2778301"/>
          <a:ext cx="797390" cy="1326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390"/>
              </a:tblGrid>
              <a:tr h="331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Mem</a:t>
                      </a:r>
                      <a:r>
                        <a:rPr lang="en-US" altLang="zh-TW" sz="1200" dirty="0" smtClean="0"/>
                        <a:t>[04]</a:t>
                      </a:r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DAE3F3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E2F0D9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FFF2CC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FFC5C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050718"/>
              </p:ext>
            </p:extLst>
          </p:nvPr>
        </p:nvGraphicFramePr>
        <p:xfrm>
          <a:off x="6866890" y="2778301"/>
          <a:ext cx="797390" cy="1326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390"/>
              </a:tblGrid>
              <a:tr h="331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Mem</a:t>
                      </a:r>
                      <a:r>
                        <a:rPr lang="en-US" altLang="zh-TW" sz="1200" dirty="0" smtClean="0"/>
                        <a:t>[08]</a:t>
                      </a:r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DAE3F3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E2F0D9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FFF2CC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FFC5C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146155"/>
              </p:ext>
            </p:extLst>
          </p:nvPr>
        </p:nvGraphicFramePr>
        <p:xfrm>
          <a:off x="7663900" y="2778301"/>
          <a:ext cx="797390" cy="1326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390"/>
              </a:tblGrid>
              <a:tr h="331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Mem</a:t>
                      </a:r>
                      <a:r>
                        <a:rPr lang="en-US" altLang="zh-TW" sz="1200" dirty="0" smtClean="0"/>
                        <a:t>[0c]</a:t>
                      </a:r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DAE3F3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E2F0D9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FFF2CC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FFC5C5"/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 bwMode="auto">
          <a:xfrm>
            <a:off x="3792668" y="2975093"/>
            <a:ext cx="10080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Rounded Rectangle 2"/>
          <p:cNvSpPr/>
          <p:nvPr/>
        </p:nvSpPr>
        <p:spPr bwMode="auto">
          <a:xfrm>
            <a:off x="5265532" y="2790988"/>
            <a:ext cx="3194900" cy="30008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2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 flipV="1">
            <a:off x="7380312" y="3114752"/>
            <a:ext cx="5291" cy="226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660232" y="5420531"/>
            <a:ext cx="16850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 smtClean="0"/>
              <a:t>From main memory</a:t>
            </a:r>
            <a:endParaRPr lang="zh-TW" altLang="en-US" sz="1350" dirty="0"/>
          </a:p>
        </p:txBody>
      </p:sp>
    </p:spTree>
    <p:extLst>
      <p:ext uri="{BB962C8B-B14F-4D97-AF65-F5344CB8AC3E}">
        <p14:creationId xmlns:p14="http://schemas.microsoft.com/office/powerpoint/2010/main" val="425113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26384"/>
            <a:ext cx="7886700" cy="652913"/>
          </a:xfrm>
        </p:spPr>
        <p:txBody>
          <a:bodyPr>
            <a:normAutofit/>
          </a:bodyPr>
          <a:lstStyle/>
          <a:p>
            <a:r>
              <a:rPr lang="en-US" altLang="zh-TW" sz="3600" b="0" dirty="0" smtClean="0">
                <a:latin typeface="Calibri" panose="020F0502020204030204" pitchFamily="34" charset="0"/>
              </a:rPr>
              <a:t>Line Refill </a:t>
            </a:r>
            <a:r>
              <a:rPr lang="en-US" altLang="zh-TW" sz="3600" b="0" dirty="0">
                <a:latin typeface="Calibri" panose="020F0502020204030204" pitchFamily="34" charset="0"/>
              </a:rPr>
              <a:t>Example: 16-byte line size</a:t>
            </a:r>
            <a:endParaRPr lang="zh-TW" altLang="en-US" sz="3600" b="0" dirty="0">
              <a:latin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15425" y="4613701"/>
            <a:ext cx="6126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Cache</a:t>
            </a:r>
            <a:endParaRPr lang="zh-TW" altLang="en-US" sz="1350" dirty="0"/>
          </a:p>
        </p:txBody>
      </p:sp>
      <p:sp>
        <p:nvSpPr>
          <p:cNvPr id="60" name="TextBox 59"/>
          <p:cNvSpPr txBox="1"/>
          <p:nvPr/>
        </p:nvSpPr>
        <p:spPr>
          <a:xfrm>
            <a:off x="683568" y="1412716"/>
            <a:ext cx="8505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</a:rPr>
              <a:t>The sequence of memory access</a:t>
            </a:r>
            <a:r>
              <a:rPr lang="en-US" altLang="zh-TW" sz="2400" dirty="0" smtClean="0">
                <a:latin typeface="Calibri" panose="020F0502020204030204" pitchFamily="34" charset="0"/>
              </a:rPr>
              <a:t>:  </a:t>
            </a:r>
            <a:r>
              <a:rPr lang="en-US" altLang="zh-TW" sz="2400" dirty="0">
                <a:solidFill>
                  <a:srgbClr val="0070C0"/>
                </a:solidFill>
                <a:latin typeface="Calibri" panose="020F0502020204030204" pitchFamily="34" charset="0"/>
              </a:rPr>
              <a:t>00, </a:t>
            </a:r>
            <a:r>
              <a:rPr lang="en-US" altLang="zh-TW" sz="2400" u="sng" dirty="0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</a:rPr>
              <a:t>4</a:t>
            </a:r>
            <a:r>
              <a:rPr lang="en-US" altLang="zh-TW" sz="2400" dirty="0">
                <a:solidFill>
                  <a:srgbClr val="0070C0"/>
                </a:solidFill>
                <a:latin typeface="Calibri" panose="020F0502020204030204" pitchFamily="34" charset="0"/>
              </a:rPr>
              <a:t>, 08, 0c, </a:t>
            </a:r>
            <a:r>
              <a:rPr lang="en-US" altLang="zh-TW" sz="24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10 (word address)</a:t>
            </a:r>
            <a:endParaRPr lang="zh-TW" altLang="en-US" sz="24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524380"/>
              </p:ext>
            </p:extLst>
          </p:nvPr>
        </p:nvGraphicFramePr>
        <p:xfrm>
          <a:off x="1215081" y="2453502"/>
          <a:ext cx="2498124" cy="2186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9062"/>
                <a:gridCol w="1249062"/>
              </a:tblGrid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/>
                        <a:t>Mem</a:t>
                      </a:r>
                      <a:r>
                        <a:rPr lang="en-US" altLang="zh-TW" sz="1600" baseline="0" dirty="0" smtClean="0"/>
                        <a:t> Block (Word)</a:t>
                      </a:r>
                      <a:endParaRPr lang="zh-TW" altLang="en-US" sz="16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Hit/Miss</a:t>
                      </a:r>
                      <a:endParaRPr lang="zh-TW" altLang="en-US" sz="1600" dirty="0"/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Hit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endParaRPr lang="zh-TW" altLang="en-US" sz="16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/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endParaRPr lang="zh-TW" altLang="en-US" sz="16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/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269779" y="2780999"/>
          <a:ext cx="797390" cy="1326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390"/>
              </a:tblGrid>
              <a:tr h="331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Mem</a:t>
                      </a:r>
                      <a:r>
                        <a:rPr lang="en-US" altLang="zh-TW" sz="1200" dirty="0" smtClean="0"/>
                        <a:t>[00]</a:t>
                      </a:r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DAE3F3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E2F0D9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FFF2CC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FFC5C5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4695568" y="2417287"/>
            <a:ext cx="5699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Index</a:t>
            </a:r>
            <a:endParaRPr lang="zh-TW" altLang="en-US" sz="1350" dirty="0"/>
          </a:p>
        </p:txBody>
      </p:sp>
      <p:sp>
        <p:nvSpPr>
          <p:cNvPr id="63" name="TextBox 62"/>
          <p:cNvSpPr txBox="1"/>
          <p:nvPr/>
        </p:nvSpPr>
        <p:spPr>
          <a:xfrm>
            <a:off x="4800668" y="2815187"/>
            <a:ext cx="3481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0*</a:t>
            </a:r>
            <a:endParaRPr lang="zh-TW" altLang="en-US" sz="1350" dirty="0"/>
          </a:p>
        </p:txBody>
      </p:sp>
      <p:sp>
        <p:nvSpPr>
          <p:cNvPr id="64" name="TextBox 63"/>
          <p:cNvSpPr txBox="1"/>
          <p:nvPr/>
        </p:nvSpPr>
        <p:spPr>
          <a:xfrm>
            <a:off x="4800668" y="3164689"/>
            <a:ext cx="3481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1*</a:t>
            </a:r>
            <a:endParaRPr lang="zh-TW" altLang="en-US" sz="1350" dirty="0"/>
          </a:p>
        </p:txBody>
      </p:sp>
      <p:sp>
        <p:nvSpPr>
          <p:cNvPr id="66" name="TextBox 65"/>
          <p:cNvSpPr txBox="1"/>
          <p:nvPr/>
        </p:nvSpPr>
        <p:spPr>
          <a:xfrm>
            <a:off x="4800668" y="3514191"/>
            <a:ext cx="3481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2*</a:t>
            </a:r>
            <a:endParaRPr lang="zh-TW" altLang="en-US" sz="1350" dirty="0"/>
          </a:p>
        </p:txBody>
      </p:sp>
      <p:sp>
        <p:nvSpPr>
          <p:cNvPr id="67" name="TextBox 66"/>
          <p:cNvSpPr txBox="1"/>
          <p:nvPr/>
        </p:nvSpPr>
        <p:spPr>
          <a:xfrm>
            <a:off x="4800668" y="3857420"/>
            <a:ext cx="3481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3*</a:t>
            </a:r>
            <a:endParaRPr lang="zh-TW" altLang="en-US" sz="135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069879" y="2778301"/>
          <a:ext cx="797390" cy="1326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390"/>
              </a:tblGrid>
              <a:tr h="331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Mem</a:t>
                      </a:r>
                      <a:r>
                        <a:rPr lang="en-US" altLang="zh-TW" sz="1200" dirty="0" smtClean="0"/>
                        <a:t>[04]</a:t>
                      </a:r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DAE3F3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E2F0D9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FFF2CC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FFC5C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866890" y="2778301"/>
          <a:ext cx="797390" cy="1326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390"/>
              </a:tblGrid>
              <a:tr h="331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Mem</a:t>
                      </a:r>
                      <a:r>
                        <a:rPr lang="en-US" altLang="zh-TW" sz="1200" dirty="0" smtClean="0"/>
                        <a:t>[08]</a:t>
                      </a:r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DAE3F3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E2F0D9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FFF2CC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FFC5C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003765"/>
              </p:ext>
            </p:extLst>
          </p:nvPr>
        </p:nvGraphicFramePr>
        <p:xfrm>
          <a:off x="7663900" y="2778301"/>
          <a:ext cx="797390" cy="1326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390"/>
              </a:tblGrid>
              <a:tr h="331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Mem</a:t>
                      </a:r>
                      <a:r>
                        <a:rPr lang="en-US" altLang="zh-TW" sz="1200" dirty="0" smtClean="0"/>
                        <a:t>[0c]</a:t>
                      </a:r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DAE3F3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E2F0D9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FFF2CC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FFC5C5"/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stCxn id="9" idx="3"/>
          </p:cNvCxnSpPr>
          <p:nvPr/>
        </p:nvCxnSpPr>
        <p:spPr bwMode="auto">
          <a:xfrm flipV="1">
            <a:off x="3713205" y="2975094"/>
            <a:ext cx="1087463" cy="57167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Rounded Rectangle 2"/>
          <p:cNvSpPr/>
          <p:nvPr/>
        </p:nvSpPr>
        <p:spPr bwMode="auto">
          <a:xfrm>
            <a:off x="5265532" y="2790988"/>
            <a:ext cx="3194900" cy="30008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2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680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26384"/>
            <a:ext cx="7886700" cy="652913"/>
          </a:xfrm>
        </p:spPr>
        <p:txBody>
          <a:bodyPr>
            <a:normAutofit/>
          </a:bodyPr>
          <a:lstStyle/>
          <a:p>
            <a:r>
              <a:rPr lang="en-US" altLang="zh-TW" sz="3600" b="0" dirty="0" smtClean="0">
                <a:latin typeface="Calibri" panose="020F0502020204030204" pitchFamily="34" charset="0"/>
              </a:rPr>
              <a:t>Line Refill </a:t>
            </a:r>
            <a:r>
              <a:rPr lang="en-US" altLang="zh-TW" sz="3600" b="0" dirty="0">
                <a:latin typeface="Calibri" panose="020F0502020204030204" pitchFamily="34" charset="0"/>
              </a:rPr>
              <a:t>Example: 16-byte line size</a:t>
            </a:r>
            <a:endParaRPr lang="zh-TW" altLang="en-US" sz="3600" b="0" dirty="0">
              <a:latin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15425" y="4613701"/>
            <a:ext cx="6126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Cache</a:t>
            </a:r>
            <a:endParaRPr lang="zh-TW" altLang="en-US" sz="1350" dirty="0"/>
          </a:p>
        </p:txBody>
      </p:sp>
      <p:sp>
        <p:nvSpPr>
          <p:cNvPr id="60" name="TextBox 59"/>
          <p:cNvSpPr txBox="1"/>
          <p:nvPr/>
        </p:nvSpPr>
        <p:spPr>
          <a:xfrm>
            <a:off x="683568" y="1412716"/>
            <a:ext cx="650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</a:rPr>
              <a:t>The sequence of memory access: </a:t>
            </a:r>
            <a:r>
              <a:rPr lang="en-US" altLang="zh-TW" sz="2400" dirty="0">
                <a:solidFill>
                  <a:srgbClr val="0070C0"/>
                </a:solidFill>
                <a:latin typeface="Calibri" panose="020F0502020204030204" pitchFamily="34" charset="0"/>
              </a:rPr>
              <a:t>00, 04, </a:t>
            </a:r>
            <a:r>
              <a:rPr lang="en-US" altLang="zh-TW" sz="2400" u="sng" dirty="0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</a:rPr>
              <a:t>8</a:t>
            </a:r>
            <a:r>
              <a:rPr lang="en-US" altLang="zh-TW" sz="2400" dirty="0">
                <a:solidFill>
                  <a:srgbClr val="0070C0"/>
                </a:solidFill>
                <a:latin typeface="Calibri" panose="020F0502020204030204" pitchFamily="34" charset="0"/>
              </a:rPr>
              <a:t>, 0c, 10</a:t>
            </a:r>
            <a:endParaRPr lang="zh-TW" altLang="en-US" sz="24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199961"/>
              </p:ext>
            </p:extLst>
          </p:nvPr>
        </p:nvGraphicFramePr>
        <p:xfrm>
          <a:off x="1215081" y="2453502"/>
          <a:ext cx="2498124" cy="19563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9062"/>
                <a:gridCol w="1249062"/>
              </a:tblGrid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/>
                        <a:t>Mem</a:t>
                      </a:r>
                      <a:r>
                        <a:rPr lang="en-US" altLang="zh-TW" sz="1600" baseline="0" dirty="0" smtClean="0"/>
                        <a:t> Block</a:t>
                      </a:r>
                      <a:endParaRPr lang="zh-TW" altLang="en-US" sz="16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Hit/Miss</a:t>
                      </a:r>
                      <a:endParaRPr lang="zh-TW" altLang="en-US" sz="1600" dirty="0"/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Hit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Hit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endParaRPr lang="zh-TW" altLang="en-US" sz="16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/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269779" y="2780999"/>
          <a:ext cx="797390" cy="1326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390"/>
              </a:tblGrid>
              <a:tr h="331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Mem</a:t>
                      </a:r>
                      <a:r>
                        <a:rPr lang="en-US" altLang="zh-TW" sz="1200" dirty="0" smtClean="0"/>
                        <a:t>[00]</a:t>
                      </a:r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DAE3F3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E2F0D9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FFF2CC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FFC5C5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4695568" y="2417287"/>
            <a:ext cx="5699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Index</a:t>
            </a:r>
            <a:endParaRPr lang="zh-TW" altLang="en-US" sz="1350" dirty="0"/>
          </a:p>
        </p:txBody>
      </p:sp>
      <p:sp>
        <p:nvSpPr>
          <p:cNvPr id="63" name="TextBox 62"/>
          <p:cNvSpPr txBox="1"/>
          <p:nvPr/>
        </p:nvSpPr>
        <p:spPr>
          <a:xfrm>
            <a:off x="4800668" y="2815187"/>
            <a:ext cx="3481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0*</a:t>
            </a:r>
            <a:endParaRPr lang="zh-TW" altLang="en-US" sz="1350" dirty="0"/>
          </a:p>
        </p:txBody>
      </p:sp>
      <p:sp>
        <p:nvSpPr>
          <p:cNvPr id="64" name="TextBox 63"/>
          <p:cNvSpPr txBox="1"/>
          <p:nvPr/>
        </p:nvSpPr>
        <p:spPr>
          <a:xfrm>
            <a:off x="4800668" y="3164689"/>
            <a:ext cx="3481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1*</a:t>
            </a:r>
            <a:endParaRPr lang="zh-TW" altLang="en-US" sz="1350" dirty="0"/>
          </a:p>
        </p:txBody>
      </p:sp>
      <p:sp>
        <p:nvSpPr>
          <p:cNvPr id="66" name="TextBox 65"/>
          <p:cNvSpPr txBox="1"/>
          <p:nvPr/>
        </p:nvSpPr>
        <p:spPr>
          <a:xfrm>
            <a:off x="4800668" y="3514191"/>
            <a:ext cx="3481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2*</a:t>
            </a:r>
            <a:endParaRPr lang="zh-TW" altLang="en-US" sz="1350" dirty="0"/>
          </a:p>
        </p:txBody>
      </p:sp>
      <p:sp>
        <p:nvSpPr>
          <p:cNvPr id="67" name="TextBox 66"/>
          <p:cNvSpPr txBox="1"/>
          <p:nvPr/>
        </p:nvSpPr>
        <p:spPr>
          <a:xfrm>
            <a:off x="4800668" y="3857420"/>
            <a:ext cx="3481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3*</a:t>
            </a:r>
            <a:endParaRPr lang="zh-TW" altLang="en-US" sz="135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069879" y="2778301"/>
          <a:ext cx="797390" cy="1326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390"/>
              </a:tblGrid>
              <a:tr h="331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Mem</a:t>
                      </a:r>
                      <a:r>
                        <a:rPr lang="en-US" altLang="zh-TW" sz="1200" dirty="0" smtClean="0"/>
                        <a:t>[04]</a:t>
                      </a:r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DAE3F3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E2F0D9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FFF2CC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FFC5C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866890" y="2778301"/>
          <a:ext cx="797390" cy="1326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390"/>
              </a:tblGrid>
              <a:tr h="331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Mem</a:t>
                      </a:r>
                      <a:r>
                        <a:rPr lang="en-US" altLang="zh-TW" sz="1200" dirty="0" smtClean="0"/>
                        <a:t>[08]</a:t>
                      </a:r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DAE3F3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E2F0D9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FFF2CC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FFC5C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630471"/>
              </p:ext>
            </p:extLst>
          </p:nvPr>
        </p:nvGraphicFramePr>
        <p:xfrm>
          <a:off x="7663900" y="2778301"/>
          <a:ext cx="797390" cy="1326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390"/>
              </a:tblGrid>
              <a:tr h="331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Mem</a:t>
                      </a:r>
                      <a:r>
                        <a:rPr lang="en-US" altLang="zh-TW" sz="1200" dirty="0" smtClean="0"/>
                        <a:t>[0c]</a:t>
                      </a:r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DAE3F3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E2F0D9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FFF2CC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FFC5C5"/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 bwMode="auto">
          <a:xfrm flipV="1">
            <a:off x="3779912" y="2975094"/>
            <a:ext cx="1020756" cy="66993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Rounded Rectangle 2"/>
          <p:cNvSpPr/>
          <p:nvPr/>
        </p:nvSpPr>
        <p:spPr bwMode="auto">
          <a:xfrm>
            <a:off x="5265532" y="2790988"/>
            <a:ext cx="3194900" cy="30008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2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530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26384"/>
            <a:ext cx="7886700" cy="652913"/>
          </a:xfrm>
        </p:spPr>
        <p:txBody>
          <a:bodyPr>
            <a:normAutofit/>
          </a:bodyPr>
          <a:lstStyle/>
          <a:p>
            <a:r>
              <a:rPr lang="en-US" altLang="zh-TW" sz="3600" b="0" dirty="0" smtClean="0">
                <a:latin typeface="Calibri" panose="020F0502020204030204" pitchFamily="34" charset="0"/>
              </a:rPr>
              <a:t>Line Refill </a:t>
            </a:r>
            <a:r>
              <a:rPr lang="en-US" altLang="zh-TW" sz="3600" b="0" dirty="0">
                <a:latin typeface="Calibri" panose="020F0502020204030204" pitchFamily="34" charset="0"/>
              </a:rPr>
              <a:t>Example: 16-byte line size</a:t>
            </a:r>
            <a:endParaRPr lang="zh-TW" altLang="en-US" sz="3600" b="0" dirty="0">
              <a:latin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15425" y="4613701"/>
            <a:ext cx="6126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Cache</a:t>
            </a:r>
            <a:endParaRPr lang="zh-TW" altLang="en-US" sz="1350" dirty="0"/>
          </a:p>
        </p:txBody>
      </p:sp>
      <p:sp>
        <p:nvSpPr>
          <p:cNvPr id="60" name="TextBox 59"/>
          <p:cNvSpPr txBox="1"/>
          <p:nvPr/>
        </p:nvSpPr>
        <p:spPr>
          <a:xfrm>
            <a:off x="683568" y="1412716"/>
            <a:ext cx="650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</a:rPr>
              <a:t>The sequence of memory access: </a:t>
            </a:r>
            <a:r>
              <a:rPr lang="en-US" altLang="zh-TW" sz="2400" dirty="0">
                <a:solidFill>
                  <a:srgbClr val="0070C0"/>
                </a:solidFill>
                <a:latin typeface="Calibri" panose="020F0502020204030204" pitchFamily="34" charset="0"/>
              </a:rPr>
              <a:t>00, 04, 08, </a:t>
            </a:r>
            <a:r>
              <a:rPr lang="en-US" altLang="zh-TW" sz="2400" u="sng" dirty="0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</a:rPr>
              <a:t>c</a:t>
            </a:r>
            <a:r>
              <a:rPr lang="en-US" altLang="zh-TW" sz="2400" dirty="0">
                <a:solidFill>
                  <a:srgbClr val="0070C0"/>
                </a:solidFill>
                <a:latin typeface="Calibri" panose="020F0502020204030204" pitchFamily="34" charset="0"/>
              </a:rPr>
              <a:t>, 10</a:t>
            </a:r>
            <a:endParaRPr lang="zh-TW" altLang="en-US" sz="24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244181"/>
              </p:ext>
            </p:extLst>
          </p:nvPr>
        </p:nvGraphicFramePr>
        <p:xfrm>
          <a:off x="1215081" y="2453502"/>
          <a:ext cx="2498124" cy="19563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9062"/>
                <a:gridCol w="1249062"/>
              </a:tblGrid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/>
                        <a:t>Mem</a:t>
                      </a:r>
                      <a:r>
                        <a:rPr lang="en-US" altLang="zh-TW" sz="1600" baseline="0" dirty="0" smtClean="0"/>
                        <a:t> Block</a:t>
                      </a:r>
                      <a:endParaRPr lang="zh-TW" altLang="en-US" sz="16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Hit/Miss</a:t>
                      </a:r>
                      <a:endParaRPr lang="zh-TW" altLang="en-US" sz="1600" dirty="0"/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Hit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08</a:t>
                      </a:r>
                      <a:endParaRPr lang="zh-TW" altLang="en-US" sz="16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Hit</a:t>
                      </a:r>
                      <a:endParaRPr lang="zh-TW" altLang="en-US" sz="1600" dirty="0"/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0c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Hit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269779" y="2780999"/>
          <a:ext cx="797390" cy="1326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390"/>
              </a:tblGrid>
              <a:tr h="331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Mem</a:t>
                      </a:r>
                      <a:r>
                        <a:rPr lang="en-US" altLang="zh-TW" sz="1200" dirty="0" smtClean="0"/>
                        <a:t>[00]</a:t>
                      </a:r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DAE3F3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E2F0D9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FFF2CC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FFC5C5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4695568" y="2417287"/>
            <a:ext cx="5699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Index</a:t>
            </a:r>
            <a:endParaRPr lang="zh-TW" altLang="en-US" sz="1350" dirty="0"/>
          </a:p>
        </p:txBody>
      </p:sp>
      <p:sp>
        <p:nvSpPr>
          <p:cNvPr id="63" name="TextBox 62"/>
          <p:cNvSpPr txBox="1"/>
          <p:nvPr/>
        </p:nvSpPr>
        <p:spPr>
          <a:xfrm>
            <a:off x="4800668" y="2815187"/>
            <a:ext cx="3481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0*</a:t>
            </a:r>
            <a:endParaRPr lang="zh-TW" altLang="en-US" sz="1350" dirty="0"/>
          </a:p>
        </p:txBody>
      </p:sp>
      <p:sp>
        <p:nvSpPr>
          <p:cNvPr id="64" name="TextBox 63"/>
          <p:cNvSpPr txBox="1"/>
          <p:nvPr/>
        </p:nvSpPr>
        <p:spPr>
          <a:xfrm>
            <a:off x="4800668" y="3164689"/>
            <a:ext cx="3481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1*</a:t>
            </a:r>
            <a:endParaRPr lang="zh-TW" altLang="en-US" sz="1350" dirty="0"/>
          </a:p>
        </p:txBody>
      </p:sp>
      <p:sp>
        <p:nvSpPr>
          <p:cNvPr id="66" name="TextBox 65"/>
          <p:cNvSpPr txBox="1"/>
          <p:nvPr/>
        </p:nvSpPr>
        <p:spPr>
          <a:xfrm>
            <a:off x="4800668" y="3514191"/>
            <a:ext cx="3481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2*</a:t>
            </a:r>
            <a:endParaRPr lang="zh-TW" altLang="en-US" sz="1350" dirty="0"/>
          </a:p>
        </p:txBody>
      </p:sp>
      <p:sp>
        <p:nvSpPr>
          <p:cNvPr id="67" name="TextBox 66"/>
          <p:cNvSpPr txBox="1"/>
          <p:nvPr/>
        </p:nvSpPr>
        <p:spPr>
          <a:xfrm>
            <a:off x="4800668" y="3857420"/>
            <a:ext cx="3481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3*</a:t>
            </a:r>
            <a:endParaRPr lang="zh-TW" altLang="en-US" sz="135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069879" y="2778301"/>
          <a:ext cx="797390" cy="1326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390"/>
              </a:tblGrid>
              <a:tr h="331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Mem</a:t>
                      </a:r>
                      <a:r>
                        <a:rPr lang="en-US" altLang="zh-TW" sz="1200" dirty="0" smtClean="0"/>
                        <a:t>[04]</a:t>
                      </a:r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DAE3F3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E2F0D9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FFF2CC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FFC5C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866890" y="2778301"/>
          <a:ext cx="797390" cy="1326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390"/>
              </a:tblGrid>
              <a:tr h="331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Mem</a:t>
                      </a:r>
                      <a:r>
                        <a:rPr lang="en-US" altLang="zh-TW" sz="1200" dirty="0" smtClean="0"/>
                        <a:t>[08]</a:t>
                      </a:r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DAE3F3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E2F0D9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FFF2CC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FFC5C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7663900" y="2778301"/>
          <a:ext cx="797390" cy="1326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390"/>
              </a:tblGrid>
              <a:tr h="331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Mem</a:t>
                      </a:r>
                      <a:r>
                        <a:rPr lang="en-US" altLang="zh-TW" sz="1200" dirty="0" smtClean="0"/>
                        <a:t>[10]</a:t>
                      </a:r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DAE3F3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E2F0D9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FFF2CC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FFC5C5"/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 bwMode="auto">
          <a:xfrm flipV="1">
            <a:off x="3779912" y="2975094"/>
            <a:ext cx="1020756" cy="95796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Rounded Rectangle 2"/>
          <p:cNvSpPr/>
          <p:nvPr/>
        </p:nvSpPr>
        <p:spPr bwMode="auto">
          <a:xfrm>
            <a:off x="5265532" y="2790988"/>
            <a:ext cx="3194900" cy="30008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2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184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>
          <a:xfrm>
            <a:off x="1043608" y="818917"/>
            <a:ext cx="7886700" cy="646331"/>
          </a:xfrm>
        </p:spPr>
        <p:txBody>
          <a:bodyPr wrap="square">
            <a:spAutoFit/>
          </a:bodyPr>
          <a:lstStyle/>
          <a:p>
            <a:pPr lvl="0" algn="ctr">
              <a:buNone/>
            </a:pPr>
            <a:r>
              <a:rPr lang="zh-TW" altLang="en-US" sz="3600" b="0" dirty="0">
                <a:latin typeface="標楷體" pitchFamily="66"/>
                <a:ea typeface="標楷體" pitchFamily="1"/>
              </a:rPr>
              <a:t>實驗目的</a:t>
            </a:r>
          </a:p>
        </p:txBody>
      </p:sp>
      <p:sp>
        <p:nvSpPr>
          <p:cNvPr id="3" name="內容版面配置區 2"/>
          <p:cNvSpPr txBox="1">
            <a:spLocks noGrp="1"/>
          </p:cNvSpPr>
          <p:nvPr>
            <p:ph type="body" idx="4294967295"/>
          </p:nvPr>
        </p:nvSpPr>
        <p:spPr>
          <a:xfrm>
            <a:off x="1056525" y="2204864"/>
            <a:ext cx="7131050" cy="3262312"/>
          </a:xfrm>
        </p:spPr>
        <p:txBody>
          <a:bodyPr>
            <a:normAutofit/>
          </a:bodyPr>
          <a:lstStyle/>
          <a:p>
            <a:pPr marL="0" indent="0"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認識</a:t>
            </a:r>
            <a:r>
              <a:rPr lang="en-US" sz="2800" dirty="0">
                <a:latin typeface="Calibri" panose="020F0502020204030204" pitchFamily="34" charset="0"/>
                <a:ea typeface="標楷體" panose="03000509000000000000" pitchFamily="65" charset="-120"/>
              </a:rPr>
              <a:t>MIPS </a:t>
            </a:r>
            <a:r>
              <a:rPr lang="en-US" sz="2800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CPU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800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Memory Hierarchy</a:t>
            </a:r>
            <a:endParaRPr lang="en-US" sz="2800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0" indent="0"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學習</a:t>
            </a:r>
            <a:r>
              <a:rPr lang="en-US" altLang="zh-TW" sz="2800" dirty="0">
                <a:latin typeface="Calibri" panose="020F0502020204030204" pitchFamily="34" charset="0"/>
                <a:ea typeface="標楷體" panose="03000509000000000000" pitchFamily="65" charset="-120"/>
              </a:rPr>
              <a:t>Verilog module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之應用</a:t>
            </a:r>
          </a:p>
          <a:p>
            <a:pPr marL="0" indent="0">
              <a:buAutoNum type="arabicPeriod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了解</a:t>
            </a:r>
            <a:r>
              <a:rPr lang="en-US" altLang="zh-TW" sz="2800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I-Cache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架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構與行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endParaRPr 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867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26384"/>
            <a:ext cx="7886700" cy="652913"/>
          </a:xfrm>
        </p:spPr>
        <p:txBody>
          <a:bodyPr>
            <a:normAutofit/>
          </a:bodyPr>
          <a:lstStyle/>
          <a:p>
            <a:r>
              <a:rPr lang="en-US" altLang="zh-TW" sz="3600" b="0" dirty="0" smtClean="0">
                <a:latin typeface="Calibri" panose="020F0502020204030204" pitchFamily="34" charset="0"/>
              </a:rPr>
              <a:t>Line Refill </a:t>
            </a:r>
            <a:r>
              <a:rPr lang="en-US" altLang="zh-TW" sz="3600" b="0" dirty="0">
                <a:latin typeface="Calibri" panose="020F0502020204030204" pitchFamily="34" charset="0"/>
              </a:rPr>
              <a:t>Example: 16-byte line size</a:t>
            </a:r>
            <a:endParaRPr lang="zh-TW" altLang="en-US" sz="3600" b="0" dirty="0">
              <a:latin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15425" y="4613701"/>
            <a:ext cx="6126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Cache</a:t>
            </a:r>
            <a:endParaRPr lang="zh-TW" altLang="en-US" sz="1350" dirty="0"/>
          </a:p>
        </p:txBody>
      </p:sp>
      <p:sp>
        <p:nvSpPr>
          <p:cNvPr id="60" name="TextBox 59"/>
          <p:cNvSpPr txBox="1"/>
          <p:nvPr/>
        </p:nvSpPr>
        <p:spPr>
          <a:xfrm>
            <a:off x="683568" y="1412716"/>
            <a:ext cx="650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</a:rPr>
              <a:t>The sequence of memory access: </a:t>
            </a:r>
            <a:r>
              <a:rPr lang="en-US" altLang="zh-TW" sz="2400" u="sng" dirty="0">
                <a:solidFill>
                  <a:srgbClr val="0070C0"/>
                </a:solidFill>
                <a:latin typeface="Calibri" panose="020F0502020204030204" pitchFamily="34" charset="0"/>
              </a:rPr>
              <a:t>0</a:t>
            </a:r>
            <a:r>
              <a:rPr lang="en-US" altLang="zh-TW" sz="2400" dirty="0">
                <a:solidFill>
                  <a:srgbClr val="0070C0"/>
                </a:solidFill>
                <a:latin typeface="Calibri" panose="020F0502020204030204" pitchFamily="34" charset="0"/>
              </a:rPr>
              <a:t>0, 04, 08, 0c, </a:t>
            </a:r>
            <a:r>
              <a:rPr lang="en-US" altLang="zh-TW" sz="2400" u="sng" dirty="0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endParaRPr lang="zh-TW" altLang="en-US" sz="24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587170"/>
              </p:ext>
            </p:extLst>
          </p:nvPr>
        </p:nvGraphicFramePr>
        <p:xfrm>
          <a:off x="1215081" y="2453502"/>
          <a:ext cx="2498124" cy="19563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9062"/>
                <a:gridCol w="1249062"/>
              </a:tblGrid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/>
                        <a:t>Mem</a:t>
                      </a:r>
                      <a:r>
                        <a:rPr lang="en-US" altLang="zh-TW" sz="1600" baseline="0" dirty="0" smtClean="0"/>
                        <a:t> Block</a:t>
                      </a:r>
                      <a:endParaRPr lang="zh-TW" altLang="en-US" sz="16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Hit/Miss</a:t>
                      </a:r>
                      <a:endParaRPr lang="zh-TW" altLang="en-US" sz="1600" dirty="0"/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Hit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08</a:t>
                      </a:r>
                      <a:endParaRPr lang="zh-TW" altLang="en-US" sz="16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Hit</a:t>
                      </a:r>
                      <a:endParaRPr lang="zh-TW" altLang="en-US" sz="1600" dirty="0"/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0c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Hit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Miss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269779" y="2780999"/>
          <a:ext cx="797390" cy="1326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390"/>
              </a:tblGrid>
              <a:tr h="331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Mem</a:t>
                      </a:r>
                      <a:r>
                        <a:rPr lang="en-US" altLang="zh-TW" sz="1200" dirty="0" smtClean="0"/>
                        <a:t>[00]</a:t>
                      </a:r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DAE3F3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E2F0D9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FFF2CC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FFC5C5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4695568" y="2417287"/>
            <a:ext cx="5699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Index</a:t>
            </a:r>
            <a:endParaRPr lang="zh-TW" altLang="en-US" sz="1350" dirty="0"/>
          </a:p>
        </p:txBody>
      </p:sp>
      <p:sp>
        <p:nvSpPr>
          <p:cNvPr id="63" name="TextBox 62"/>
          <p:cNvSpPr txBox="1"/>
          <p:nvPr/>
        </p:nvSpPr>
        <p:spPr>
          <a:xfrm>
            <a:off x="4800668" y="2815187"/>
            <a:ext cx="3481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0*</a:t>
            </a:r>
            <a:endParaRPr lang="zh-TW" altLang="en-US" sz="1350" dirty="0"/>
          </a:p>
        </p:txBody>
      </p:sp>
      <p:sp>
        <p:nvSpPr>
          <p:cNvPr id="64" name="TextBox 63"/>
          <p:cNvSpPr txBox="1"/>
          <p:nvPr/>
        </p:nvSpPr>
        <p:spPr>
          <a:xfrm>
            <a:off x="4800668" y="3164689"/>
            <a:ext cx="3481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1*</a:t>
            </a:r>
            <a:endParaRPr lang="zh-TW" altLang="en-US" sz="1350" dirty="0"/>
          </a:p>
        </p:txBody>
      </p:sp>
      <p:sp>
        <p:nvSpPr>
          <p:cNvPr id="66" name="TextBox 65"/>
          <p:cNvSpPr txBox="1"/>
          <p:nvPr/>
        </p:nvSpPr>
        <p:spPr>
          <a:xfrm>
            <a:off x="4800668" y="3514191"/>
            <a:ext cx="3481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2*</a:t>
            </a:r>
            <a:endParaRPr lang="zh-TW" altLang="en-US" sz="1350" dirty="0"/>
          </a:p>
        </p:txBody>
      </p:sp>
      <p:sp>
        <p:nvSpPr>
          <p:cNvPr id="67" name="TextBox 66"/>
          <p:cNvSpPr txBox="1"/>
          <p:nvPr/>
        </p:nvSpPr>
        <p:spPr>
          <a:xfrm>
            <a:off x="4800668" y="3857420"/>
            <a:ext cx="3481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3*</a:t>
            </a:r>
            <a:endParaRPr lang="zh-TW" altLang="en-US" sz="135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069879" y="2778301"/>
          <a:ext cx="797390" cy="1326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390"/>
              </a:tblGrid>
              <a:tr h="331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Mem</a:t>
                      </a:r>
                      <a:r>
                        <a:rPr lang="en-US" altLang="zh-TW" sz="1200" dirty="0" smtClean="0"/>
                        <a:t>[04]</a:t>
                      </a:r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DAE3F3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E2F0D9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FFF2CC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FFC5C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866890" y="2778301"/>
          <a:ext cx="797390" cy="1326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390"/>
              </a:tblGrid>
              <a:tr h="331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Mem</a:t>
                      </a:r>
                      <a:r>
                        <a:rPr lang="en-US" altLang="zh-TW" sz="1200" dirty="0" smtClean="0"/>
                        <a:t>[08]</a:t>
                      </a:r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DAE3F3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E2F0D9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FFF2CC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FFC5C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293424"/>
              </p:ext>
            </p:extLst>
          </p:nvPr>
        </p:nvGraphicFramePr>
        <p:xfrm>
          <a:off x="7663900" y="2778301"/>
          <a:ext cx="797390" cy="1326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390"/>
              </a:tblGrid>
              <a:tr h="331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Mem</a:t>
                      </a:r>
                      <a:r>
                        <a:rPr lang="en-US" altLang="zh-TW" sz="1200" dirty="0" smtClean="0"/>
                        <a:t>[0c]</a:t>
                      </a:r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DAE3F3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E2F0D9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FFF2CC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FFC5C5"/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endCxn id="64" idx="1"/>
          </p:cNvCxnSpPr>
          <p:nvPr/>
        </p:nvCxnSpPr>
        <p:spPr bwMode="auto">
          <a:xfrm flipV="1">
            <a:off x="3779912" y="3314730"/>
            <a:ext cx="1020756" cy="90635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Rounded Rectangle 2"/>
          <p:cNvSpPr/>
          <p:nvPr/>
        </p:nvSpPr>
        <p:spPr bwMode="auto">
          <a:xfrm>
            <a:off x="5265532" y="3115269"/>
            <a:ext cx="3194900" cy="30008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2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115616" y="1923134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Line size = 16 bytes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201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26384"/>
            <a:ext cx="7886700" cy="652913"/>
          </a:xfrm>
        </p:spPr>
        <p:txBody>
          <a:bodyPr>
            <a:normAutofit/>
          </a:bodyPr>
          <a:lstStyle/>
          <a:p>
            <a:r>
              <a:rPr lang="en-US" altLang="zh-TW" sz="3600" b="0" dirty="0" smtClean="0">
                <a:latin typeface="Calibri" panose="020F0502020204030204" pitchFamily="34" charset="0"/>
              </a:rPr>
              <a:t>Line Refill </a:t>
            </a:r>
            <a:r>
              <a:rPr lang="en-US" altLang="zh-TW" sz="3600" b="0" dirty="0">
                <a:latin typeface="Calibri" panose="020F0502020204030204" pitchFamily="34" charset="0"/>
              </a:rPr>
              <a:t>Example: 16-byte line size</a:t>
            </a:r>
            <a:endParaRPr lang="zh-TW" altLang="en-US" sz="3600" b="0" dirty="0">
              <a:latin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15425" y="4613701"/>
            <a:ext cx="6126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Cache</a:t>
            </a:r>
            <a:endParaRPr lang="zh-TW" altLang="en-US" sz="1350" dirty="0"/>
          </a:p>
        </p:txBody>
      </p:sp>
      <p:sp>
        <p:nvSpPr>
          <p:cNvPr id="60" name="TextBox 59"/>
          <p:cNvSpPr txBox="1"/>
          <p:nvPr/>
        </p:nvSpPr>
        <p:spPr>
          <a:xfrm>
            <a:off x="683568" y="1412716"/>
            <a:ext cx="650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</a:rPr>
              <a:t>The sequence of memory access: </a:t>
            </a:r>
            <a:r>
              <a:rPr lang="en-US" altLang="zh-TW" sz="2400" dirty="0">
                <a:solidFill>
                  <a:srgbClr val="0070C0"/>
                </a:solidFill>
                <a:latin typeface="Calibri" panose="020F0502020204030204" pitchFamily="34" charset="0"/>
              </a:rPr>
              <a:t>00, 04, 08, 0c, 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</a:rPr>
              <a:t>10</a:t>
            </a:r>
            <a:endParaRPr lang="zh-TW" altLang="en-US" sz="24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215081" y="2453502"/>
          <a:ext cx="2498124" cy="19563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9062"/>
                <a:gridCol w="1249062"/>
              </a:tblGrid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/>
                        <a:t>Mem</a:t>
                      </a:r>
                      <a:r>
                        <a:rPr lang="en-US" altLang="zh-TW" sz="1600" baseline="0" dirty="0" smtClean="0"/>
                        <a:t> Block</a:t>
                      </a:r>
                      <a:endParaRPr lang="zh-TW" altLang="en-US" sz="16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Hit/Miss</a:t>
                      </a:r>
                      <a:endParaRPr lang="zh-TW" altLang="en-US" sz="1600" dirty="0"/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Hit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08</a:t>
                      </a:r>
                      <a:endParaRPr lang="zh-TW" altLang="en-US" sz="16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Hit</a:t>
                      </a:r>
                      <a:endParaRPr lang="zh-TW" altLang="en-US" sz="1600" dirty="0"/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0c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Hit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  <a:tr h="326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Miss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766439"/>
              </p:ext>
            </p:extLst>
          </p:nvPr>
        </p:nvGraphicFramePr>
        <p:xfrm>
          <a:off x="5269779" y="2780999"/>
          <a:ext cx="797390" cy="1326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390"/>
              </a:tblGrid>
              <a:tr h="331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Mem</a:t>
                      </a:r>
                      <a:r>
                        <a:rPr lang="en-US" altLang="zh-TW" sz="1200" dirty="0" smtClean="0"/>
                        <a:t>[00]</a:t>
                      </a:r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DAE3F3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Mem</a:t>
                      </a:r>
                      <a:r>
                        <a:rPr lang="en-US" altLang="zh-TW" sz="1200" dirty="0" smtClean="0"/>
                        <a:t>[10]</a:t>
                      </a:r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E2F0D9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FFF2CC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FFC5C5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4695568" y="2417287"/>
            <a:ext cx="5699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Index</a:t>
            </a:r>
            <a:endParaRPr lang="zh-TW" altLang="en-US" sz="1350" dirty="0"/>
          </a:p>
        </p:txBody>
      </p:sp>
      <p:sp>
        <p:nvSpPr>
          <p:cNvPr id="63" name="TextBox 62"/>
          <p:cNvSpPr txBox="1"/>
          <p:nvPr/>
        </p:nvSpPr>
        <p:spPr>
          <a:xfrm>
            <a:off x="4800668" y="2815187"/>
            <a:ext cx="3481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0*</a:t>
            </a:r>
            <a:endParaRPr lang="zh-TW" altLang="en-US" sz="1350" dirty="0"/>
          </a:p>
        </p:txBody>
      </p:sp>
      <p:sp>
        <p:nvSpPr>
          <p:cNvPr id="64" name="TextBox 63"/>
          <p:cNvSpPr txBox="1"/>
          <p:nvPr/>
        </p:nvSpPr>
        <p:spPr>
          <a:xfrm>
            <a:off x="4800668" y="3164689"/>
            <a:ext cx="3481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1*</a:t>
            </a:r>
            <a:endParaRPr lang="zh-TW" altLang="en-US" sz="1350" dirty="0"/>
          </a:p>
        </p:txBody>
      </p:sp>
      <p:sp>
        <p:nvSpPr>
          <p:cNvPr id="66" name="TextBox 65"/>
          <p:cNvSpPr txBox="1"/>
          <p:nvPr/>
        </p:nvSpPr>
        <p:spPr>
          <a:xfrm>
            <a:off x="4800668" y="3514191"/>
            <a:ext cx="3481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2*</a:t>
            </a:r>
            <a:endParaRPr lang="zh-TW" altLang="en-US" sz="1350" dirty="0"/>
          </a:p>
        </p:txBody>
      </p:sp>
      <p:sp>
        <p:nvSpPr>
          <p:cNvPr id="67" name="TextBox 66"/>
          <p:cNvSpPr txBox="1"/>
          <p:nvPr/>
        </p:nvSpPr>
        <p:spPr>
          <a:xfrm>
            <a:off x="4800668" y="3857420"/>
            <a:ext cx="3481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3*</a:t>
            </a:r>
            <a:endParaRPr lang="zh-TW" altLang="en-US" sz="135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553894"/>
              </p:ext>
            </p:extLst>
          </p:nvPr>
        </p:nvGraphicFramePr>
        <p:xfrm>
          <a:off x="6069879" y="2778301"/>
          <a:ext cx="797390" cy="1326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390"/>
              </a:tblGrid>
              <a:tr h="331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Mem</a:t>
                      </a:r>
                      <a:r>
                        <a:rPr lang="en-US" altLang="zh-TW" sz="1200" dirty="0" smtClean="0"/>
                        <a:t>[04]</a:t>
                      </a:r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DAE3F3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Mem</a:t>
                      </a:r>
                      <a:r>
                        <a:rPr lang="en-US" altLang="zh-TW" sz="1200" dirty="0" smtClean="0"/>
                        <a:t>[14]</a:t>
                      </a:r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E2F0D9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FFF2CC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FFC5C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798566"/>
              </p:ext>
            </p:extLst>
          </p:nvPr>
        </p:nvGraphicFramePr>
        <p:xfrm>
          <a:off x="6866890" y="2778301"/>
          <a:ext cx="797390" cy="1326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390"/>
              </a:tblGrid>
              <a:tr h="331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Mem</a:t>
                      </a:r>
                      <a:r>
                        <a:rPr lang="en-US" altLang="zh-TW" sz="1200" dirty="0" smtClean="0"/>
                        <a:t>[08]</a:t>
                      </a:r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DAE3F3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Mem</a:t>
                      </a:r>
                      <a:r>
                        <a:rPr lang="en-US" altLang="zh-TW" sz="1200" dirty="0" smtClean="0"/>
                        <a:t>[18]</a:t>
                      </a:r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E2F0D9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FFF2CC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FFC5C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52155"/>
              </p:ext>
            </p:extLst>
          </p:nvPr>
        </p:nvGraphicFramePr>
        <p:xfrm>
          <a:off x="7663900" y="2778301"/>
          <a:ext cx="797390" cy="1326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390"/>
              </a:tblGrid>
              <a:tr h="331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Mem</a:t>
                      </a:r>
                      <a:r>
                        <a:rPr lang="en-US" altLang="zh-TW" sz="1200" dirty="0" smtClean="0"/>
                        <a:t>[0c]</a:t>
                      </a:r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DAE3F3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Mem</a:t>
                      </a:r>
                      <a:r>
                        <a:rPr lang="en-US" altLang="zh-TW" sz="1200" dirty="0" smtClean="0"/>
                        <a:t>[1c]</a:t>
                      </a:r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E2F0D9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FFF2CC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68580" marR="68580" marT="34290" marB="34290" anchor="ctr">
                    <a:solidFill>
                      <a:srgbClr val="FFC5C5"/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endCxn id="64" idx="1"/>
          </p:cNvCxnSpPr>
          <p:nvPr/>
        </p:nvCxnSpPr>
        <p:spPr bwMode="auto">
          <a:xfrm flipV="1">
            <a:off x="3779912" y="3314730"/>
            <a:ext cx="1020756" cy="90635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Rounded Rectangle 2"/>
          <p:cNvSpPr/>
          <p:nvPr/>
        </p:nvSpPr>
        <p:spPr bwMode="auto">
          <a:xfrm>
            <a:off x="5265532" y="3116315"/>
            <a:ext cx="3194900" cy="30008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2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7380312" y="3464771"/>
            <a:ext cx="0" cy="1902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660232" y="5420531"/>
            <a:ext cx="16850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From main memory</a:t>
            </a:r>
            <a:endParaRPr lang="zh-TW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90730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886700" cy="65291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3600" b="0" dirty="0" smtClean="0">
                <a:latin typeface="Calibri" panose="020F0502020204030204" pitchFamily="34" charset="0"/>
              </a:rPr>
              <a:t>Address (aligned to a word for instruction)</a:t>
            </a:r>
            <a:endParaRPr lang="zh-TW" altLang="en-US" sz="3600" b="0" dirty="0">
              <a:latin typeface="Calibri" panose="020F050202020403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035126"/>
              </p:ext>
            </p:extLst>
          </p:nvPr>
        </p:nvGraphicFramePr>
        <p:xfrm>
          <a:off x="1444435" y="2205101"/>
          <a:ext cx="6096001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1735"/>
                <a:gridCol w="1440160"/>
                <a:gridCol w="805977"/>
                <a:gridCol w="898129"/>
              </a:tblGrid>
              <a:tr h="27813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Block Address (32-bit)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Tag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Index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word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00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75656" y="3429000"/>
            <a:ext cx="537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</a:rPr>
              <a:t>Index : </a:t>
            </a:r>
            <a:r>
              <a:rPr lang="en-US" altLang="zh-TW" dirty="0">
                <a:latin typeface="Calibri" panose="020F0502020204030204" pitchFamily="34" charset="0"/>
              </a:rPr>
              <a:t>Decide which </a:t>
            </a:r>
            <a:r>
              <a:rPr lang="en-US" altLang="zh-TW" dirty="0" smtClean="0">
                <a:latin typeface="Calibri" panose="020F0502020204030204" pitchFamily="34" charset="0"/>
              </a:rPr>
              <a:t>entry </a:t>
            </a:r>
            <a:r>
              <a:rPr lang="en-US" altLang="zh-TW" dirty="0">
                <a:latin typeface="Calibri" panose="020F0502020204030204" pitchFamily="34" charset="0"/>
              </a:rPr>
              <a:t>of cache should be </a:t>
            </a:r>
            <a:r>
              <a:rPr lang="en-US" altLang="zh-TW" dirty="0" smtClean="0">
                <a:latin typeface="Calibri" panose="020F0502020204030204" pitchFamily="34" charset="0"/>
              </a:rPr>
              <a:t>accessed</a:t>
            </a:r>
            <a:endParaRPr lang="zh-TW" altLang="en-US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4435" y="3844498"/>
            <a:ext cx="452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</a:rPr>
              <a:t>Tag    </a:t>
            </a:r>
            <a:r>
              <a:rPr lang="en-US" altLang="zh-TW" dirty="0" smtClean="0">
                <a:latin typeface="Calibri" panose="020F0502020204030204" pitchFamily="34" charset="0"/>
              </a:rPr>
              <a:t> : </a:t>
            </a:r>
            <a:r>
              <a:rPr lang="en-US" altLang="zh-TW" dirty="0">
                <a:latin typeface="Calibri" panose="020F0502020204030204" pitchFamily="34" charset="0"/>
              </a:rPr>
              <a:t>Check if </a:t>
            </a:r>
            <a:r>
              <a:rPr lang="en-US" altLang="zh-TW" dirty="0" smtClean="0">
                <a:latin typeface="Calibri" panose="020F0502020204030204" pitchFamily="34" charset="0"/>
              </a:rPr>
              <a:t>the </a:t>
            </a:r>
            <a:r>
              <a:rPr lang="en-US" altLang="zh-TW" dirty="0">
                <a:latin typeface="Calibri" panose="020F0502020204030204" pitchFamily="34" charset="0"/>
              </a:rPr>
              <a:t>cache </a:t>
            </a:r>
            <a:r>
              <a:rPr lang="en-US" altLang="zh-TW" dirty="0" smtClean="0">
                <a:latin typeface="Calibri" panose="020F0502020204030204" pitchFamily="34" charset="0"/>
              </a:rPr>
              <a:t>access is a hit </a:t>
            </a:r>
            <a:r>
              <a:rPr lang="en-US" altLang="zh-TW" dirty="0">
                <a:latin typeface="Calibri" panose="020F0502020204030204" pitchFamily="34" charset="0"/>
              </a:rPr>
              <a:t>or not</a:t>
            </a:r>
            <a:endParaRPr lang="zh-TW" altLang="en-US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65752" y="4223797"/>
            <a:ext cx="4493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</a:rPr>
              <a:t>Word : </a:t>
            </a:r>
            <a:r>
              <a:rPr lang="en-US" altLang="zh-TW" dirty="0">
                <a:latin typeface="Calibri" panose="020F0502020204030204" pitchFamily="34" charset="0"/>
              </a:rPr>
              <a:t>Decide which </a:t>
            </a:r>
            <a:r>
              <a:rPr lang="en-US" altLang="zh-TW" dirty="0" smtClean="0">
                <a:latin typeface="Calibri" panose="020F0502020204030204" pitchFamily="34" charset="0"/>
              </a:rPr>
              <a:t>data </a:t>
            </a:r>
            <a:r>
              <a:rPr lang="en-US" altLang="zh-TW" dirty="0">
                <a:latin typeface="Calibri" panose="020F0502020204030204" pitchFamily="34" charset="0"/>
              </a:rPr>
              <a:t>of </a:t>
            </a:r>
            <a:r>
              <a:rPr lang="en-US" altLang="zh-TW" dirty="0" smtClean="0">
                <a:latin typeface="Calibri" panose="020F0502020204030204" pitchFamily="34" charset="0"/>
              </a:rPr>
              <a:t>entry to output</a:t>
            </a:r>
            <a:endParaRPr lang="zh-TW" altLang="en-US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87421" y="4869160"/>
            <a:ext cx="463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</a:rPr>
              <a:t>How do we decide number of bits in each part?</a:t>
            </a:r>
            <a:endParaRPr lang="zh-TW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85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715053"/>
              </p:ext>
            </p:extLst>
          </p:nvPr>
        </p:nvGraphicFramePr>
        <p:xfrm>
          <a:off x="2484811" y="4083387"/>
          <a:ext cx="5105929" cy="2169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817"/>
                <a:gridCol w="699071"/>
                <a:gridCol w="985972"/>
                <a:gridCol w="1066917"/>
                <a:gridCol w="1002645"/>
                <a:gridCol w="917507"/>
              </a:tblGrid>
              <a:tr h="222885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0008…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0x00001c0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0x00001c4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0x00001c8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0x00001cc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00c0…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0x0024000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0x0024004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0x0024008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0x002400c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0000…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0x1c00000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0x1x00004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0x1c00008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0x1c0000c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104" y="323606"/>
            <a:ext cx="7886700" cy="652913"/>
          </a:xfrm>
        </p:spPr>
        <p:txBody>
          <a:bodyPr>
            <a:noAutofit/>
          </a:bodyPr>
          <a:lstStyle/>
          <a:p>
            <a:pPr algn="ctr"/>
            <a:r>
              <a:rPr lang="en-US" altLang="zh-TW" sz="3600" b="0" dirty="0" smtClean="0">
                <a:latin typeface="Calibri" panose="020F0502020204030204" pitchFamily="34" charset="0"/>
              </a:rPr>
              <a:t>Cache Architecture</a:t>
            </a:r>
            <a:endParaRPr lang="zh-TW" altLang="en-US" sz="3600" b="0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2702" y="3513359"/>
            <a:ext cx="5277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350" dirty="0"/>
              <a:t>Valid</a:t>
            </a:r>
            <a:endParaRPr lang="zh-TW" alt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3042984" y="3827584"/>
            <a:ext cx="42120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Tag</a:t>
            </a:r>
            <a:endParaRPr lang="zh-TW" alt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5465714" y="3506524"/>
            <a:ext cx="5111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Data</a:t>
            </a:r>
            <a:endParaRPr lang="zh-TW" altLang="en-US" sz="1350" dirty="0"/>
          </a:p>
        </p:txBody>
      </p:sp>
      <p:sp>
        <p:nvSpPr>
          <p:cNvPr id="11" name="TextBox 10"/>
          <p:cNvSpPr txBox="1"/>
          <p:nvPr/>
        </p:nvSpPr>
        <p:spPr>
          <a:xfrm>
            <a:off x="3541313" y="1790214"/>
            <a:ext cx="42120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Tag</a:t>
            </a:r>
            <a:endParaRPr lang="zh-TW" altLang="en-US" sz="1350" dirty="0"/>
          </a:p>
        </p:txBody>
      </p:sp>
      <p:sp>
        <p:nvSpPr>
          <p:cNvPr id="12" name="TextBox 11"/>
          <p:cNvSpPr txBox="1"/>
          <p:nvPr/>
        </p:nvSpPr>
        <p:spPr>
          <a:xfrm>
            <a:off x="5959073" y="1790214"/>
            <a:ext cx="5699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Index</a:t>
            </a:r>
            <a:endParaRPr lang="zh-TW" altLang="en-US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867002" y="1773025"/>
            <a:ext cx="13003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>
                <a:solidFill>
                  <a:srgbClr val="7030A0"/>
                </a:solidFill>
              </a:rPr>
              <a:t>Address [31:0]</a:t>
            </a:r>
            <a:endParaRPr lang="zh-TW" altLang="en-US" sz="1350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46889" y="4063454"/>
            <a:ext cx="4732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350" dirty="0" smtClean="0"/>
              <a:t>000</a:t>
            </a:r>
            <a:endParaRPr lang="zh-TW" altLang="en-US" sz="1350" dirty="0"/>
          </a:p>
        </p:txBody>
      </p:sp>
      <p:sp>
        <p:nvSpPr>
          <p:cNvPr id="15" name="TextBox 14"/>
          <p:cNvSpPr txBox="1"/>
          <p:nvPr/>
        </p:nvSpPr>
        <p:spPr>
          <a:xfrm>
            <a:off x="1746885" y="4299324"/>
            <a:ext cx="4732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350" dirty="0" smtClean="0"/>
              <a:t>001</a:t>
            </a:r>
            <a:endParaRPr lang="zh-TW" altLang="en-US" sz="1350" dirty="0"/>
          </a:p>
        </p:txBody>
      </p:sp>
      <p:sp>
        <p:nvSpPr>
          <p:cNvPr id="16" name="TextBox 15"/>
          <p:cNvSpPr txBox="1"/>
          <p:nvPr/>
        </p:nvSpPr>
        <p:spPr>
          <a:xfrm>
            <a:off x="1746885" y="4577445"/>
            <a:ext cx="4732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350" dirty="0" smtClean="0"/>
              <a:t>010</a:t>
            </a:r>
            <a:endParaRPr lang="zh-TW" alt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746885" y="4855566"/>
            <a:ext cx="4732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350" dirty="0" smtClean="0"/>
              <a:t>011</a:t>
            </a:r>
            <a:endParaRPr lang="zh-TW" altLang="en-US" sz="1350" dirty="0"/>
          </a:p>
        </p:txBody>
      </p:sp>
      <p:sp>
        <p:nvSpPr>
          <p:cNvPr id="18" name="TextBox 17"/>
          <p:cNvSpPr txBox="1"/>
          <p:nvPr/>
        </p:nvSpPr>
        <p:spPr>
          <a:xfrm>
            <a:off x="1746884" y="5133777"/>
            <a:ext cx="4732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350" dirty="0" smtClean="0"/>
              <a:t>100</a:t>
            </a:r>
            <a:endParaRPr lang="zh-TW" altLang="en-US" sz="1350" dirty="0"/>
          </a:p>
        </p:txBody>
      </p:sp>
      <p:sp>
        <p:nvSpPr>
          <p:cNvPr id="19" name="TextBox 18"/>
          <p:cNvSpPr txBox="1"/>
          <p:nvPr/>
        </p:nvSpPr>
        <p:spPr>
          <a:xfrm>
            <a:off x="1746884" y="5407217"/>
            <a:ext cx="4732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350" dirty="0" smtClean="0"/>
              <a:t>101</a:t>
            </a:r>
            <a:endParaRPr lang="zh-TW" altLang="en-US" sz="1350" dirty="0"/>
          </a:p>
        </p:txBody>
      </p:sp>
      <p:sp>
        <p:nvSpPr>
          <p:cNvPr id="20" name="TextBox 19"/>
          <p:cNvSpPr txBox="1"/>
          <p:nvPr/>
        </p:nvSpPr>
        <p:spPr>
          <a:xfrm>
            <a:off x="1746883" y="5708000"/>
            <a:ext cx="4732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350" dirty="0" smtClean="0"/>
              <a:t>110</a:t>
            </a:r>
            <a:endParaRPr lang="zh-TW" altLang="en-US" sz="135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797643"/>
              </p:ext>
            </p:extLst>
          </p:nvPr>
        </p:nvGraphicFramePr>
        <p:xfrm>
          <a:off x="1636982" y="2191571"/>
          <a:ext cx="5956124" cy="308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9940"/>
                <a:gridCol w="648072"/>
                <a:gridCol w="504056"/>
                <a:gridCol w="504056"/>
              </a:tblGrid>
              <a:tr h="3088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0000 0000 0000 0000 0000 0000 0</a:t>
                      </a:r>
                      <a:endParaRPr lang="zh-TW" altLang="en-US" sz="1400" dirty="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100</a:t>
                      </a:r>
                      <a:endParaRPr lang="zh-TW" altLang="en-US" sz="1400" dirty="0"/>
                    </a:p>
                  </a:txBody>
                  <a:tcPr marL="68580" marR="68580" marT="34290" marB="34290">
                    <a:solidFill>
                      <a:srgbClr val="E1C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10</a:t>
                      </a:r>
                    </a:p>
                  </a:txBody>
                  <a:tcPr marL="68580" marR="68580" marT="34290" marB="34290"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00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529037" y="1790214"/>
            <a:ext cx="5982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Word</a:t>
            </a:r>
            <a:endParaRPr lang="zh-TW" altLang="en-US" sz="1350" dirty="0"/>
          </a:p>
        </p:txBody>
      </p:sp>
      <p:cxnSp>
        <p:nvCxnSpPr>
          <p:cNvPr id="34" name="Straight Connector 33"/>
          <p:cNvCxnSpPr>
            <a:stCxn id="9" idx="1"/>
          </p:cNvCxnSpPr>
          <p:nvPr/>
        </p:nvCxnSpPr>
        <p:spPr>
          <a:xfrm flipH="1" flipV="1">
            <a:off x="3707904" y="3645024"/>
            <a:ext cx="1757810" cy="11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707904" y="3636270"/>
            <a:ext cx="0" cy="1364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931129" y="3645023"/>
            <a:ext cx="156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497129" y="3633435"/>
            <a:ext cx="0" cy="1364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51916" y="3820422"/>
            <a:ext cx="9739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 smtClean="0"/>
              <a:t>Word=0</a:t>
            </a:r>
            <a:endParaRPr lang="zh-TW" altLang="en-US" sz="1350" dirty="0"/>
          </a:p>
        </p:txBody>
      </p:sp>
      <p:sp>
        <p:nvSpPr>
          <p:cNvPr id="49" name="TextBox 48"/>
          <p:cNvSpPr txBox="1"/>
          <p:nvPr/>
        </p:nvSpPr>
        <p:spPr>
          <a:xfrm>
            <a:off x="4873228" y="3827584"/>
            <a:ext cx="7954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Word=1</a:t>
            </a:r>
            <a:endParaRPr lang="zh-TW" altLang="en-US" sz="1350" dirty="0"/>
          </a:p>
        </p:txBody>
      </p:sp>
      <p:sp>
        <p:nvSpPr>
          <p:cNvPr id="50" name="TextBox 49"/>
          <p:cNvSpPr txBox="1"/>
          <p:nvPr/>
        </p:nvSpPr>
        <p:spPr>
          <a:xfrm>
            <a:off x="5873737" y="3827584"/>
            <a:ext cx="7954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rgbClr val="C00000"/>
                </a:solidFill>
              </a:rPr>
              <a:t>Word</a:t>
            </a:r>
            <a:r>
              <a:rPr lang="en-US" altLang="zh-TW" sz="1350" dirty="0" smtClean="0">
                <a:solidFill>
                  <a:srgbClr val="C00000"/>
                </a:solidFill>
              </a:rPr>
              <a:t>=2</a:t>
            </a:r>
            <a:endParaRPr lang="zh-TW" altLang="en-US" sz="1350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34200" y="3820422"/>
            <a:ext cx="7954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Word=3</a:t>
            </a:r>
            <a:endParaRPr lang="zh-TW" altLang="en-US" sz="1350" dirty="0"/>
          </a:p>
        </p:txBody>
      </p:sp>
      <p:sp>
        <p:nvSpPr>
          <p:cNvPr id="43" name="TextBox 42"/>
          <p:cNvSpPr txBox="1"/>
          <p:nvPr/>
        </p:nvSpPr>
        <p:spPr>
          <a:xfrm>
            <a:off x="1768599" y="5982141"/>
            <a:ext cx="4732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350" dirty="0" smtClean="0"/>
              <a:t>111</a:t>
            </a:r>
            <a:endParaRPr lang="zh-TW" altLang="en-US" sz="1350" dirty="0"/>
          </a:p>
        </p:txBody>
      </p:sp>
      <p:sp>
        <p:nvSpPr>
          <p:cNvPr id="44" name="TextBox 43"/>
          <p:cNvSpPr txBox="1"/>
          <p:nvPr/>
        </p:nvSpPr>
        <p:spPr>
          <a:xfrm>
            <a:off x="1633946" y="3527502"/>
            <a:ext cx="6078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350" dirty="0" smtClean="0"/>
              <a:t>Index</a:t>
            </a:r>
            <a:endParaRPr lang="zh-TW" altLang="en-US" sz="1350" dirty="0"/>
          </a:p>
        </p:txBody>
      </p:sp>
      <p:sp>
        <p:nvSpPr>
          <p:cNvPr id="53" name="TextBox 52"/>
          <p:cNvSpPr txBox="1"/>
          <p:nvPr/>
        </p:nvSpPr>
        <p:spPr>
          <a:xfrm>
            <a:off x="1547635" y="2458227"/>
            <a:ext cx="62007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31                                                                                                           7 6           4 3         2 1        0</a:t>
            </a:r>
            <a:endParaRPr lang="zh-TW" altLang="en-US" sz="1100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7377082" y="2498336"/>
            <a:ext cx="202" cy="540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6924073" y="3038817"/>
            <a:ext cx="9060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2-bit [1:0]</a:t>
            </a:r>
            <a:endParaRPr lang="zh-TW" altLang="en-US" sz="1350" dirty="0"/>
          </a:p>
        </p:txBody>
      </p:sp>
      <p:cxnSp>
        <p:nvCxnSpPr>
          <p:cNvPr id="55" name="Straight Arrow Connector 54"/>
          <p:cNvCxnSpPr>
            <a:endCxn id="33" idx="0"/>
          </p:cNvCxnSpPr>
          <p:nvPr/>
        </p:nvCxnSpPr>
        <p:spPr bwMode="auto">
          <a:xfrm>
            <a:off x="6441143" y="1449025"/>
            <a:ext cx="387015" cy="3411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6723594" y="1480683"/>
            <a:ext cx="9060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2-bit [3:2]</a:t>
            </a:r>
            <a:endParaRPr lang="zh-TW" altLang="en-US" sz="1350" dirty="0"/>
          </a:p>
        </p:txBody>
      </p:sp>
      <p:cxnSp>
        <p:nvCxnSpPr>
          <p:cNvPr id="58" name="Straight Arrow Connector 57"/>
          <p:cNvCxnSpPr>
            <a:endCxn id="12" idx="1"/>
          </p:cNvCxnSpPr>
          <p:nvPr/>
        </p:nvCxnSpPr>
        <p:spPr bwMode="auto">
          <a:xfrm>
            <a:off x="3419872" y="1446330"/>
            <a:ext cx="2539201" cy="4939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5053056" y="1548893"/>
            <a:ext cx="9060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3</a:t>
            </a:r>
            <a:r>
              <a:rPr lang="en-US" altLang="zh-TW" sz="1350" dirty="0" smtClean="0"/>
              <a:t>-bit [6:4]</a:t>
            </a:r>
            <a:endParaRPr lang="zh-TW" altLang="en-US" sz="1350" dirty="0"/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3714076" y="2502897"/>
            <a:ext cx="202" cy="540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2920411" y="3018331"/>
            <a:ext cx="18533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32-3-2-2=25-bit [31:7]</a:t>
            </a:r>
            <a:endParaRPr lang="zh-TW" altLang="en-US" sz="1350" dirty="0"/>
          </a:p>
        </p:txBody>
      </p:sp>
      <p:sp>
        <p:nvSpPr>
          <p:cNvPr id="62" name="TextBox 61"/>
          <p:cNvSpPr txBox="1"/>
          <p:nvPr/>
        </p:nvSpPr>
        <p:spPr>
          <a:xfrm>
            <a:off x="846616" y="1123190"/>
            <a:ext cx="6665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This is a Cache with </a:t>
            </a:r>
            <a:r>
              <a:rPr lang="en-US" altLang="zh-TW" sz="1600" dirty="0" smtClean="0">
                <a:solidFill>
                  <a:srgbClr val="7030A0"/>
                </a:solidFill>
              </a:rPr>
              <a:t>8 entries</a:t>
            </a:r>
            <a:r>
              <a:rPr lang="en-US" altLang="zh-TW" sz="1600" dirty="0" smtClean="0"/>
              <a:t>, and each line (entry) has </a:t>
            </a:r>
            <a:r>
              <a:rPr lang="en-US" altLang="zh-TW" sz="1600" dirty="0" smtClean="0">
                <a:solidFill>
                  <a:srgbClr val="7030A0"/>
                </a:solidFill>
              </a:rPr>
              <a:t>4 words </a:t>
            </a:r>
            <a:r>
              <a:rPr lang="en-US" altLang="zh-TW" sz="1600" dirty="0" smtClean="0"/>
              <a:t>(data). 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2497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378147"/>
              </p:ext>
            </p:extLst>
          </p:nvPr>
        </p:nvGraphicFramePr>
        <p:xfrm>
          <a:off x="2484811" y="4083387"/>
          <a:ext cx="5105929" cy="2169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817"/>
                <a:gridCol w="699071"/>
                <a:gridCol w="985972"/>
                <a:gridCol w="1066917"/>
                <a:gridCol w="1002645"/>
                <a:gridCol w="917507"/>
              </a:tblGrid>
              <a:tr h="222885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0008…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0x00001c0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0x00001c4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0x00001c8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0x00001cc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00c0…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0x0024000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0x0024004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0x0024008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0x002400c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0000…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0x1c00000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0x1x00004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0x1c00008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0x1c0000c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104" y="323606"/>
            <a:ext cx="7886700" cy="652913"/>
          </a:xfrm>
        </p:spPr>
        <p:txBody>
          <a:bodyPr>
            <a:noAutofit/>
          </a:bodyPr>
          <a:lstStyle/>
          <a:p>
            <a:pPr algn="ctr"/>
            <a:r>
              <a:rPr lang="en-US" altLang="zh-TW" sz="3600" b="0" dirty="0" smtClean="0">
                <a:latin typeface="Calibri" panose="020F0502020204030204" pitchFamily="34" charset="0"/>
              </a:rPr>
              <a:t>Cache Architecture</a:t>
            </a:r>
            <a:endParaRPr lang="zh-TW" altLang="en-US" sz="3600" b="0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85148" y="3827584"/>
            <a:ext cx="5277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350" dirty="0"/>
              <a:t>Valid</a:t>
            </a:r>
            <a:endParaRPr lang="zh-TW" alt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3042984" y="3827584"/>
            <a:ext cx="42120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Tag</a:t>
            </a:r>
            <a:endParaRPr lang="zh-TW" altLang="en-US" sz="1350" dirty="0"/>
          </a:p>
        </p:txBody>
      </p:sp>
      <p:sp>
        <p:nvSpPr>
          <p:cNvPr id="11" name="TextBox 10"/>
          <p:cNvSpPr txBox="1"/>
          <p:nvPr/>
        </p:nvSpPr>
        <p:spPr>
          <a:xfrm>
            <a:off x="3541313" y="1790214"/>
            <a:ext cx="42120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Tag</a:t>
            </a:r>
            <a:endParaRPr lang="zh-TW" altLang="en-US" sz="1350" dirty="0"/>
          </a:p>
        </p:txBody>
      </p:sp>
      <p:sp>
        <p:nvSpPr>
          <p:cNvPr id="12" name="TextBox 11"/>
          <p:cNvSpPr txBox="1"/>
          <p:nvPr/>
        </p:nvSpPr>
        <p:spPr>
          <a:xfrm>
            <a:off x="5959073" y="1790214"/>
            <a:ext cx="5699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Index</a:t>
            </a:r>
            <a:endParaRPr lang="zh-TW" altLang="en-US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867002" y="1773025"/>
            <a:ext cx="13003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>
                <a:solidFill>
                  <a:srgbClr val="7030A0"/>
                </a:solidFill>
              </a:rPr>
              <a:t>Address [31:0]</a:t>
            </a:r>
            <a:endParaRPr lang="zh-TW" altLang="en-US" sz="1350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09277" y="4032311"/>
            <a:ext cx="10021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350" dirty="0" smtClean="0"/>
              <a:t>0000 0000</a:t>
            </a:r>
            <a:endParaRPr lang="zh-TW" altLang="en-US" sz="1350" dirty="0"/>
          </a:p>
        </p:txBody>
      </p:sp>
      <p:sp>
        <p:nvSpPr>
          <p:cNvPr id="15" name="TextBox 14"/>
          <p:cNvSpPr txBox="1"/>
          <p:nvPr/>
        </p:nvSpPr>
        <p:spPr>
          <a:xfrm>
            <a:off x="1309277" y="4280683"/>
            <a:ext cx="10021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350" dirty="0" smtClean="0"/>
              <a:t>0000 0001</a:t>
            </a:r>
            <a:endParaRPr lang="zh-TW" altLang="en-US" sz="135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856011"/>
              </p:ext>
            </p:extLst>
          </p:nvPr>
        </p:nvGraphicFramePr>
        <p:xfrm>
          <a:off x="1636982" y="2191571"/>
          <a:ext cx="5956124" cy="308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5098"/>
                <a:gridCol w="1292914"/>
                <a:gridCol w="504056"/>
                <a:gridCol w="504056"/>
              </a:tblGrid>
              <a:tr h="3088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0000 0000 0000 0000 0000</a:t>
                      </a:r>
                      <a:endParaRPr lang="zh-TW" altLang="en-US" sz="1400" dirty="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0000 0010</a:t>
                      </a:r>
                      <a:endParaRPr lang="zh-TW" altLang="en-US" sz="1400" dirty="0"/>
                    </a:p>
                  </a:txBody>
                  <a:tcPr marL="68580" marR="68580" marT="34290" marB="34290">
                    <a:solidFill>
                      <a:srgbClr val="E1C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10</a:t>
                      </a:r>
                    </a:p>
                  </a:txBody>
                  <a:tcPr marL="68580" marR="68580" marT="34290" marB="34290"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00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529037" y="1790214"/>
            <a:ext cx="5982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Word</a:t>
            </a:r>
            <a:endParaRPr lang="zh-TW" altLang="en-US" sz="1350" dirty="0"/>
          </a:p>
        </p:txBody>
      </p:sp>
      <p:sp>
        <p:nvSpPr>
          <p:cNvPr id="48" name="TextBox 47"/>
          <p:cNvSpPr txBox="1"/>
          <p:nvPr/>
        </p:nvSpPr>
        <p:spPr>
          <a:xfrm>
            <a:off x="3751916" y="3820422"/>
            <a:ext cx="9739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 smtClean="0"/>
              <a:t>Word=0</a:t>
            </a:r>
            <a:endParaRPr lang="zh-TW" altLang="en-US" sz="1350" dirty="0"/>
          </a:p>
        </p:txBody>
      </p:sp>
      <p:sp>
        <p:nvSpPr>
          <p:cNvPr id="49" name="TextBox 48"/>
          <p:cNvSpPr txBox="1"/>
          <p:nvPr/>
        </p:nvSpPr>
        <p:spPr>
          <a:xfrm>
            <a:off x="4873228" y="3827584"/>
            <a:ext cx="7954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Word=1</a:t>
            </a:r>
            <a:endParaRPr lang="zh-TW" altLang="en-US" sz="1350" dirty="0"/>
          </a:p>
        </p:txBody>
      </p:sp>
      <p:sp>
        <p:nvSpPr>
          <p:cNvPr id="50" name="TextBox 49"/>
          <p:cNvSpPr txBox="1"/>
          <p:nvPr/>
        </p:nvSpPr>
        <p:spPr>
          <a:xfrm>
            <a:off x="5873737" y="3827584"/>
            <a:ext cx="7954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rgbClr val="C00000"/>
                </a:solidFill>
              </a:rPr>
              <a:t>Word</a:t>
            </a:r>
            <a:r>
              <a:rPr lang="en-US" altLang="zh-TW" sz="1350" dirty="0" smtClean="0">
                <a:solidFill>
                  <a:srgbClr val="C00000"/>
                </a:solidFill>
              </a:rPr>
              <a:t>=2</a:t>
            </a:r>
            <a:endParaRPr lang="zh-TW" altLang="en-US" sz="1350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34200" y="3820422"/>
            <a:ext cx="7954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Word=3</a:t>
            </a:r>
            <a:endParaRPr lang="zh-TW" altLang="en-US" sz="1350" dirty="0"/>
          </a:p>
        </p:txBody>
      </p:sp>
      <p:sp>
        <p:nvSpPr>
          <p:cNvPr id="43" name="TextBox 42"/>
          <p:cNvSpPr txBox="1"/>
          <p:nvPr/>
        </p:nvSpPr>
        <p:spPr>
          <a:xfrm>
            <a:off x="1309278" y="5990501"/>
            <a:ext cx="10021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350" dirty="0" smtClean="0"/>
              <a:t>1111 1111</a:t>
            </a:r>
            <a:endParaRPr lang="zh-TW" altLang="en-US" sz="1350" dirty="0"/>
          </a:p>
        </p:txBody>
      </p:sp>
      <p:sp>
        <p:nvSpPr>
          <p:cNvPr id="44" name="TextBox 43"/>
          <p:cNvSpPr txBox="1"/>
          <p:nvPr/>
        </p:nvSpPr>
        <p:spPr>
          <a:xfrm>
            <a:off x="1473359" y="3820422"/>
            <a:ext cx="6078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350" dirty="0" smtClean="0"/>
              <a:t>Index</a:t>
            </a:r>
            <a:endParaRPr lang="zh-TW" altLang="en-US" sz="1350" dirty="0"/>
          </a:p>
        </p:txBody>
      </p:sp>
      <p:sp>
        <p:nvSpPr>
          <p:cNvPr id="53" name="TextBox 52"/>
          <p:cNvSpPr txBox="1"/>
          <p:nvPr/>
        </p:nvSpPr>
        <p:spPr>
          <a:xfrm>
            <a:off x="1547635" y="2458227"/>
            <a:ext cx="63963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31                                                                                       12 11                           4 3         2 1        0</a:t>
            </a:r>
            <a:endParaRPr lang="zh-TW" altLang="en-US" sz="1100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7377082" y="2498336"/>
            <a:ext cx="202" cy="540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6924073" y="3038817"/>
            <a:ext cx="9060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2-bit [1:0]</a:t>
            </a:r>
            <a:endParaRPr lang="zh-TW" altLang="en-US" sz="1350" dirty="0"/>
          </a:p>
        </p:txBody>
      </p:sp>
      <p:cxnSp>
        <p:nvCxnSpPr>
          <p:cNvPr id="55" name="Straight Arrow Connector 54"/>
          <p:cNvCxnSpPr/>
          <p:nvPr/>
        </p:nvCxnSpPr>
        <p:spPr bwMode="auto">
          <a:xfrm>
            <a:off x="6828157" y="2493069"/>
            <a:ext cx="202" cy="324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6441345" y="2763611"/>
            <a:ext cx="9060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2-bit [3:2]</a:t>
            </a:r>
            <a:endParaRPr lang="zh-TW" altLang="en-US" sz="1350" dirty="0"/>
          </a:p>
        </p:txBody>
      </p:sp>
      <p:cxnSp>
        <p:nvCxnSpPr>
          <p:cNvPr id="58" name="Straight Arrow Connector 57"/>
          <p:cNvCxnSpPr/>
          <p:nvPr/>
        </p:nvCxnSpPr>
        <p:spPr bwMode="auto">
          <a:xfrm>
            <a:off x="6243853" y="2505358"/>
            <a:ext cx="202" cy="540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5771570" y="3018331"/>
            <a:ext cx="10021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8-bit [11:4]</a:t>
            </a:r>
            <a:endParaRPr lang="zh-TW" altLang="en-US" sz="1350" dirty="0"/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3714076" y="2502897"/>
            <a:ext cx="202" cy="540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2920411" y="3018331"/>
            <a:ext cx="19495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32-8-2-2=20-bit [31:12]</a:t>
            </a:r>
            <a:endParaRPr lang="zh-TW" altLang="en-US" sz="1350" dirty="0"/>
          </a:p>
        </p:txBody>
      </p:sp>
      <p:sp>
        <p:nvSpPr>
          <p:cNvPr id="62" name="TextBox 61"/>
          <p:cNvSpPr txBox="1"/>
          <p:nvPr/>
        </p:nvSpPr>
        <p:spPr>
          <a:xfrm>
            <a:off x="846616" y="1123190"/>
            <a:ext cx="6737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If a Cache with </a:t>
            </a:r>
            <a:r>
              <a:rPr lang="en-US" altLang="zh-TW" sz="1600" dirty="0" smtClean="0">
                <a:solidFill>
                  <a:srgbClr val="7030A0"/>
                </a:solidFill>
              </a:rPr>
              <a:t>256 entries</a:t>
            </a:r>
            <a:r>
              <a:rPr lang="en-US" altLang="zh-TW" sz="1600" dirty="0" smtClean="0"/>
              <a:t>, and each line (entry) has </a:t>
            </a:r>
            <a:r>
              <a:rPr lang="en-US" altLang="zh-TW" sz="1600" dirty="0" smtClean="0">
                <a:solidFill>
                  <a:srgbClr val="7030A0"/>
                </a:solidFill>
              </a:rPr>
              <a:t>4 words </a:t>
            </a:r>
            <a:r>
              <a:rPr lang="en-US" altLang="zh-TW" sz="1600" dirty="0" smtClean="0"/>
              <a:t>(data) …  </a:t>
            </a:r>
            <a:endParaRPr lang="zh-TW" alt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1700410" y="4679041"/>
            <a:ext cx="2199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00" b="1" dirty="0" smtClean="0"/>
              <a:t>.</a:t>
            </a:r>
          </a:p>
          <a:p>
            <a:pPr algn="ctr"/>
            <a:r>
              <a:rPr lang="en-US" altLang="zh-TW" sz="1000" b="1" dirty="0" smtClean="0"/>
              <a:t>.</a:t>
            </a:r>
          </a:p>
          <a:p>
            <a:pPr algn="ctr"/>
            <a:r>
              <a:rPr lang="en-US" altLang="zh-TW" sz="1000" b="1" dirty="0" smtClean="0"/>
              <a:t>.</a:t>
            </a:r>
          </a:p>
          <a:p>
            <a:pPr algn="ctr"/>
            <a:r>
              <a:rPr lang="en-US" altLang="zh-TW" sz="1000" b="1" dirty="0" smtClean="0"/>
              <a:t>.</a:t>
            </a:r>
          </a:p>
          <a:p>
            <a:pPr algn="ctr"/>
            <a:r>
              <a:rPr lang="en-US" altLang="zh-TW" sz="1000" b="1" dirty="0" smtClean="0"/>
              <a:t>.</a:t>
            </a:r>
          </a:p>
          <a:p>
            <a:pPr algn="ctr"/>
            <a:r>
              <a:rPr lang="en-US" altLang="zh-TW" sz="1000" b="1" dirty="0"/>
              <a:t>.</a:t>
            </a:r>
            <a:endParaRPr lang="zh-TW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60099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3950337" y="3063900"/>
          <a:ext cx="4998313" cy="2169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930"/>
                <a:gridCol w="834081"/>
                <a:gridCol w="965191"/>
                <a:gridCol w="1044430"/>
                <a:gridCol w="981512"/>
                <a:gridCol w="898169"/>
              </a:tblGrid>
              <a:tr h="222885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0x0008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0x00001c0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0x00001c4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0x00001c8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0x00001cc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0x00c0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0x0024000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0x0024004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0x0024008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0x002400c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0x0000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0x1c00000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0x1x00004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0x1c00008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0x1c0000c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104" y="323606"/>
            <a:ext cx="7886700" cy="652913"/>
          </a:xfrm>
        </p:spPr>
        <p:txBody>
          <a:bodyPr>
            <a:noAutofit/>
          </a:bodyPr>
          <a:lstStyle/>
          <a:p>
            <a:pPr algn="ctr"/>
            <a:r>
              <a:rPr lang="en-US" altLang="zh-TW" sz="3600" b="0" dirty="0" smtClean="0">
                <a:latin typeface="Calibri" panose="020F0502020204030204" pitchFamily="34" charset="0"/>
              </a:rPr>
              <a:t>Cache Architecture</a:t>
            </a:r>
            <a:endParaRPr lang="zh-TW" altLang="en-US" sz="3600" b="0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05551" y="2811161"/>
            <a:ext cx="5277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350" dirty="0"/>
              <a:t>Valid</a:t>
            </a:r>
            <a:endParaRPr lang="zh-TW" alt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4400895" y="2808097"/>
            <a:ext cx="42120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Tag</a:t>
            </a:r>
            <a:endParaRPr lang="zh-TW" alt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6826437" y="2448786"/>
            <a:ext cx="5111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Data</a:t>
            </a:r>
            <a:endParaRPr lang="zh-TW" altLang="en-US" sz="1350" dirty="0"/>
          </a:p>
        </p:txBody>
      </p:sp>
      <p:sp>
        <p:nvSpPr>
          <p:cNvPr id="11" name="TextBox 10"/>
          <p:cNvSpPr txBox="1"/>
          <p:nvPr/>
        </p:nvSpPr>
        <p:spPr>
          <a:xfrm>
            <a:off x="1630243" y="1453269"/>
            <a:ext cx="42120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Tag</a:t>
            </a:r>
            <a:endParaRPr lang="zh-TW" altLang="en-US" sz="1350" dirty="0"/>
          </a:p>
        </p:txBody>
      </p:sp>
      <p:sp>
        <p:nvSpPr>
          <p:cNvPr id="12" name="TextBox 11"/>
          <p:cNvSpPr txBox="1"/>
          <p:nvPr/>
        </p:nvSpPr>
        <p:spPr>
          <a:xfrm>
            <a:off x="2862132" y="1440403"/>
            <a:ext cx="5699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Index</a:t>
            </a:r>
            <a:endParaRPr lang="zh-TW" altLang="en-US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938174" y="1308590"/>
            <a:ext cx="819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rgbClr val="7030A0"/>
                </a:solidFill>
              </a:rPr>
              <a:t>Address</a:t>
            </a:r>
            <a:endParaRPr lang="zh-TW" altLang="en-US" sz="1350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82070" y="3028016"/>
            <a:ext cx="4732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350" dirty="0" smtClean="0"/>
              <a:t>000</a:t>
            </a:r>
            <a:endParaRPr lang="zh-TW" altLang="en-US" sz="1350" dirty="0"/>
          </a:p>
        </p:txBody>
      </p:sp>
      <p:sp>
        <p:nvSpPr>
          <p:cNvPr id="15" name="TextBox 14"/>
          <p:cNvSpPr txBox="1"/>
          <p:nvPr/>
        </p:nvSpPr>
        <p:spPr>
          <a:xfrm>
            <a:off x="3282068" y="3305015"/>
            <a:ext cx="4732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350" dirty="0" smtClean="0"/>
              <a:t>001</a:t>
            </a:r>
            <a:endParaRPr lang="zh-TW" altLang="en-US" sz="1350" dirty="0"/>
          </a:p>
        </p:txBody>
      </p:sp>
      <p:sp>
        <p:nvSpPr>
          <p:cNvPr id="16" name="TextBox 15"/>
          <p:cNvSpPr txBox="1"/>
          <p:nvPr/>
        </p:nvSpPr>
        <p:spPr>
          <a:xfrm>
            <a:off x="3282065" y="3553370"/>
            <a:ext cx="4732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350" dirty="0" smtClean="0"/>
              <a:t>010</a:t>
            </a:r>
            <a:endParaRPr lang="zh-TW" alt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3282065" y="3838308"/>
            <a:ext cx="4732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350" dirty="0" smtClean="0"/>
              <a:t>011</a:t>
            </a:r>
            <a:endParaRPr lang="zh-TW" altLang="en-US" sz="1350" dirty="0"/>
          </a:p>
        </p:txBody>
      </p:sp>
      <p:sp>
        <p:nvSpPr>
          <p:cNvPr id="18" name="TextBox 17"/>
          <p:cNvSpPr txBox="1"/>
          <p:nvPr/>
        </p:nvSpPr>
        <p:spPr>
          <a:xfrm>
            <a:off x="3269612" y="4109025"/>
            <a:ext cx="4732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350" dirty="0" smtClean="0"/>
              <a:t>100</a:t>
            </a:r>
            <a:endParaRPr lang="zh-TW" altLang="en-US" sz="1350" dirty="0"/>
          </a:p>
        </p:txBody>
      </p:sp>
      <p:sp>
        <p:nvSpPr>
          <p:cNvPr id="19" name="TextBox 18"/>
          <p:cNvSpPr txBox="1"/>
          <p:nvPr/>
        </p:nvSpPr>
        <p:spPr>
          <a:xfrm>
            <a:off x="3282065" y="4395098"/>
            <a:ext cx="4732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350" dirty="0" smtClean="0"/>
              <a:t>101</a:t>
            </a:r>
            <a:endParaRPr lang="zh-TW" altLang="en-US" sz="1350" dirty="0"/>
          </a:p>
        </p:txBody>
      </p:sp>
      <p:sp>
        <p:nvSpPr>
          <p:cNvPr id="20" name="TextBox 19"/>
          <p:cNvSpPr txBox="1"/>
          <p:nvPr/>
        </p:nvSpPr>
        <p:spPr>
          <a:xfrm>
            <a:off x="3275538" y="4667426"/>
            <a:ext cx="4732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350" dirty="0" smtClean="0"/>
              <a:t>110</a:t>
            </a:r>
            <a:endParaRPr lang="zh-TW" altLang="en-US" sz="1350" dirty="0"/>
          </a:p>
        </p:txBody>
      </p:sp>
      <p:cxnSp>
        <p:nvCxnSpPr>
          <p:cNvPr id="22" name="Elbow Connector 21"/>
          <p:cNvCxnSpPr/>
          <p:nvPr/>
        </p:nvCxnSpPr>
        <p:spPr>
          <a:xfrm rot="16200000" flipH="1">
            <a:off x="1888974" y="2961999"/>
            <a:ext cx="2248585" cy="302267"/>
          </a:xfrm>
          <a:prstGeom prst="bentConnector3">
            <a:avLst>
              <a:gd name="adj1" fmla="val 100106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AutoShape 42"/>
          <p:cNvSpPr>
            <a:spLocks noChangeArrowheads="1"/>
          </p:cNvSpPr>
          <p:nvPr/>
        </p:nvSpPr>
        <p:spPr bwMode="auto">
          <a:xfrm rot="10800000" flipH="1">
            <a:off x="5632465" y="5606967"/>
            <a:ext cx="285750" cy="342900"/>
          </a:xfrm>
          <a:prstGeom prst="flowChartDelay">
            <a:avLst/>
          </a:prstGeom>
          <a:solidFill>
            <a:srgbClr val="E2F0D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zh-TW" sz="1800"/>
          </a:p>
        </p:txBody>
      </p:sp>
      <p:sp>
        <p:nvSpPr>
          <p:cNvPr id="24" name="Oval 39"/>
          <p:cNvSpPr>
            <a:spLocks noChangeArrowheads="1"/>
          </p:cNvSpPr>
          <p:nvPr/>
        </p:nvSpPr>
        <p:spPr bwMode="auto">
          <a:xfrm>
            <a:off x="4674755" y="5468467"/>
            <a:ext cx="342900" cy="3429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100" b="1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endParaRPr lang="en-US" altLang="en-US" sz="21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846205" y="4390356"/>
            <a:ext cx="0" cy="107811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endCxn id="24" idx="2"/>
          </p:cNvCxnSpPr>
          <p:nvPr/>
        </p:nvCxnSpPr>
        <p:spPr>
          <a:xfrm rot="16200000" flipH="1">
            <a:off x="1213663" y="2178825"/>
            <a:ext cx="3651076" cy="3271107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83312" y="5314036"/>
            <a:ext cx="6463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err="1">
                <a:solidFill>
                  <a:srgbClr val="0070C0"/>
                </a:solidFill>
              </a:rPr>
              <a:t>tag_in</a:t>
            </a:r>
            <a:endParaRPr lang="zh-TW" altLang="en-US" sz="1350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46703" y="5202280"/>
            <a:ext cx="752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err="1">
                <a:solidFill>
                  <a:srgbClr val="0070C0"/>
                </a:solidFill>
              </a:rPr>
              <a:t>tag_out</a:t>
            </a:r>
            <a:endParaRPr lang="zh-TW" altLang="en-US" sz="1350" dirty="0">
              <a:solidFill>
                <a:srgbClr val="0070C0"/>
              </a:solidFill>
            </a:endParaRPr>
          </a:p>
        </p:txBody>
      </p:sp>
      <p:cxnSp>
        <p:nvCxnSpPr>
          <p:cNvPr id="32" name="Elbow Connector 31"/>
          <p:cNvCxnSpPr/>
          <p:nvPr/>
        </p:nvCxnSpPr>
        <p:spPr>
          <a:xfrm>
            <a:off x="4097088" y="4380969"/>
            <a:ext cx="1535377" cy="1528742"/>
          </a:xfrm>
          <a:prstGeom prst="bentConnector3">
            <a:avLst>
              <a:gd name="adj1" fmla="val 505"/>
            </a:avLst>
          </a:prstGeom>
          <a:ln>
            <a:solidFill>
              <a:srgbClr val="30BE3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6"/>
          </p:cNvCxnSpPr>
          <p:nvPr/>
        </p:nvCxnSpPr>
        <p:spPr>
          <a:xfrm>
            <a:off x="5017655" y="5639917"/>
            <a:ext cx="614810" cy="0"/>
          </a:xfrm>
          <a:prstGeom prst="straightConnector1">
            <a:avLst/>
          </a:prstGeom>
          <a:ln>
            <a:solidFill>
              <a:srgbClr val="30BE3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918215" y="5778417"/>
            <a:ext cx="614810" cy="0"/>
          </a:xfrm>
          <a:prstGeom prst="straightConnector1">
            <a:avLst/>
          </a:prstGeom>
          <a:ln>
            <a:solidFill>
              <a:srgbClr val="30BE3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698277" y="5606967"/>
            <a:ext cx="15728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Hit = </a:t>
            </a:r>
            <a:r>
              <a:rPr lang="en-US" altLang="zh-TW" sz="1350" dirty="0">
                <a:solidFill>
                  <a:srgbClr val="FF0000"/>
                </a:solidFill>
              </a:rPr>
              <a:t>1  ( Cache Hit )</a:t>
            </a:r>
            <a:endParaRPr lang="zh-TW" altLang="en-US" sz="135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97088" y="6054897"/>
            <a:ext cx="25070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(</a:t>
            </a:r>
            <a:r>
              <a:rPr lang="en-US" altLang="zh-TW" sz="1350" dirty="0" err="1"/>
              <a:t>tag_in</a:t>
            </a:r>
            <a:r>
              <a:rPr lang="en-US" altLang="zh-TW" sz="1350" dirty="0"/>
              <a:t> = </a:t>
            </a:r>
            <a:r>
              <a:rPr lang="en-US" altLang="zh-TW" sz="1350" dirty="0" err="1"/>
              <a:t>tag_out</a:t>
            </a:r>
            <a:r>
              <a:rPr lang="en-US" altLang="zh-TW" sz="1350" dirty="0"/>
              <a:t>) &amp;</a:t>
            </a:r>
            <a:r>
              <a:rPr lang="zh-TW" altLang="en-US" sz="1350" dirty="0"/>
              <a:t> </a:t>
            </a:r>
            <a:r>
              <a:rPr lang="en-US" altLang="zh-TW" sz="1350" dirty="0" err="1"/>
              <a:t>valid_out</a:t>
            </a:r>
            <a:r>
              <a:rPr lang="en-US" altLang="zh-TW" sz="1350" dirty="0"/>
              <a:t> =1</a:t>
            </a:r>
            <a:endParaRPr lang="zh-TW" altLang="en-US" sz="135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141638"/>
              </p:ext>
            </p:extLst>
          </p:nvPr>
        </p:nvGraphicFramePr>
        <p:xfrm>
          <a:off x="938174" y="1712657"/>
          <a:ext cx="3561818" cy="2228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9804"/>
                <a:gridCol w="984612"/>
                <a:gridCol w="409705"/>
                <a:gridCol w="337697"/>
              </a:tblGrid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0x0000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100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10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00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noFill/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644538" y="1441883"/>
            <a:ext cx="5982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Word</a:t>
            </a:r>
            <a:endParaRPr lang="zh-TW" altLang="en-US" sz="1350" dirty="0"/>
          </a:p>
        </p:txBody>
      </p:sp>
      <p:cxnSp>
        <p:nvCxnSpPr>
          <p:cNvPr id="34" name="Straight Connector 33"/>
          <p:cNvCxnSpPr>
            <a:stCxn id="9" idx="1"/>
          </p:cNvCxnSpPr>
          <p:nvPr/>
        </p:nvCxnSpPr>
        <p:spPr>
          <a:xfrm flipH="1" flipV="1">
            <a:off x="5068627" y="2587286"/>
            <a:ext cx="1757810" cy="11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068627" y="2578532"/>
            <a:ext cx="0" cy="1364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7291852" y="2587285"/>
            <a:ext cx="156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8857852" y="2575697"/>
            <a:ext cx="0" cy="1364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096731" y="2808682"/>
            <a:ext cx="8915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Word=00</a:t>
            </a:r>
            <a:endParaRPr lang="zh-TW" altLang="en-US" sz="1350" dirty="0"/>
          </a:p>
        </p:txBody>
      </p:sp>
      <p:sp>
        <p:nvSpPr>
          <p:cNvPr id="49" name="TextBox 48"/>
          <p:cNvSpPr txBox="1"/>
          <p:nvPr/>
        </p:nvSpPr>
        <p:spPr>
          <a:xfrm>
            <a:off x="6058596" y="2808097"/>
            <a:ext cx="8915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Word=01</a:t>
            </a:r>
            <a:endParaRPr lang="zh-TW" altLang="en-US" sz="1350" dirty="0"/>
          </a:p>
        </p:txBody>
      </p:sp>
      <p:sp>
        <p:nvSpPr>
          <p:cNvPr id="50" name="TextBox 49"/>
          <p:cNvSpPr txBox="1"/>
          <p:nvPr/>
        </p:nvSpPr>
        <p:spPr>
          <a:xfrm>
            <a:off x="7114518" y="2800935"/>
            <a:ext cx="8915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>
                <a:solidFill>
                  <a:srgbClr val="C00000"/>
                </a:solidFill>
              </a:rPr>
              <a:t>Word=10</a:t>
            </a:r>
            <a:endParaRPr lang="zh-TW" altLang="en-US" sz="1350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051320" y="2800935"/>
            <a:ext cx="8915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Word=11</a:t>
            </a:r>
            <a:endParaRPr lang="zh-TW" altLang="en-US" sz="1350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984555" y="2335000"/>
            <a:ext cx="0" cy="19024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65434" y="1844457"/>
            <a:ext cx="125867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rgbClr val="FF0000"/>
                </a:solidFill>
              </a:rPr>
              <a:t>Data Output = </a:t>
            </a:r>
          </a:p>
          <a:p>
            <a:r>
              <a:rPr lang="en-US" altLang="zh-TW" sz="1350" dirty="0">
                <a:solidFill>
                  <a:srgbClr val="FF0000"/>
                </a:solidFill>
              </a:rPr>
              <a:t>        0x1c00008</a:t>
            </a:r>
            <a:endParaRPr lang="zh-TW" altLang="en-US" sz="135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82065" y="4962961"/>
            <a:ext cx="4732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350" dirty="0" smtClean="0"/>
              <a:t>111</a:t>
            </a:r>
            <a:endParaRPr lang="zh-TW" altLang="en-US" sz="1350" dirty="0"/>
          </a:p>
        </p:txBody>
      </p:sp>
      <p:sp>
        <p:nvSpPr>
          <p:cNvPr id="44" name="TextBox 43"/>
          <p:cNvSpPr txBox="1"/>
          <p:nvPr/>
        </p:nvSpPr>
        <p:spPr>
          <a:xfrm>
            <a:off x="3223669" y="2792527"/>
            <a:ext cx="6078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350" dirty="0" smtClean="0"/>
              <a:t>Index</a:t>
            </a:r>
            <a:endParaRPr lang="zh-TW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30379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7584" y="2616248"/>
            <a:ext cx="813690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 smtClean="0">
                <a:solidFill>
                  <a:schemeClr val="accent2"/>
                </a:solidFill>
                <a:latin typeface="Calibri" panose="020F0502020204030204" pitchFamily="34" charset="0"/>
                <a:ea typeface="+mj-ea"/>
                <a:cs typeface="Arial Unicode MS" pitchFamily="32" charset="0"/>
              </a:rPr>
              <a:t>LAB 6</a:t>
            </a:r>
          </a:p>
          <a:p>
            <a:pPr algn="ctr"/>
            <a:r>
              <a:rPr lang="en-US" altLang="zh-TW" sz="4000" dirty="0" smtClean="0">
                <a:solidFill>
                  <a:schemeClr val="accent2"/>
                </a:solidFill>
                <a:latin typeface="Calibri" panose="020F0502020204030204" pitchFamily="34" charset="0"/>
                <a:ea typeface="+mj-ea"/>
                <a:cs typeface="Arial Unicode MS" pitchFamily="32" charset="0"/>
              </a:rPr>
              <a:t>Verilog I</a:t>
            </a:r>
            <a:r>
              <a:rPr lang="en-US" altLang="zh-TW" sz="4000" dirty="0" smtClean="0">
                <a:solidFill>
                  <a:schemeClr val="accent2"/>
                </a:solidFill>
                <a:latin typeface="Calibri" panose="020F0502020204030204" pitchFamily="34" charset="0"/>
                <a:ea typeface="+mj-ea"/>
              </a:rPr>
              <a:t>mplementation Of I-Cache</a:t>
            </a:r>
            <a:r>
              <a:rPr lang="en-US" altLang="zh-TW" sz="1200" dirty="0" smtClean="0">
                <a:latin typeface="Calibri" panose="020F0502020204030204" pitchFamily="34" charset="0"/>
                <a:ea typeface="+mj-ea"/>
              </a:rPr>
              <a:t/>
            </a:r>
            <a:br>
              <a:rPr lang="en-US" altLang="zh-TW" sz="1200" dirty="0" smtClean="0">
                <a:latin typeface="Calibri" panose="020F0502020204030204" pitchFamily="34" charset="0"/>
                <a:ea typeface="+mj-ea"/>
              </a:rPr>
            </a:br>
            <a:endParaRPr lang="zh-TW" altLang="en-US" dirty="0">
              <a:latin typeface="Calibri" panose="020F050202020403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4408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Tool used</a:t>
            </a:r>
            <a:endParaRPr lang="zh-TW" altLang="en-US" dirty="0" smtClean="0">
              <a:ea typeface="新細明體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kumimoji="0" lang="zh-TW" altLang="en-US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實驗環境</a:t>
            </a:r>
            <a:r>
              <a:rPr kumimoji="0" lang="en-US" altLang="zh-TW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:</a:t>
            </a:r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kumimoji="0" lang="en-US" altLang="zh-TW" dirty="0" err="1" smtClean="0">
                <a:solidFill>
                  <a:schemeClr val="accent2"/>
                </a:solidFill>
                <a:ea typeface="標楷體" pitchFamily="65" charset="-120"/>
              </a:rPr>
              <a:t>Modelsim</a:t>
            </a:r>
            <a:r>
              <a:rPr kumimoji="0" lang="en-US" altLang="zh-TW" dirty="0" smtClean="0">
                <a:solidFill>
                  <a:schemeClr val="accent2"/>
                </a:solidFill>
                <a:ea typeface="標楷體" pitchFamily="65" charset="-120"/>
              </a:rPr>
              <a:t> (Run CPU simulator)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141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 smtClean="0">
                <a:solidFill>
                  <a:schemeClr val="accent6"/>
                </a:solidFill>
                <a:latin typeface="Calibri" panose="020F0502020204030204" pitchFamily="34" charset="0"/>
              </a:rPr>
              <a:t>Mo</a:t>
            </a:r>
            <a:r>
              <a:rPr lang="en-US" altLang="zh-TW" dirty="0" err="1" smtClean="0">
                <a:latin typeface="Calibri" panose="020F0502020204030204" pitchFamily="34" charset="0"/>
              </a:rPr>
              <a:t>delsim</a:t>
            </a:r>
            <a:r>
              <a:rPr lang="en-US" altLang="zh-TW" dirty="0" smtClean="0">
                <a:latin typeface="Calibri" panose="020F0502020204030204" pitchFamily="34" charset="0"/>
              </a:rPr>
              <a:t> </a:t>
            </a:r>
            <a:r>
              <a:rPr lang="zh-TW" altLang="en-US" dirty="0" smtClean="0">
                <a:latin typeface="Calibri" panose="020F0502020204030204" pitchFamily="34" charset="0"/>
              </a:rPr>
              <a:t>安裝</a:t>
            </a:r>
            <a:endParaRPr lang="zh-TW" altLang="en-US" dirty="0">
              <a:latin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400" dirty="0" smtClean="0">
                <a:solidFill>
                  <a:schemeClr val="accent6"/>
                </a:solidFill>
              </a:rPr>
              <a:t>1</a:t>
            </a:r>
            <a:r>
              <a:rPr lang="en-US" altLang="zh-TW" sz="2400" dirty="0" smtClean="0">
                <a:solidFill>
                  <a:schemeClr val="accent6"/>
                </a:solidFill>
                <a:latin typeface="Calibri" panose="020F0502020204030204" pitchFamily="34" charset="0"/>
              </a:rPr>
              <a:t>.</a:t>
            </a:r>
            <a:r>
              <a:rPr lang="zh-TW" altLang="en-US" sz="2400" dirty="0" smtClean="0">
                <a:solidFill>
                  <a:schemeClr val="accent6"/>
                </a:solidFill>
                <a:latin typeface="Calibri" panose="020F0502020204030204" pitchFamily="34" charset="0"/>
              </a:rPr>
              <a:t>  </a:t>
            </a:r>
            <a:r>
              <a:rPr lang="en-US" altLang="zh-TW" sz="2400" dirty="0" err="1" smtClean="0">
                <a:solidFill>
                  <a:schemeClr val="accent6"/>
                </a:solidFill>
                <a:latin typeface="Calibri" panose="020F0502020204030204" pitchFamily="34" charset="0"/>
              </a:rPr>
              <a:t>Modelsim</a:t>
            </a:r>
            <a:r>
              <a:rPr lang="zh-TW" altLang="en-US" sz="2400" dirty="0">
                <a:solidFill>
                  <a:schemeClr val="accent6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2400" dirty="0" smtClean="0">
                <a:solidFill>
                  <a:schemeClr val="accent6"/>
                </a:solidFill>
                <a:latin typeface="Calibri" panose="020F0502020204030204" pitchFamily="34" charset="0"/>
              </a:rPr>
              <a:t>PE overview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altLang="zh-TW" sz="2400" dirty="0" smtClean="0">
                <a:latin typeface="Calibri" panose="020F0502020204030204" pitchFamily="34" charset="0"/>
              </a:rPr>
              <a:t>http</a:t>
            </a:r>
            <a:r>
              <a:rPr lang="en-US" altLang="zh-TW" sz="2400" dirty="0">
                <a:latin typeface="Calibri" panose="020F0502020204030204" pitchFamily="34" charset="0"/>
              </a:rPr>
              <a:t>://</a:t>
            </a:r>
            <a:r>
              <a:rPr lang="en-US" altLang="zh-TW" sz="2400" dirty="0" smtClean="0">
                <a:latin typeface="Calibri" panose="020F0502020204030204" pitchFamily="34" charset="0"/>
              </a:rPr>
              <a:t>model.com/content/modelsim-pe-simulation-and-debug</a:t>
            </a:r>
          </a:p>
          <a:p>
            <a:pPr>
              <a:buFont typeface="Arial" pitchFamily="34" charset="0"/>
              <a:buChar char="•"/>
              <a:defRPr/>
            </a:pPr>
            <a:endParaRPr lang="en-US" altLang="zh-TW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400" dirty="0" smtClean="0">
                <a:solidFill>
                  <a:schemeClr val="accent6"/>
                </a:solidFill>
                <a:latin typeface="Calibri" panose="020F0502020204030204" pitchFamily="34" charset="0"/>
              </a:rPr>
              <a:t>2.</a:t>
            </a:r>
            <a:r>
              <a:rPr lang="zh-TW" altLang="en-US" sz="2400" dirty="0" smtClean="0">
                <a:solidFill>
                  <a:schemeClr val="accent6"/>
                </a:solidFill>
                <a:latin typeface="Calibri" panose="020F0502020204030204" pitchFamily="34" charset="0"/>
              </a:rPr>
              <a:t>  </a:t>
            </a:r>
            <a:r>
              <a:rPr lang="en-US" altLang="zh-TW" sz="2400" dirty="0" err="1" smtClean="0">
                <a:solidFill>
                  <a:schemeClr val="accent6"/>
                </a:solidFill>
                <a:latin typeface="Calibri" panose="020F0502020204030204" pitchFamily="34" charset="0"/>
              </a:rPr>
              <a:t>Modelsim</a:t>
            </a:r>
            <a:r>
              <a:rPr lang="en-US" altLang="zh-TW" sz="2400" dirty="0" smtClean="0">
                <a:solidFill>
                  <a:schemeClr val="accent6"/>
                </a:solidFill>
                <a:latin typeface="Calibri" panose="020F0502020204030204" pitchFamily="34" charset="0"/>
              </a:rPr>
              <a:t> PE download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altLang="zh-TW" sz="2400" dirty="0" smtClean="0">
                <a:latin typeface="Calibri" panose="020F0502020204030204" pitchFamily="34" charset="0"/>
              </a:rPr>
              <a:t>http</a:t>
            </a:r>
            <a:r>
              <a:rPr lang="en-US" altLang="zh-TW" sz="2400" dirty="0">
                <a:latin typeface="Calibri" panose="020F0502020204030204" pitchFamily="34" charset="0"/>
              </a:rPr>
              <a:t>://model.com/update/modelsim-downloads</a:t>
            </a:r>
            <a:endParaRPr lang="zh-TW" altLang="en-US" sz="2400" dirty="0">
              <a:latin typeface="Calibri" panose="020F0502020204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EEBA0D8-384A-47DA-BCA4-BDCA0D2E497A}" type="slidenum">
              <a:rPr kumimoji="0" lang="zh-TW" altLang="en-US">
                <a:latin typeface="Arial Unicode MS" panose="020B0604020202020204" pitchFamily="34" charset="-120"/>
              </a:rPr>
              <a:pPr eaLnBrk="1" hangingPunct="1"/>
              <a:t>38</a:t>
            </a:fld>
            <a:endParaRPr kumimoji="0" lang="zh-TW" altLang="en-US">
              <a:latin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600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alibri" panose="020F0502020204030204" pitchFamily="34" charset="0"/>
              </a:rPr>
              <a:t>Modelsim</a:t>
            </a:r>
            <a:r>
              <a:rPr lang="en-US" altLang="zh-TW" dirty="0" smtClean="0">
                <a:latin typeface="Calibri" panose="020F0502020204030204" pitchFamily="34" charset="0"/>
              </a:rPr>
              <a:t> </a:t>
            </a:r>
            <a:r>
              <a:rPr lang="zh-TW" altLang="en-US" dirty="0" smtClean="0">
                <a:latin typeface="Calibri" panose="020F0502020204030204" pitchFamily="34" charset="0"/>
              </a:rPr>
              <a:t>開啟教學</a:t>
            </a:r>
            <a:r>
              <a:rPr lang="en-US" altLang="zh-TW" dirty="0" smtClean="0">
                <a:latin typeface="Calibri" panose="020F0502020204030204" pitchFamily="34" charset="0"/>
              </a:rPr>
              <a:t>(1/3)</a:t>
            </a:r>
            <a:endParaRPr lang="zh-TW" altLang="en-US" dirty="0" smtClean="0">
              <a:latin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50" y="1125538"/>
            <a:ext cx="7415213" cy="46101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Step.1:change to our file</a:t>
            </a:r>
            <a:r>
              <a:rPr lang="zh-TW" alt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location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TW" altLang="en-US" sz="1600" dirty="0" smtClean="0">
                <a:latin typeface="Calibri" panose="020F0502020204030204" pitchFamily="34" charset="0"/>
                <a:ea typeface="標楷體" pitchFamily="65" charset="-120"/>
              </a:rPr>
              <a:t>打開</a:t>
            </a:r>
            <a:r>
              <a:rPr lang="en-US" altLang="zh-TW" sz="1600" dirty="0" err="1" smtClean="0">
                <a:latin typeface="Calibri" panose="020F0502020204030204" pitchFamily="34" charset="0"/>
                <a:ea typeface="標楷體" pitchFamily="65" charset="-120"/>
              </a:rPr>
              <a:t>modelsim</a:t>
            </a:r>
            <a:r>
              <a:rPr lang="zh-TW" altLang="en-US" sz="1600" dirty="0" smtClean="0">
                <a:latin typeface="Calibri" panose="020F0502020204030204" pitchFamily="34" charset="0"/>
                <a:ea typeface="標楷體" pitchFamily="65" charset="-120"/>
              </a:rPr>
              <a:t>後</a:t>
            </a:r>
            <a:r>
              <a:rPr lang="en-US" altLang="zh-TW" sz="1600" dirty="0" smtClean="0">
                <a:latin typeface="Calibri" panose="020F0502020204030204" pitchFamily="34" charset="0"/>
                <a:ea typeface="標楷體" pitchFamily="65" charset="-120"/>
              </a:rPr>
              <a:t>,</a:t>
            </a:r>
            <a:r>
              <a:rPr lang="zh-TW" altLang="en-US" sz="1600" dirty="0" smtClean="0">
                <a:latin typeface="Calibri" panose="020F0502020204030204" pitchFamily="34" charset="0"/>
                <a:ea typeface="標楷體" pitchFamily="65" charset="-120"/>
              </a:rPr>
              <a:t>在</a:t>
            </a:r>
            <a:r>
              <a:rPr lang="en-US" altLang="zh-TW" sz="1600" dirty="0" smtClean="0">
                <a:latin typeface="Calibri" panose="020F0502020204030204" pitchFamily="34" charset="0"/>
                <a:ea typeface="標楷體" pitchFamily="65" charset="-120"/>
              </a:rPr>
              <a:t>File</a:t>
            </a:r>
            <a:r>
              <a:rPr lang="zh-TW" altLang="en-US" sz="1600" dirty="0" smtClean="0">
                <a:latin typeface="Calibri" panose="020F0502020204030204" pitchFamily="34" charset="0"/>
                <a:ea typeface="標楷體" pitchFamily="65" charset="-120"/>
              </a:rPr>
              <a:t>下選擇</a:t>
            </a:r>
            <a:r>
              <a:rPr lang="en-US" altLang="zh-TW" sz="1600" dirty="0" smtClean="0">
                <a:latin typeface="Calibri" panose="020F0502020204030204" pitchFamily="34" charset="0"/>
                <a:ea typeface="標楷體" pitchFamily="65" charset="-120"/>
              </a:rPr>
              <a:t>change directory</a:t>
            </a:r>
            <a:r>
              <a:rPr lang="zh-TW" altLang="en-US" sz="1600" dirty="0" smtClean="0">
                <a:latin typeface="Calibri" panose="020F0502020204030204" pitchFamily="34" charset="0"/>
                <a:ea typeface="標楷體" pitchFamily="65" charset="-120"/>
              </a:rPr>
              <a:t>到你放</a:t>
            </a:r>
            <a:r>
              <a:rPr lang="en-US" altLang="zh-TW" sz="1600" dirty="0" smtClean="0">
                <a:latin typeface="Calibri" panose="020F0502020204030204" pitchFamily="34" charset="0"/>
                <a:ea typeface="標楷體" pitchFamily="65" charset="-120"/>
              </a:rPr>
              <a:t>\...\</a:t>
            </a:r>
            <a:r>
              <a:rPr lang="en-US" altLang="zh-TW" sz="1600" dirty="0" err="1" smtClean="0">
                <a:latin typeface="Calibri" panose="020F0502020204030204" pitchFamily="34" charset="0"/>
                <a:ea typeface="標楷體" pitchFamily="65" charset="-120"/>
              </a:rPr>
              <a:t>MIPS_cpu_test</a:t>
            </a:r>
            <a:r>
              <a:rPr lang="zh-TW" altLang="en-US" sz="1600" dirty="0" smtClean="0">
                <a:latin typeface="Calibri" panose="020F0502020204030204" pitchFamily="34" charset="0"/>
                <a:ea typeface="標楷體" pitchFamily="65" charset="-120"/>
              </a:rPr>
              <a:t> 的地方</a:t>
            </a:r>
            <a:endParaRPr lang="zh-TW" altLang="en-US" sz="1600" dirty="0">
              <a:latin typeface="Calibri" panose="020F0502020204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7245EF3-2771-431A-A4AD-9203DC2EC559}" type="slidenum">
              <a:rPr kumimoji="0" lang="zh-TW" altLang="en-US">
                <a:latin typeface="Arial Unicode MS" panose="020B0604020202020204" pitchFamily="34" charset="-120"/>
              </a:rPr>
              <a:pPr eaLnBrk="1" hangingPunct="1"/>
              <a:t>39</a:t>
            </a:fld>
            <a:endParaRPr kumimoji="0" lang="zh-TW" altLang="en-US">
              <a:latin typeface="Arial Unicode MS" panose="020B0604020202020204" pitchFamily="34" charset="-120"/>
            </a:endParaRPr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3" y="2322463"/>
            <a:ext cx="7661390" cy="41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圓角矩形 5"/>
          <p:cNvSpPr/>
          <p:nvPr/>
        </p:nvSpPr>
        <p:spPr bwMode="auto">
          <a:xfrm>
            <a:off x="1077913" y="3861048"/>
            <a:ext cx="1150937" cy="214883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  <a:defRPr/>
            </a:pPr>
            <a:endParaRPr lang="zh-TW" altLang="en-US" sz="2400" b="1">
              <a:solidFill>
                <a:schemeClr val="tx1"/>
              </a:solidFill>
              <a:latin typeface="Comic Sans MS" pitchFamily="66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896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213412" y="1988840"/>
            <a:ext cx="2384198" cy="2188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CPU</a:t>
            </a:r>
            <a:endParaRPr lang="zh-TW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401" y="447146"/>
            <a:ext cx="7886700" cy="652913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0" dirty="0" smtClean="0">
                <a:latin typeface="Calibri" panose="020F0502020204030204" pitchFamily="34" charset="0"/>
              </a:rPr>
              <a:t>Levels of Memory Hierarchy</a:t>
            </a:r>
            <a:endParaRPr lang="zh-TW" altLang="en-US" sz="3600" b="0" dirty="0">
              <a:latin typeface="Calibri" panose="020F050202020403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906357" y="3304864"/>
            <a:ext cx="998309" cy="2373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Registers</a:t>
            </a:r>
            <a:endParaRPr lang="zh-TW" alt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3074292" y="4485348"/>
            <a:ext cx="2625812" cy="358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 Memory (DRAM)</a:t>
            </a:r>
            <a:endParaRPr lang="zh-TW" altLang="en-US" dirty="0"/>
          </a:p>
        </p:txBody>
      </p:sp>
      <p:sp>
        <p:nvSpPr>
          <p:cNvPr id="46" name="Rectangle 45"/>
          <p:cNvSpPr/>
          <p:nvPr/>
        </p:nvSpPr>
        <p:spPr>
          <a:xfrm>
            <a:off x="2610912" y="5262278"/>
            <a:ext cx="3552569" cy="358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Secondary Storage (Hard Disk)</a:t>
            </a:r>
            <a:endParaRPr lang="zh-TW" altLang="en-US" dirty="0"/>
          </a:p>
        </p:txBody>
      </p:sp>
      <p:sp>
        <p:nvSpPr>
          <p:cNvPr id="48" name="Rectangle 47"/>
          <p:cNvSpPr/>
          <p:nvPr/>
        </p:nvSpPr>
        <p:spPr>
          <a:xfrm>
            <a:off x="3395346" y="3666052"/>
            <a:ext cx="2020330" cy="35834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C00000"/>
                </a:solidFill>
              </a:rPr>
              <a:t>Cache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4362455" y="3534351"/>
            <a:ext cx="0" cy="216000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364171" y="4053348"/>
            <a:ext cx="0" cy="43200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367466" y="4843694"/>
            <a:ext cx="0" cy="43200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537622" y="1882861"/>
            <a:ext cx="0" cy="333014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8180173" y="2302991"/>
            <a:ext cx="0" cy="346607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642654" y="1812324"/>
            <a:ext cx="102534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rgbClr val="0070C0"/>
                </a:solidFill>
              </a:rPr>
              <a:t>Upper Level</a:t>
            </a:r>
          </a:p>
          <a:p>
            <a:r>
              <a:rPr lang="en-US" altLang="zh-TW" sz="1350" dirty="0">
                <a:solidFill>
                  <a:srgbClr val="0070C0"/>
                </a:solidFill>
              </a:rPr>
              <a:t>    (Faster)</a:t>
            </a:r>
            <a:endParaRPr lang="zh-TW" altLang="en-US" sz="1350" dirty="0">
              <a:solidFill>
                <a:srgbClr val="0070C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47656" y="5254839"/>
            <a:ext cx="101668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rgbClr val="0070C0"/>
                </a:solidFill>
              </a:rPr>
              <a:t>Lower Level</a:t>
            </a:r>
          </a:p>
          <a:p>
            <a:r>
              <a:rPr lang="en-US" altLang="zh-TW" sz="1350" dirty="0">
                <a:solidFill>
                  <a:srgbClr val="0070C0"/>
                </a:solidFill>
              </a:rPr>
              <a:t>    (larger)</a:t>
            </a:r>
            <a:endParaRPr lang="zh-TW" altLang="en-US" sz="135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75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36638" y="981075"/>
            <a:ext cx="7415212" cy="461168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Step.2:new project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TW" altLang="en-US" sz="1600" dirty="0" smtClean="0">
                <a:latin typeface="Calibri" panose="020F0502020204030204" pitchFamily="34" charset="0"/>
                <a:ea typeface="+mj-ea"/>
              </a:rPr>
              <a:t>接著</a:t>
            </a:r>
            <a:r>
              <a:rPr lang="en-US" altLang="zh-TW" sz="1600" dirty="0" smtClean="0">
                <a:latin typeface="Calibri" panose="020F0502020204030204" pitchFamily="34" charset="0"/>
                <a:ea typeface="+mj-ea"/>
              </a:rPr>
              <a:t>new</a:t>
            </a:r>
            <a:r>
              <a:rPr lang="zh-TW" altLang="en-US" sz="1600" dirty="0" smtClean="0">
                <a:latin typeface="Calibri" panose="020F0502020204030204" pitchFamily="34" charset="0"/>
                <a:ea typeface="+mj-ea"/>
              </a:rPr>
              <a:t>一個</a:t>
            </a:r>
            <a:r>
              <a:rPr lang="en-US" altLang="zh-TW" sz="1600" dirty="0" smtClean="0">
                <a:latin typeface="Calibri" panose="020F0502020204030204" pitchFamily="34" charset="0"/>
                <a:ea typeface="+mj-ea"/>
              </a:rPr>
              <a:t>project(</a:t>
            </a:r>
            <a:r>
              <a:rPr lang="zh-TW" altLang="en-US" sz="1600" dirty="0" smtClean="0">
                <a:latin typeface="Calibri" panose="020F0502020204030204" pitchFamily="34" charset="0"/>
                <a:ea typeface="+mj-ea"/>
              </a:rPr>
              <a:t>名稱自訂</a:t>
            </a:r>
            <a:r>
              <a:rPr lang="en-US" altLang="zh-TW" sz="1600" dirty="0" smtClean="0">
                <a:latin typeface="Calibri" panose="020F0502020204030204" pitchFamily="34" charset="0"/>
                <a:ea typeface="+mj-ea"/>
              </a:rPr>
              <a:t>)</a:t>
            </a:r>
            <a:endParaRPr lang="zh-TW" altLang="en-US" sz="1600" dirty="0">
              <a:latin typeface="Calibri" panose="020F0502020204030204" pitchFamily="34" charset="0"/>
              <a:ea typeface="+mj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AF0687C-A075-44EF-B7D9-E404B85D821F}" type="slidenum">
              <a:rPr kumimoji="0" lang="zh-TW" altLang="en-US">
                <a:latin typeface="Arial Unicode MS" panose="020B0604020202020204" pitchFamily="34" charset="-120"/>
              </a:rPr>
              <a:pPr eaLnBrk="1" hangingPunct="1"/>
              <a:t>40</a:t>
            </a:fld>
            <a:endParaRPr kumimoji="0" lang="zh-TW" altLang="en-US">
              <a:latin typeface="Arial Unicode MS" panose="020B0604020202020204" pitchFamily="34" charset="-120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1916113"/>
            <a:ext cx="7378700" cy="428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圓角矩形 5"/>
          <p:cNvSpPr/>
          <p:nvPr/>
        </p:nvSpPr>
        <p:spPr bwMode="auto">
          <a:xfrm>
            <a:off x="2411413" y="2592388"/>
            <a:ext cx="1008062" cy="142875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  <a:defRPr/>
            </a:pPr>
            <a:endParaRPr lang="zh-TW" altLang="en-US" sz="2400" b="1">
              <a:solidFill>
                <a:schemeClr val="tx1"/>
              </a:solidFill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266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en-US" altLang="zh-TW" dirty="0" err="1" smtClean="0">
                <a:latin typeface="Calibri" panose="020F0502020204030204" pitchFamily="34" charset="0"/>
              </a:rPr>
              <a:t>Modelsim</a:t>
            </a:r>
            <a:r>
              <a:rPr lang="en-US" altLang="zh-TW" dirty="0" smtClean="0">
                <a:latin typeface="Calibri" panose="020F0502020204030204" pitchFamily="34" charset="0"/>
              </a:rPr>
              <a:t> </a:t>
            </a:r>
            <a:r>
              <a:rPr lang="zh-TW" altLang="en-US" dirty="0" smtClean="0">
                <a:latin typeface="Calibri" panose="020F0502020204030204" pitchFamily="34" charset="0"/>
              </a:rPr>
              <a:t>開啟教學</a:t>
            </a:r>
            <a:r>
              <a:rPr lang="en-US" altLang="zh-TW" dirty="0" smtClean="0">
                <a:latin typeface="Calibri" panose="020F0502020204030204" pitchFamily="34" charset="0"/>
              </a:rPr>
              <a:t>(2/3)</a:t>
            </a:r>
            <a:endParaRPr lang="zh-TW" altLang="en-US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1478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50" y="1125538"/>
            <a:ext cx="7415213" cy="46101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Step.3:add source code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TW" altLang="en-US" sz="1600" dirty="0" smtClean="0">
                <a:latin typeface="Calibri" panose="020F0502020204030204" pitchFamily="34" charset="0"/>
                <a:ea typeface="+mj-ea"/>
              </a:rPr>
              <a:t>新增完</a:t>
            </a:r>
            <a:r>
              <a:rPr lang="en-US" altLang="zh-TW" sz="1600" dirty="0" smtClean="0">
                <a:latin typeface="Calibri" panose="020F0502020204030204" pitchFamily="34" charset="0"/>
                <a:ea typeface="+mj-ea"/>
              </a:rPr>
              <a:t>project</a:t>
            </a:r>
            <a:r>
              <a:rPr lang="zh-TW" altLang="en-US" sz="1600" dirty="0" smtClean="0">
                <a:latin typeface="Calibri" panose="020F0502020204030204" pitchFamily="34" charset="0"/>
                <a:ea typeface="+mj-ea"/>
              </a:rPr>
              <a:t>後</a:t>
            </a:r>
            <a:r>
              <a:rPr lang="en-US" altLang="zh-TW" sz="1600" dirty="0" smtClean="0">
                <a:latin typeface="Calibri" panose="020F0502020204030204" pitchFamily="34" charset="0"/>
                <a:ea typeface="+mj-ea"/>
              </a:rPr>
              <a:t>,</a:t>
            </a:r>
            <a:r>
              <a:rPr lang="zh-TW" altLang="en-US" sz="1600" dirty="0" smtClean="0">
                <a:latin typeface="Calibri" panose="020F0502020204030204" pitchFamily="34" charset="0"/>
                <a:ea typeface="+mj-ea"/>
              </a:rPr>
              <a:t>會跳出一個視窗</a:t>
            </a:r>
            <a:r>
              <a:rPr lang="en-US" altLang="zh-TW" sz="1600" dirty="0" smtClean="0">
                <a:latin typeface="Calibri" panose="020F0502020204030204" pitchFamily="34" charset="0"/>
                <a:ea typeface="+mj-ea"/>
              </a:rPr>
              <a:t>(</a:t>
            </a:r>
            <a:r>
              <a:rPr lang="zh-TW" altLang="en-US" sz="1600" dirty="0" smtClean="0">
                <a:latin typeface="Calibri" panose="020F0502020204030204" pitchFamily="34" charset="0"/>
                <a:ea typeface="+mj-ea"/>
              </a:rPr>
              <a:t>如圖</a:t>
            </a:r>
            <a:r>
              <a:rPr lang="en-US" altLang="zh-TW" sz="1600" dirty="0" smtClean="0">
                <a:latin typeface="Calibri" panose="020F0502020204030204" pitchFamily="34" charset="0"/>
                <a:ea typeface="+mj-ea"/>
              </a:rPr>
              <a:t>),</a:t>
            </a:r>
            <a:r>
              <a:rPr lang="zh-TW" altLang="en-US" sz="1600" dirty="0" smtClean="0">
                <a:latin typeface="Calibri" panose="020F0502020204030204" pitchFamily="34" charset="0"/>
                <a:ea typeface="+mj-ea"/>
              </a:rPr>
              <a:t>點選</a:t>
            </a:r>
            <a:r>
              <a:rPr lang="en-US" altLang="zh-TW" sz="1600" dirty="0" smtClean="0">
                <a:latin typeface="Calibri" panose="020F0502020204030204" pitchFamily="34" charset="0"/>
                <a:ea typeface="+mj-ea"/>
              </a:rPr>
              <a:t>Add Existing File</a:t>
            </a:r>
            <a:r>
              <a:rPr lang="zh-TW" altLang="en-US" sz="1600" dirty="0" smtClean="0">
                <a:latin typeface="Calibri" panose="020F0502020204030204" pitchFamily="34" charset="0"/>
                <a:ea typeface="+mj-ea"/>
              </a:rPr>
              <a:t>將</a:t>
            </a:r>
            <a:r>
              <a:rPr lang="en-US" altLang="zh-TW" sz="1600" dirty="0" smtClean="0">
                <a:latin typeface="Calibri" panose="020F0502020204030204" pitchFamily="34" charset="0"/>
                <a:ea typeface="+mj-ea"/>
              </a:rPr>
              <a:t>VHDL/Verilog source code</a:t>
            </a:r>
            <a:r>
              <a:rPr lang="zh-TW" altLang="en-US" sz="1600" dirty="0" smtClean="0">
                <a:latin typeface="Calibri" panose="020F0502020204030204" pitchFamily="34" charset="0"/>
                <a:ea typeface="+mj-ea"/>
              </a:rPr>
              <a:t>加入到這個</a:t>
            </a:r>
            <a:r>
              <a:rPr lang="en-US" altLang="zh-TW" sz="1600" dirty="0" smtClean="0">
                <a:latin typeface="Calibri" panose="020F0502020204030204" pitchFamily="34" charset="0"/>
                <a:ea typeface="+mj-ea"/>
              </a:rPr>
              <a:t>project</a:t>
            </a:r>
            <a:r>
              <a:rPr lang="zh-TW" altLang="en-US" sz="1600" dirty="0" smtClean="0">
                <a:latin typeface="Calibri" panose="020F0502020204030204" pitchFamily="34" charset="0"/>
                <a:ea typeface="+mj-ea"/>
              </a:rPr>
              <a:t>中</a:t>
            </a:r>
            <a:endParaRPr lang="zh-TW" altLang="en-US" sz="1600" dirty="0">
              <a:latin typeface="Calibri" panose="020F0502020204030204" pitchFamily="34" charset="0"/>
              <a:ea typeface="+mj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0EC29CD-8608-4453-B672-32DCF38942EC}" type="slidenum">
              <a:rPr kumimoji="0" lang="zh-TW" altLang="en-US">
                <a:latin typeface="Arial Unicode MS" panose="020B0604020202020204" pitchFamily="34" charset="-120"/>
              </a:rPr>
              <a:pPr eaLnBrk="1" hangingPunct="1"/>
              <a:t>41</a:t>
            </a:fld>
            <a:endParaRPr kumimoji="0" lang="zh-TW" altLang="en-US">
              <a:latin typeface="Arial Unicode MS" panose="020B0604020202020204" pitchFamily="34" charset="-120"/>
            </a:endParaRP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175" y="2781300"/>
            <a:ext cx="290512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圓角矩形 5"/>
          <p:cNvSpPr/>
          <p:nvPr/>
        </p:nvSpPr>
        <p:spPr bwMode="auto">
          <a:xfrm>
            <a:off x="4572000" y="3213100"/>
            <a:ext cx="1008063" cy="754063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  <a:defRPr/>
            </a:pPr>
            <a:endParaRPr lang="zh-TW" altLang="en-US" sz="2400" b="1">
              <a:solidFill>
                <a:schemeClr val="tx1"/>
              </a:solidFill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276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</a:rPr>
              <a:t> </a:t>
            </a:r>
            <a:r>
              <a:rPr lang="en-US" altLang="zh-TW" dirty="0" err="1" smtClean="0">
                <a:latin typeface="Calibri" panose="020F0502020204030204" pitchFamily="34" charset="0"/>
              </a:rPr>
              <a:t>Modelsim</a:t>
            </a:r>
            <a:r>
              <a:rPr lang="en-US" altLang="zh-TW" dirty="0" smtClean="0">
                <a:latin typeface="Calibri" panose="020F0502020204030204" pitchFamily="34" charset="0"/>
              </a:rPr>
              <a:t> </a:t>
            </a:r>
            <a:r>
              <a:rPr lang="zh-TW" altLang="en-US" dirty="0" smtClean="0">
                <a:latin typeface="Calibri" panose="020F0502020204030204" pitchFamily="34" charset="0"/>
              </a:rPr>
              <a:t>開啟教學</a:t>
            </a:r>
            <a:r>
              <a:rPr lang="en-US" altLang="zh-TW" dirty="0" smtClean="0">
                <a:latin typeface="Calibri" panose="020F0502020204030204" pitchFamily="34" charset="0"/>
              </a:rPr>
              <a:t>(3/3)</a:t>
            </a:r>
            <a:endParaRPr lang="zh-TW" altLang="en-US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0732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50" y="1556792"/>
            <a:ext cx="7415213" cy="4178846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TW" altLang="en-US" sz="1600" dirty="0" smtClean="0">
                <a:latin typeface="Calibri" panose="020F0502020204030204" pitchFamily="34" charset="0"/>
                <a:ea typeface="+mj-ea"/>
              </a:rPr>
              <a:t>點選</a:t>
            </a:r>
            <a:r>
              <a:rPr lang="en-US" altLang="zh-TW" sz="1600" dirty="0" smtClean="0">
                <a:latin typeface="Calibri" panose="020F0502020204030204" pitchFamily="34" charset="0"/>
                <a:ea typeface="+mj-ea"/>
              </a:rPr>
              <a:t>browse</a:t>
            </a:r>
            <a:r>
              <a:rPr lang="zh-TW" altLang="en-US" sz="1600" dirty="0" smtClean="0">
                <a:latin typeface="Calibri" panose="020F0502020204030204" pitchFamily="34" charset="0"/>
                <a:ea typeface="+mj-ea"/>
              </a:rPr>
              <a:t>，把所有的</a:t>
            </a:r>
            <a:r>
              <a:rPr lang="en-US" altLang="zh-TW" sz="1600" dirty="0" smtClean="0">
                <a:latin typeface="Calibri" panose="020F0502020204030204" pitchFamily="34" charset="0"/>
                <a:ea typeface="+mj-ea"/>
              </a:rPr>
              <a:t>.v</a:t>
            </a:r>
            <a:r>
              <a:rPr lang="zh-TW" altLang="en-US" sz="1600" dirty="0" smtClean="0">
                <a:latin typeface="Calibri" panose="020F0502020204030204" pitchFamily="34" charset="0"/>
                <a:ea typeface="+mj-ea"/>
              </a:rPr>
              <a:t>檔加進</a:t>
            </a:r>
            <a:r>
              <a:rPr lang="zh-TW" altLang="en-US" sz="1600" dirty="0">
                <a:latin typeface="Calibri" panose="020F0502020204030204" pitchFamily="34" charset="0"/>
                <a:ea typeface="+mj-ea"/>
              </a:rPr>
              <a:t>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0EC29CD-8608-4453-B672-32DCF38942EC}" type="slidenum">
              <a:rPr kumimoji="0" lang="zh-TW" altLang="en-US">
                <a:latin typeface="Arial Unicode MS" panose="020B0604020202020204" pitchFamily="34" charset="-120"/>
              </a:rPr>
              <a:pPr eaLnBrk="1" hangingPunct="1"/>
              <a:t>42</a:t>
            </a:fld>
            <a:endParaRPr kumimoji="0" lang="zh-TW" altLang="en-US">
              <a:latin typeface="Arial Unicode MS" panose="020B0604020202020204" pitchFamily="34" charset="-120"/>
            </a:endParaRPr>
          </a:p>
        </p:txBody>
      </p:sp>
      <p:sp>
        <p:nvSpPr>
          <p:cNvPr id="276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</a:rPr>
              <a:t> </a:t>
            </a:r>
            <a:r>
              <a:rPr lang="en-US" altLang="zh-TW" dirty="0" err="1">
                <a:latin typeface="Calibri" panose="020F0502020204030204" pitchFamily="34" charset="0"/>
              </a:rPr>
              <a:t>Modelsim</a:t>
            </a:r>
            <a:r>
              <a:rPr lang="en-US" altLang="zh-TW" dirty="0">
                <a:latin typeface="Calibri" panose="020F0502020204030204" pitchFamily="34" charset="0"/>
              </a:rPr>
              <a:t> </a:t>
            </a:r>
            <a:r>
              <a:rPr lang="zh-TW" altLang="en-US" dirty="0">
                <a:latin typeface="Calibri" panose="020F0502020204030204" pitchFamily="34" charset="0"/>
              </a:rPr>
              <a:t>驗證</a:t>
            </a:r>
            <a:r>
              <a:rPr lang="en-US" altLang="zh-TW" dirty="0" smtClean="0">
                <a:latin typeface="Calibri" panose="020F0502020204030204" pitchFamily="34" charset="0"/>
              </a:rPr>
              <a:t>(1/4</a:t>
            </a:r>
            <a:r>
              <a:rPr lang="en-US" altLang="zh-TW" dirty="0">
                <a:latin typeface="Calibri" panose="020F0502020204030204" pitchFamily="34" charset="0"/>
              </a:rPr>
              <a:t>)</a:t>
            </a:r>
            <a:endParaRPr lang="zh-TW" altLang="en-US" dirty="0" smtClean="0"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28922"/>
            <a:ext cx="6804248" cy="4019478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 bwMode="auto">
          <a:xfrm>
            <a:off x="6876256" y="5157192"/>
            <a:ext cx="504031" cy="169764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  <a:defRPr/>
            </a:pPr>
            <a:endParaRPr lang="zh-TW" altLang="en-US" sz="2400" b="1">
              <a:solidFill>
                <a:schemeClr val="tx1"/>
              </a:solidFill>
              <a:latin typeface="Comic Sans MS" pitchFamily="66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50660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50" y="1268760"/>
            <a:ext cx="7415213" cy="446687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000" b="1" dirty="0" smtClean="0">
                <a:solidFill>
                  <a:srgbClr val="FF0000"/>
                </a:solidFill>
                <a:latin typeface="Calibri" panose="020F0502020204030204" pitchFamily="34" charset="0"/>
                <a:ea typeface="+mj-ea"/>
              </a:rPr>
              <a:t>Compile source code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TW" altLang="en-US" sz="1600" dirty="0" smtClean="0">
                <a:latin typeface="Calibri" panose="020F0502020204030204" pitchFamily="34" charset="0"/>
                <a:ea typeface="+mj-ea"/>
              </a:rPr>
              <a:t>新增完 </a:t>
            </a:r>
            <a:r>
              <a:rPr lang="en-US" altLang="zh-TW" sz="1600" dirty="0" smtClean="0">
                <a:latin typeface="Calibri" panose="020F0502020204030204" pitchFamily="34" charset="0"/>
                <a:ea typeface="+mj-ea"/>
              </a:rPr>
              <a:t>source</a:t>
            </a:r>
            <a:r>
              <a:rPr lang="zh-TW" altLang="en-US" sz="1600" dirty="0" smtClean="0">
                <a:latin typeface="Calibri" panose="020F0502020204030204" pitchFamily="34" charset="0"/>
                <a:ea typeface="+mj-ea"/>
              </a:rPr>
              <a:t> </a:t>
            </a:r>
            <a:r>
              <a:rPr lang="en-US" altLang="zh-TW" sz="1600" dirty="0" smtClean="0">
                <a:latin typeface="Calibri" panose="020F0502020204030204" pitchFamily="34" charset="0"/>
                <a:ea typeface="+mj-ea"/>
              </a:rPr>
              <a:t>code</a:t>
            </a:r>
            <a:r>
              <a:rPr lang="zh-TW" altLang="en-US" sz="1600" dirty="0">
                <a:latin typeface="Calibri" panose="020F0502020204030204" pitchFamily="34" charset="0"/>
                <a:ea typeface="+mj-ea"/>
              </a:rPr>
              <a:t> </a:t>
            </a:r>
            <a:r>
              <a:rPr lang="zh-TW" altLang="en-US" sz="1600" dirty="0" smtClean="0">
                <a:latin typeface="Calibri" panose="020F0502020204030204" pitchFamily="34" charset="0"/>
                <a:ea typeface="+mj-ea"/>
              </a:rPr>
              <a:t>之後，點選右上角的</a:t>
            </a:r>
            <a:r>
              <a:rPr lang="en-US" altLang="zh-TW" sz="1600" dirty="0" smtClean="0">
                <a:latin typeface="Calibri" panose="020F0502020204030204" pitchFamily="34" charset="0"/>
                <a:ea typeface="+mj-ea"/>
              </a:rPr>
              <a:t>compile</a:t>
            </a:r>
            <a:r>
              <a:rPr lang="zh-TW" altLang="en-US" sz="1600" dirty="0" smtClean="0">
                <a:latin typeface="Calibri" panose="020F0502020204030204" pitchFamily="34" charset="0"/>
                <a:ea typeface="+mj-ea"/>
              </a:rPr>
              <a:t> </a:t>
            </a:r>
            <a:r>
              <a:rPr lang="en-US" altLang="zh-TW" sz="1600" dirty="0" smtClean="0">
                <a:latin typeface="Calibri" panose="020F0502020204030204" pitchFamily="34" charset="0"/>
                <a:ea typeface="+mj-ea"/>
              </a:rPr>
              <a:t/>
            </a:r>
            <a:br>
              <a:rPr lang="en-US" altLang="zh-TW" sz="1600" dirty="0" smtClean="0">
                <a:latin typeface="Calibri" panose="020F0502020204030204" pitchFamily="34" charset="0"/>
                <a:ea typeface="+mj-ea"/>
              </a:rPr>
            </a:br>
            <a:r>
              <a:rPr lang="en-US" altLang="zh-TW" sz="1600" dirty="0" smtClean="0">
                <a:latin typeface="Calibri" panose="020F0502020204030204" pitchFamily="34" charset="0"/>
                <a:ea typeface="+mj-ea"/>
              </a:rPr>
              <a:t>(</a:t>
            </a:r>
            <a:r>
              <a:rPr lang="zh-TW" altLang="en-US" sz="1600" dirty="0" smtClean="0">
                <a:latin typeface="Calibri" panose="020F0502020204030204" pitchFamily="34" charset="0"/>
                <a:ea typeface="+mj-ea"/>
              </a:rPr>
              <a:t>實作時如果有修改程式碼，只要從</a:t>
            </a:r>
            <a:r>
              <a:rPr lang="en-US" altLang="zh-TW" sz="1600" dirty="0" smtClean="0">
                <a:latin typeface="Calibri" panose="020F0502020204030204" pitchFamily="34" charset="0"/>
                <a:ea typeface="+mj-ea"/>
              </a:rPr>
              <a:t>compile</a:t>
            </a:r>
            <a:r>
              <a:rPr lang="zh-TW" altLang="en-US" sz="1600" dirty="0" smtClean="0">
                <a:latin typeface="Calibri" panose="020F0502020204030204" pitchFamily="34" charset="0"/>
                <a:ea typeface="+mj-ea"/>
              </a:rPr>
              <a:t>之後重新做即可</a:t>
            </a:r>
            <a:r>
              <a:rPr lang="en-US" altLang="zh-TW" sz="1600" dirty="0" smtClean="0">
                <a:latin typeface="Calibri" panose="020F0502020204030204" pitchFamily="34" charset="0"/>
                <a:ea typeface="+mj-ea"/>
              </a:rPr>
              <a:t>)</a:t>
            </a:r>
            <a:endParaRPr lang="zh-TW" altLang="en-US" sz="1600" dirty="0">
              <a:latin typeface="Calibri" panose="020F0502020204030204" pitchFamily="34" charset="0"/>
              <a:ea typeface="+mj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0EC29CD-8608-4453-B672-32DCF38942EC}" type="slidenum">
              <a:rPr kumimoji="0" lang="zh-TW" altLang="en-US">
                <a:latin typeface="Arial Unicode MS" panose="020B0604020202020204" pitchFamily="34" charset="-120"/>
              </a:rPr>
              <a:pPr eaLnBrk="1" hangingPunct="1"/>
              <a:t>43</a:t>
            </a:fld>
            <a:endParaRPr kumimoji="0" lang="zh-TW" altLang="en-US">
              <a:latin typeface="Arial Unicode MS" panose="020B0604020202020204" pitchFamily="34" charset="-120"/>
            </a:endParaRPr>
          </a:p>
        </p:txBody>
      </p:sp>
      <p:sp>
        <p:nvSpPr>
          <p:cNvPr id="276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</a:rPr>
              <a:t> </a:t>
            </a:r>
            <a:r>
              <a:rPr lang="en-US" altLang="zh-TW" dirty="0" err="1">
                <a:latin typeface="Calibri" panose="020F0502020204030204" pitchFamily="34" charset="0"/>
              </a:rPr>
              <a:t>Modelsim</a:t>
            </a:r>
            <a:r>
              <a:rPr lang="en-US" altLang="zh-TW" dirty="0">
                <a:latin typeface="Calibri" panose="020F0502020204030204" pitchFamily="34" charset="0"/>
              </a:rPr>
              <a:t> </a:t>
            </a:r>
            <a:r>
              <a:rPr lang="zh-TW" altLang="en-US" dirty="0">
                <a:latin typeface="Calibri" panose="020F0502020204030204" pitchFamily="34" charset="0"/>
              </a:rPr>
              <a:t>驗證</a:t>
            </a:r>
            <a:r>
              <a:rPr lang="en-US" altLang="zh-TW" dirty="0" smtClean="0">
                <a:latin typeface="Calibri" panose="020F0502020204030204" pitchFamily="34" charset="0"/>
              </a:rPr>
              <a:t>(2/4</a:t>
            </a:r>
            <a:r>
              <a:rPr lang="en-US" altLang="zh-TW" dirty="0">
                <a:latin typeface="Calibri" panose="020F0502020204030204" pitchFamily="34" charset="0"/>
              </a:rPr>
              <a:t>)</a:t>
            </a:r>
            <a:endParaRPr lang="zh-TW" altLang="en-US" dirty="0" smtClean="0"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67" y="2219404"/>
            <a:ext cx="7236296" cy="4495613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 bwMode="auto">
          <a:xfrm>
            <a:off x="7740352" y="2420888"/>
            <a:ext cx="160065" cy="212088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  <a:defRPr/>
            </a:pPr>
            <a:endParaRPr lang="zh-TW" altLang="en-US" sz="2400" b="1">
              <a:solidFill>
                <a:schemeClr val="tx1"/>
              </a:solidFill>
              <a:latin typeface="Comic Sans MS" pitchFamily="66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13532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50" y="1125538"/>
            <a:ext cx="7415213" cy="46101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000" b="1" dirty="0" smtClean="0">
                <a:solidFill>
                  <a:srgbClr val="FF0000"/>
                </a:solidFill>
                <a:latin typeface="Calibri" panose="020F0502020204030204" pitchFamily="34" charset="0"/>
                <a:ea typeface="+mj-ea"/>
              </a:rPr>
              <a:t>Simulate 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Calibri" panose="020F0502020204030204" pitchFamily="34" charset="0"/>
                <a:ea typeface="+mj-ea"/>
              </a:rPr>
              <a:t>testbench</a:t>
            </a:r>
            <a:endParaRPr lang="en-US" altLang="zh-TW" sz="2000" b="1" dirty="0" smtClean="0">
              <a:solidFill>
                <a:srgbClr val="FF0000"/>
              </a:solidFill>
              <a:latin typeface="Calibri" panose="020F0502020204030204" pitchFamily="34" charset="0"/>
              <a:ea typeface="+mj-ea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600" dirty="0" smtClean="0">
                <a:latin typeface="Calibri" panose="020F0502020204030204" pitchFamily="34" charset="0"/>
                <a:ea typeface="+mj-ea"/>
              </a:rPr>
              <a:t>Compile </a:t>
            </a:r>
            <a:r>
              <a:rPr lang="zh-TW" altLang="en-US" sz="1600" dirty="0" smtClean="0">
                <a:latin typeface="Calibri" panose="020F0502020204030204" pitchFamily="34" charset="0"/>
                <a:ea typeface="+mj-ea"/>
              </a:rPr>
              <a:t>之後，點選右上角的 </a:t>
            </a:r>
            <a:r>
              <a:rPr lang="en-US" altLang="zh-TW" sz="1600" dirty="0" smtClean="0">
                <a:latin typeface="Calibri" panose="020F0502020204030204" pitchFamily="34" charset="0"/>
                <a:ea typeface="+mj-ea"/>
              </a:rPr>
              <a:t>simulate</a:t>
            </a:r>
            <a:r>
              <a:rPr lang="zh-TW" altLang="en-US" sz="1600" dirty="0" smtClean="0">
                <a:latin typeface="Calibri" panose="020F0502020204030204" pitchFamily="34" charset="0"/>
                <a:ea typeface="+mj-ea"/>
              </a:rPr>
              <a:t> ，選 </a:t>
            </a:r>
            <a:r>
              <a:rPr lang="en-US" altLang="zh-TW" sz="1600" dirty="0" err="1" smtClean="0">
                <a:latin typeface="Calibri" panose="020F0502020204030204" pitchFamily="34" charset="0"/>
                <a:ea typeface="+mj-ea"/>
              </a:rPr>
              <a:t>testbench</a:t>
            </a:r>
            <a:r>
              <a:rPr lang="zh-TW" altLang="en-US" sz="1600" dirty="0" smtClean="0">
                <a:latin typeface="Calibri" panose="020F0502020204030204" pitchFamily="34" charset="0"/>
                <a:ea typeface="+mj-ea"/>
              </a:rPr>
              <a:t>，計得要把</a:t>
            </a:r>
            <a:r>
              <a:rPr lang="en-US" altLang="zh-TW" sz="1600" dirty="0" smtClean="0">
                <a:latin typeface="Calibri" panose="020F0502020204030204" pitchFamily="34" charset="0"/>
                <a:ea typeface="+mj-ea"/>
              </a:rPr>
              <a:t>enable</a:t>
            </a:r>
            <a:r>
              <a:rPr lang="zh-TW" altLang="en-US" sz="1600" dirty="0" smtClean="0">
                <a:latin typeface="Calibri" panose="020F0502020204030204" pitchFamily="34" charset="0"/>
                <a:ea typeface="+mj-ea"/>
              </a:rPr>
              <a:t> </a:t>
            </a:r>
            <a:r>
              <a:rPr lang="en-US" altLang="zh-TW" sz="1600" dirty="0" smtClean="0">
                <a:latin typeface="Calibri" panose="020F0502020204030204" pitchFamily="34" charset="0"/>
                <a:ea typeface="+mj-ea"/>
              </a:rPr>
              <a:t>optimization</a:t>
            </a:r>
            <a:r>
              <a:rPr lang="zh-TW" altLang="en-US" sz="1600" dirty="0" smtClean="0">
                <a:latin typeface="Calibri" panose="020F0502020204030204" pitchFamily="34" charset="0"/>
                <a:ea typeface="+mj-ea"/>
              </a:rPr>
              <a:t> 取</a:t>
            </a:r>
            <a:r>
              <a:rPr lang="zh-TW" altLang="en-US" sz="1600" dirty="0">
                <a:latin typeface="Calibri" panose="020F0502020204030204" pitchFamily="34" charset="0"/>
                <a:ea typeface="+mj-ea"/>
              </a:rPr>
              <a:t>消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0EC29CD-8608-4453-B672-32DCF38942EC}" type="slidenum">
              <a:rPr kumimoji="0" lang="zh-TW" altLang="en-US">
                <a:latin typeface="Arial Unicode MS" panose="020B0604020202020204" pitchFamily="34" charset="-120"/>
              </a:rPr>
              <a:pPr eaLnBrk="1" hangingPunct="1"/>
              <a:t>44</a:t>
            </a:fld>
            <a:endParaRPr kumimoji="0" lang="zh-TW" altLang="en-US">
              <a:latin typeface="Arial Unicode MS" panose="020B0604020202020204" pitchFamily="34" charset="-120"/>
            </a:endParaRPr>
          </a:p>
        </p:txBody>
      </p:sp>
      <p:sp>
        <p:nvSpPr>
          <p:cNvPr id="276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</a:rPr>
              <a:t> </a:t>
            </a:r>
            <a:r>
              <a:rPr lang="en-US" altLang="zh-TW" dirty="0" err="1">
                <a:latin typeface="Calibri" panose="020F0502020204030204" pitchFamily="34" charset="0"/>
              </a:rPr>
              <a:t>Modelsim</a:t>
            </a:r>
            <a:r>
              <a:rPr lang="en-US" altLang="zh-TW" dirty="0">
                <a:latin typeface="Calibri" panose="020F0502020204030204" pitchFamily="34" charset="0"/>
              </a:rPr>
              <a:t> </a:t>
            </a:r>
            <a:r>
              <a:rPr lang="zh-TW" altLang="en-US" dirty="0">
                <a:latin typeface="Calibri" panose="020F0502020204030204" pitchFamily="34" charset="0"/>
              </a:rPr>
              <a:t>驗證</a:t>
            </a:r>
            <a:r>
              <a:rPr lang="en-US" altLang="zh-TW" dirty="0" smtClean="0">
                <a:latin typeface="Calibri" panose="020F0502020204030204" pitchFamily="34" charset="0"/>
              </a:rPr>
              <a:t>(3/4</a:t>
            </a:r>
            <a:r>
              <a:rPr lang="en-US" altLang="zh-TW" dirty="0">
                <a:latin typeface="Calibri" panose="020F0502020204030204" pitchFamily="34" charset="0"/>
              </a:rPr>
              <a:t>)</a:t>
            </a:r>
            <a:endParaRPr lang="zh-TW" altLang="en-US" dirty="0" smtClean="0"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45" y="2132856"/>
            <a:ext cx="7074022" cy="4422473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 bwMode="auto">
          <a:xfrm>
            <a:off x="7740352" y="2348880"/>
            <a:ext cx="144016" cy="201544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  <a:defRPr/>
            </a:pPr>
            <a:endParaRPr lang="zh-TW" altLang="en-US" sz="2400" b="1">
              <a:solidFill>
                <a:schemeClr val="tx1"/>
              </a:solidFill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8" name="圓角矩形 5"/>
          <p:cNvSpPr/>
          <p:nvPr/>
        </p:nvSpPr>
        <p:spPr bwMode="auto">
          <a:xfrm>
            <a:off x="4211960" y="4725144"/>
            <a:ext cx="1800200" cy="144016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  <a:defRPr/>
            </a:pPr>
            <a:endParaRPr lang="zh-TW" altLang="en-US" sz="2400" b="1">
              <a:solidFill>
                <a:schemeClr val="tx1"/>
              </a:solidFill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9" name="圓角矩形 5"/>
          <p:cNvSpPr/>
          <p:nvPr/>
        </p:nvSpPr>
        <p:spPr bwMode="auto">
          <a:xfrm>
            <a:off x="4030360" y="5634866"/>
            <a:ext cx="685655" cy="242406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  <a:defRPr/>
            </a:pPr>
            <a:endParaRPr lang="zh-TW" altLang="en-US" sz="2400" b="1">
              <a:solidFill>
                <a:schemeClr val="tx1"/>
              </a:solidFill>
              <a:latin typeface="Comic Sans MS" pitchFamily="66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98144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>
          <a:xfrm>
            <a:off x="855663" y="125413"/>
            <a:ext cx="8066087" cy="1143000"/>
          </a:xfrm>
        </p:spPr>
        <p:txBody>
          <a:bodyPr/>
          <a:lstStyle/>
          <a:p>
            <a:pPr>
              <a:defRPr/>
            </a:pPr>
            <a:r>
              <a:rPr lang="en-US" altLang="zh-TW" sz="3600" dirty="0" err="1" smtClean="0">
                <a:latin typeface="Calibri" panose="020F0502020204030204" pitchFamily="34" charset="0"/>
              </a:rPr>
              <a:t>Modelsim</a:t>
            </a:r>
            <a:r>
              <a:rPr lang="en-US" altLang="zh-TW" sz="3600" dirty="0" smtClean="0">
                <a:latin typeface="Calibri" panose="020F0502020204030204" pitchFamily="34" charset="0"/>
              </a:rPr>
              <a:t> </a:t>
            </a:r>
            <a:r>
              <a:rPr lang="zh-TW" altLang="en-US" sz="3600" dirty="0" smtClean="0">
                <a:latin typeface="Calibri" panose="020F0502020204030204" pitchFamily="34" charset="0"/>
              </a:rPr>
              <a:t>驗證</a:t>
            </a:r>
            <a:r>
              <a:rPr lang="en-US" altLang="zh-TW" sz="3600" dirty="0" smtClean="0">
                <a:latin typeface="Calibri" panose="020F0502020204030204" pitchFamily="34" charset="0"/>
              </a:rPr>
              <a:t>(4/4)</a:t>
            </a:r>
            <a:endParaRPr lang="zh-TW" altLang="en-US" sz="3600" dirty="0" smtClean="0">
              <a:latin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31913" y="5732462"/>
            <a:ext cx="6769100" cy="973137"/>
          </a:xfrm>
        </p:spPr>
        <p:txBody>
          <a:bodyPr/>
          <a:lstStyle/>
          <a:p>
            <a:pPr>
              <a:defRPr/>
            </a:pPr>
            <a:r>
              <a:rPr lang="zh-TW" altLang="en-US" sz="2000" dirty="0" smtClean="0">
                <a:solidFill>
                  <a:srgbClr val="FF0000"/>
                </a:solidFill>
                <a:latin typeface="Calibri" panose="020F0502020204030204" pitchFamily="34" charset="0"/>
                <a:ea typeface="+mj-ea"/>
              </a:rPr>
              <a:t>打開</a:t>
            </a:r>
            <a:r>
              <a:rPr lang="en-US" altLang="zh-TW" sz="2000" dirty="0" err="1" smtClean="0">
                <a:solidFill>
                  <a:srgbClr val="FF0000"/>
                </a:solidFill>
                <a:latin typeface="Calibri" panose="020F0502020204030204" pitchFamily="34" charset="0"/>
                <a:ea typeface="+mj-ea"/>
              </a:rPr>
              <a:t>testbench</a:t>
            </a:r>
            <a:r>
              <a:rPr lang="zh-TW" altLang="en-US" sz="2000" dirty="0" smtClean="0">
                <a:solidFill>
                  <a:srgbClr val="FF0000"/>
                </a:solidFill>
                <a:latin typeface="Calibri" panose="020F0502020204030204" pitchFamily="34" charset="0"/>
                <a:ea typeface="+mj-ea"/>
              </a:rPr>
              <a:t>  </a:t>
            </a:r>
            <a:r>
              <a:rPr lang="en-US" altLang="zh-TW" sz="2000" dirty="0" smtClean="0">
                <a:solidFill>
                  <a:srgbClr val="FF0000"/>
                </a:solidFill>
                <a:latin typeface="Calibri" panose="020F0502020204030204" pitchFamily="34" charset="0"/>
                <a:ea typeface="+mj-ea"/>
              </a:rPr>
              <a:t>-&gt; </a:t>
            </a:r>
            <a:r>
              <a:rPr lang="en-US" altLang="zh-TW" sz="2000" dirty="0" err="1" smtClean="0">
                <a:solidFill>
                  <a:srgbClr val="FF0000"/>
                </a:solidFill>
                <a:latin typeface="Calibri" panose="020F0502020204030204" pitchFamily="34" charset="0"/>
                <a:ea typeface="+mj-ea"/>
              </a:rPr>
              <a:t>u_cpu_top</a:t>
            </a:r>
            <a:r>
              <a:rPr lang="zh-TW" altLang="en-US" sz="2000" dirty="0" smtClean="0">
                <a:solidFill>
                  <a:srgbClr val="FF0000"/>
                </a:solidFill>
                <a:latin typeface="Calibri" panose="020F0502020204030204" pitchFamily="34" charset="0"/>
                <a:ea typeface="+mj-ea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latin typeface="Calibri" panose="020F0502020204030204" pitchFamily="34" charset="0"/>
                <a:ea typeface="+mj-ea"/>
              </a:rPr>
              <a:t>-&gt; </a:t>
            </a:r>
            <a:r>
              <a:rPr lang="en-US" altLang="zh-TW" sz="2000" dirty="0" err="1" smtClean="0">
                <a:solidFill>
                  <a:srgbClr val="FF0000"/>
                </a:solidFill>
                <a:latin typeface="Calibri" panose="020F0502020204030204" pitchFamily="34" charset="0"/>
                <a:ea typeface="+mj-ea"/>
              </a:rPr>
              <a:t>u_icache</a:t>
            </a:r>
            <a:r>
              <a:rPr lang="en-US" altLang="zh-TW" sz="2000" dirty="0" smtClean="0">
                <a:solidFill>
                  <a:srgbClr val="FF0000"/>
                </a:solidFill>
                <a:latin typeface="Calibri" panose="020F0502020204030204" pitchFamily="34" charset="0"/>
                <a:ea typeface="+mj-ea"/>
              </a:rPr>
              <a:t/>
            </a:r>
            <a:br>
              <a:rPr lang="en-US" altLang="zh-TW" sz="2000" dirty="0" smtClean="0">
                <a:solidFill>
                  <a:srgbClr val="FF0000"/>
                </a:solidFill>
                <a:latin typeface="Calibri" panose="020F0502020204030204" pitchFamily="34" charset="0"/>
                <a:ea typeface="+mj-ea"/>
              </a:rPr>
            </a:br>
            <a:r>
              <a:rPr lang="zh-TW" altLang="en-US" sz="2000" dirty="0" smtClean="0">
                <a:solidFill>
                  <a:srgbClr val="FF0000"/>
                </a:solidFill>
                <a:latin typeface="Calibri" panose="020F0502020204030204" pitchFamily="34" charset="0"/>
                <a:ea typeface="+mj-ea"/>
              </a:rPr>
              <a:t>把右邊所有 </a:t>
            </a:r>
            <a:r>
              <a:rPr lang="en-US" altLang="zh-TW" sz="2000" dirty="0" smtClean="0">
                <a:solidFill>
                  <a:srgbClr val="FF0000"/>
                </a:solidFill>
                <a:latin typeface="Calibri" panose="020F0502020204030204" pitchFamily="34" charset="0"/>
                <a:ea typeface="+mj-ea"/>
              </a:rPr>
              <a:t>input</a:t>
            </a:r>
            <a:r>
              <a:rPr lang="zh-TW" altLang="en-US" sz="2000" dirty="0" smtClean="0">
                <a:solidFill>
                  <a:srgbClr val="FF0000"/>
                </a:solidFill>
                <a:latin typeface="Calibri" panose="020F0502020204030204" pitchFamily="34" charset="0"/>
                <a:ea typeface="+mj-ea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latin typeface="Calibri" panose="020F0502020204030204" pitchFamily="34" charset="0"/>
                <a:ea typeface="+mj-ea"/>
              </a:rPr>
              <a:t>output</a:t>
            </a:r>
            <a:r>
              <a:rPr lang="zh-TW" altLang="en-US" sz="2000" dirty="0" smtClean="0">
                <a:solidFill>
                  <a:srgbClr val="FF0000"/>
                </a:solidFill>
                <a:latin typeface="Calibri" panose="020F0502020204030204" pitchFamily="34" charset="0"/>
                <a:ea typeface="+mj-ea"/>
              </a:rPr>
              <a:t>訊號線加到波形，就可以驗證波形是否正確</a:t>
            </a:r>
            <a:endParaRPr lang="zh-TW" altLang="en-US" sz="2000" dirty="0">
              <a:solidFill>
                <a:srgbClr val="FF0000"/>
              </a:solidFill>
              <a:latin typeface="Calibri" panose="020F0502020204030204" pitchFamily="34" charset="0"/>
              <a:ea typeface="+mj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D06747D-541D-472D-B55F-4743B5D4EE7E}" type="slidenum">
              <a:rPr kumimoji="0" lang="zh-TW" altLang="en-US">
                <a:latin typeface="Arial Unicode MS" panose="020B0604020202020204" pitchFamily="34" charset="-120"/>
              </a:rPr>
              <a:pPr eaLnBrk="1" hangingPunct="1"/>
              <a:t>45</a:t>
            </a:fld>
            <a:endParaRPr kumimoji="0" lang="zh-TW" altLang="en-US" dirty="0">
              <a:latin typeface="Arial Unicode MS" panose="020B0604020202020204" pitchFamily="34" charset="-12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259" y="1052736"/>
            <a:ext cx="7245704" cy="4320480"/>
          </a:xfrm>
          <a:prstGeom prst="rect">
            <a:avLst/>
          </a:prstGeom>
        </p:spPr>
      </p:pic>
      <p:sp>
        <p:nvSpPr>
          <p:cNvPr id="7" name="圓角矩形 5"/>
          <p:cNvSpPr/>
          <p:nvPr/>
        </p:nvSpPr>
        <p:spPr bwMode="auto">
          <a:xfrm>
            <a:off x="5076056" y="2420888"/>
            <a:ext cx="1728192" cy="648072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  <a:defRPr/>
            </a:pPr>
            <a:endParaRPr lang="zh-TW" altLang="en-US" sz="2400" b="1">
              <a:solidFill>
                <a:schemeClr val="tx1"/>
              </a:solidFill>
              <a:latin typeface="Comic Sans MS" pitchFamily="66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86955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917" y="435877"/>
            <a:ext cx="7886700" cy="652913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b="0" dirty="0">
                <a:latin typeface="Calibri" panose="020F0502020204030204" pitchFamily="34" charset="0"/>
                <a:ea typeface="標楷體" panose="03000509000000000000" pitchFamily="65" charset="-120"/>
              </a:rPr>
              <a:t>實</a:t>
            </a:r>
            <a:r>
              <a:rPr lang="zh-TW" altLang="en-US" sz="3600" b="0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作一</a:t>
            </a:r>
            <a:endParaRPr lang="zh-TW" altLang="en-US" sz="3600" b="0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139" y="1598656"/>
            <a:ext cx="6865723" cy="47106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itchFamily="34" charset="0"/>
              </a:rPr>
              <a:t>請同學以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itchFamily="34" charset="0"/>
              </a:rPr>
              <a:t>RTL code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itchFamily="34" charset="0"/>
              </a:rPr>
              <a:t>完成這顆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itchFamily="34" charset="0"/>
              </a:rPr>
              <a:t>MIPS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itchFamily="34" charset="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itchFamily="34" charset="0"/>
              </a:rPr>
              <a:t>CPU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itchFamily="34" charset="0"/>
              </a:rPr>
              <a:t>中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Calibri" pitchFamily="34" charset="0"/>
              </a:rPr>
              <a:t>I_Cache.v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itchFamily="34" charset="0"/>
              </a:rPr>
              <a:t>空白部分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itchFamily="34" charset="0"/>
              </a:rPr>
              <a:t>,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itchFamily="34" charset="0"/>
              </a:rPr>
              <a:t>使用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Calibri" pitchFamily="34" charset="0"/>
              </a:rPr>
              <a:t>ModelSim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itchFamily="34" charset="0"/>
              </a:rPr>
              <a:t>編譯完成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itchFamily="34" charset="0"/>
              </a:rPr>
              <a:t>,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itchFamily="34" charset="0"/>
              </a:rPr>
              <a:t>並且完成驗證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 pitchFamily="34" charset="0"/>
              </a:rPr>
              <a:t>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 pitchFamily="34" charset="0"/>
              </a:rPr>
              <a:t>Direct Mapped I-Cache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itchFamily="34" charset="0"/>
              </a:rPr>
              <a:t>	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 pitchFamily="34" charset="0"/>
              </a:rPr>
              <a:t>There are 256 entries in this cache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itchFamily="34" charset="0"/>
              </a:rPr>
              <a:t>	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 pitchFamily="34" charset="0"/>
              </a:rPr>
              <a:t>Each entry (line) with exactly 1 word (data)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itchFamily="34" charset="0"/>
              </a:rPr>
              <a:t>	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endParaRPr lang="zh-TW" altLang="en-US" sz="24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565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178" y="500005"/>
            <a:ext cx="7886700" cy="652913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0" dirty="0" smtClean="0">
                <a:latin typeface="Calibri" panose="020F0502020204030204" pitchFamily="34" charset="0"/>
              </a:rPr>
              <a:t>Cache Architecture</a:t>
            </a:r>
            <a:endParaRPr lang="zh-TW" altLang="en-US" sz="3600" b="0" dirty="0">
              <a:latin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611364"/>
              </p:ext>
            </p:extLst>
          </p:nvPr>
        </p:nvGraphicFramePr>
        <p:xfrm>
          <a:off x="4139952" y="2852936"/>
          <a:ext cx="3505199" cy="19230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021"/>
                <a:gridCol w="834081"/>
                <a:gridCol w="2220097"/>
              </a:tblGrid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0x0008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0x00001c24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2428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2428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2428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0x00c0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0x00004c00</a:t>
                      </a:r>
                      <a:endParaRPr lang="zh-TW" altLang="en-US" sz="1000" dirty="0" smtClean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2428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0x0000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0x00c10800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2428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2428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2428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83490" y="2607039"/>
            <a:ext cx="5277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350" dirty="0"/>
              <a:t>Valid</a:t>
            </a:r>
            <a:endParaRPr lang="zh-TW" alt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4763967" y="2615000"/>
            <a:ext cx="42120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Tag</a:t>
            </a:r>
            <a:endParaRPr lang="zh-TW" alt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6219037" y="2615000"/>
            <a:ext cx="5111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Data</a:t>
            </a:r>
            <a:endParaRPr lang="zh-TW" altLang="en-US" sz="135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770884"/>
              </p:ext>
            </p:extLst>
          </p:nvPr>
        </p:nvGraphicFramePr>
        <p:xfrm>
          <a:off x="829697" y="1669379"/>
          <a:ext cx="4170206" cy="2656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1678"/>
                <a:gridCol w="754264"/>
                <a:gridCol w="754264"/>
              </a:tblGrid>
              <a:tr h="2656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0x0000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4 (100)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00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59543" y="1386202"/>
            <a:ext cx="42120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Tag</a:t>
            </a:r>
            <a:endParaRPr lang="zh-TW" altLang="en-US" sz="1350" dirty="0"/>
          </a:p>
        </p:txBody>
      </p:sp>
      <p:sp>
        <p:nvSpPr>
          <p:cNvPr id="12" name="TextBox 11"/>
          <p:cNvSpPr txBox="1"/>
          <p:nvPr/>
        </p:nvSpPr>
        <p:spPr>
          <a:xfrm>
            <a:off x="3464775" y="1386202"/>
            <a:ext cx="5699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Index</a:t>
            </a:r>
            <a:endParaRPr lang="zh-TW" altLang="en-US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743806" y="1247702"/>
            <a:ext cx="819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rgbClr val="7030A0"/>
                </a:solidFill>
              </a:rPr>
              <a:t>Address</a:t>
            </a:r>
            <a:endParaRPr lang="zh-TW" altLang="en-US" sz="1350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9512" y="2836394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350" dirty="0"/>
              <a:t>0</a:t>
            </a:r>
            <a:endParaRPr lang="zh-TW" altLang="en-US" sz="1350" dirty="0"/>
          </a:p>
        </p:txBody>
      </p:sp>
      <p:sp>
        <p:nvSpPr>
          <p:cNvPr id="15" name="TextBox 14"/>
          <p:cNvSpPr txBox="1"/>
          <p:nvPr/>
        </p:nvSpPr>
        <p:spPr>
          <a:xfrm>
            <a:off x="3859508" y="3063341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350" dirty="0"/>
              <a:t>1</a:t>
            </a:r>
            <a:endParaRPr lang="zh-TW" altLang="en-US" sz="1350" dirty="0"/>
          </a:p>
        </p:txBody>
      </p:sp>
      <p:sp>
        <p:nvSpPr>
          <p:cNvPr id="16" name="TextBox 15"/>
          <p:cNvSpPr txBox="1"/>
          <p:nvPr/>
        </p:nvSpPr>
        <p:spPr>
          <a:xfrm>
            <a:off x="3848622" y="3316459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350" dirty="0"/>
              <a:t>2</a:t>
            </a:r>
            <a:endParaRPr lang="zh-TW" alt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3848622" y="3561314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350" dirty="0"/>
              <a:t>3</a:t>
            </a:r>
            <a:endParaRPr lang="zh-TW" altLang="en-US" sz="1350" dirty="0"/>
          </a:p>
        </p:txBody>
      </p:sp>
      <p:sp>
        <p:nvSpPr>
          <p:cNvPr id="18" name="TextBox 17"/>
          <p:cNvSpPr txBox="1"/>
          <p:nvPr/>
        </p:nvSpPr>
        <p:spPr>
          <a:xfrm>
            <a:off x="3848622" y="3801834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350" dirty="0"/>
              <a:t>4</a:t>
            </a:r>
            <a:endParaRPr lang="zh-TW" altLang="en-US" sz="1350" dirty="0"/>
          </a:p>
        </p:txBody>
      </p:sp>
      <p:sp>
        <p:nvSpPr>
          <p:cNvPr id="19" name="TextBox 18"/>
          <p:cNvSpPr txBox="1"/>
          <p:nvPr/>
        </p:nvSpPr>
        <p:spPr>
          <a:xfrm>
            <a:off x="3848622" y="4063159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350" dirty="0"/>
              <a:t>5</a:t>
            </a:r>
            <a:endParaRPr lang="zh-TW" altLang="en-US" sz="1350" dirty="0"/>
          </a:p>
        </p:txBody>
      </p:sp>
      <p:sp>
        <p:nvSpPr>
          <p:cNvPr id="20" name="TextBox 19"/>
          <p:cNvSpPr txBox="1"/>
          <p:nvPr/>
        </p:nvSpPr>
        <p:spPr>
          <a:xfrm>
            <a:off x="3843988" y="4318926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350" dirty="0"/>
              <a:t>6</a:t>
            </a:r>
            <a:endParaRPr lang="zh-TW" altLang="en-US" sz="1350" dirty="0"/>
          </a:p>
        </p:txBody>
      </p:sp>
      <p:sp>
        <p:nvSpPr>
          <p:cNvPr id="23" name="AutoShape 42"/>
          <p:cNvSpPr>
            <a:spLocks noChangeArrowheads="1"/>
          </p:cNvSpPr>
          <p:nvPr/>
        </p:nvSpPr>
        <p:spPr bwMode="auto">
          <a:xfrm rot="10800000" flipH="1">
            <a:off x="5791184" y="5402479"/>
            <a:ext cx="285750" cy="342900"/>
          </a:xfrm>
          <a:prstGeom prst="flowChartDelay">
            <a:avLst/>
          </a:prstGeom>
          <a:solidFill>
            <a:srgbClr val="E2F0D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zh-TW" sz="1800"/>
          </a:p>
        </p:txBody>
      </p:sp>
      <p:sp>
        <p:nvSpPr>
          <p:cNvPr id="24" name="Oval 39"/>
          <p:cNvSpPr>
            <a:spLocks noChangeArrowheads="1"/>
          </p:cNvSpPr>
          <p:nvPr/>
        </p:nvSpPr>
        <p:spPr bwMode="auto">
          <a:xfrm>
            <a:off x="4833474" y="5263979"/>
            <a:ext cx="342900" cy="3429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100" b="1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endParaRPr lang="en-US" altLang="en-US" sz="21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004924" y="3987556"/>
            <a:ext cx="0" cy="127642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endCxn id="24" idx="2"/>
          </p:cNvCxnSpPr>
          <p:nvPr/>
        </p:nvCxnSpPr>
        <p:spPr>
          <a:xfrm rot="16200000" flipH="1">
            <a:off x="1736598" y="2338553"/>
            <a:ext cx="3488156" cy="2705596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60353" y="5125480"/>
            <a:ext cx="6463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err="1">
                <a:solidFill>
                  <a:srgbClr val="0070C0"/>
                </a:solidFill>
              </a:rPr>
              <a:t>tag_in</a:t>
            </a:r>
            <a:endParaRPr lang="zh-TW" altLang="en-US" sz="1350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05422" y="4997792"/>
            <a:ext cx="752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err="1">
                <a:solidFill>
                  <a:srgbClr val="0070C0"/>
                </a:solidFill>
              </a:rPr>
              <a:t>tag_out</a:t>
            </a:r>
            <a:endParaRPr lang="zh-TW" altLang="en-US" sz="1350" dirty="0">
              <a:solidFill>
                <a:srgbClr val="0070C0"/>
              </a:solidFill>
            </a:endParaRPr>
          </a:p>
        </p:txBody>
      </p:sp>
      <p:cxnSp>
        <p:nvCxnSpPr>
          <p:cNvPr id="32" name="Elbow Connector 31"/>
          <p:cNvCxnSpPr/>
          <p:nvPr/>
        </p:nvCxnSpPr>
        <p:spPr>
          <a:xfrm rot="16200000" flipH="1">
            <a:off x="4155377" y="4069415"/>
            <a:ext cx="1717667" cy="1553948"/>
          </a:xfrm>
          <a:prstGeom prst="bentConnector3">
            <a:avLst>
              <a:gd name="adj1" fmla="val 100250"/>
            </a:avLst>
          </a:prstGeom>
          <a:ln>
            <a:solidFill>
              <a:srgbClr val="30BE3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6"/>
          </p:cNvCxnSpPr>
          <p:nvPr/>
        </p:nvCxnSpPr>
        <p:spPr>
          <a:xfrm>
            <a:off x="5176374" y="5435429"/>
            <a:ext cx="614810" cy="0"/>
          </a:xfrm>
          <a:prstGeom prst="straightConnector1">
            <a:avLst/>
          </a:prstGeom>
          <a:ln>
            <a:solidFill>
              <a:srgbClr val="30BE3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076934" y="5573929"/>
            <a:ext cx="614810" cy="0"/>
          </a:xfrm>
          <a:prstGeom prst="straightConnector1">
            <a:avLst/>
          </a:prstGeom>
          <a:ln>
            <a:solidFill>
              <a:srgbClr val="30BE3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56996" y="5402479"/>
            <a:ext cx="15728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Hit = </a:t>
            </a:r>
            <a:r>
              <a:rPr lang="en-US" altLang="zh-TW" sz="1350" dirty="0">
                <a:solidFill>
                  <a:srgbClr val="FF0000"/>
                </a:solidFill>
              </a:rPr>
              <a:t>1  ( Cache Hit )</a:t>
            </a:r>
            <a:endParaRPr lang="zh-TW" altLang="en-US" sz="135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55807" y="5850409"/>
            <a:ext cx="25070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(</a:t>
            </a:r>
            <a:r>
              <a:rPr lang="en-US" altLang="zh-TW" sz="1350" dirty="0" err="1"/>
              <a:t>tag_in</a:t>
            </a:r>
            <a:r>
              <a:rPr lang="en-US" altLang="zh-TW" sz="1350" dirty="0"/>
              <a:t> = </a:t>
            </a:r>
            <a:r>
              <a:rPr lang="en-US" altLang="zh-TW" sz="1350" dirty="0" err="1"/>
              <a:t>tag_out</a:t>
            </a:r>
            <a:r>
              <a:rPr lang="en-US" altLang="zh-TW" sz="1350" dirty="0"/>
              <a:t>) &amp;</a:t>
            </a:r>
            <a:r>
              <a:rPr lang="zh-TW" altLang="en-US" sz="1350" dirty="0"/>
              <a:t> </a:t>
            </a:r>
            <a:r>
              <a:rPr lang="en-US" altLang="zh-TW" sz="1350" dirty="0" err="1"/>
              <a:t>valid_out</a:t>
            </a:r>
            <a:r>
              <a:rPr lang="en-US" altLang="zh-TW" sz="1350" dirty="0"/>
              <a:t> =1</a:t>
            </a:r>
            <a:endParaRPr lang="zh-TW" altLang="en-US" sz="135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336024" y="3923800"/>
            <a:ext cx="61481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929510" y="3773759"/>
            <a:ext cx="8622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err="1">
                <a:solidFill>
                  <a:srgbClr val="FF0000"/>
                </a:solidFill>
              </a:rPr>
              <a:t>Data_Out</a:t>
            </a:r>
            <a:endParaRPr lang="zh-TW" altLang="en-US" sz="135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50446" y="4590983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350" dirty="0"/>
              <a:t>7</a:t>
            </a:r>
            <a:endParaRPr lang="zh-TW" altLang="en-US" sz="1350" dirty="0"/>
          </a:p>
        </p:txBody>
      </p:sp>
      <p:sp>
        <p:nvSpPr>
          <p:cNvPr id="37" name="TextBox 36"/>
          <p:cNvSpPr txBox="1"/>
          <p:nvPr/>
        </p:nvSpPr>
        <p:spPr>
          <a:xfrm>
            <a:off x="3380594" y="4876593"/>
            <a:ext cx="8675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err="1" smtClean="0">
                <a:solidFill>
                  <a:srgbClr val="00B050"/>
                </a:solidFill>
              </a:rPr>
              <a:t>valid_out</a:t>
            </a:r>
            <a:endParaRPr lang="zh-TW" altLang="en-US" sz="1350" dirty="0">
              <a:solidFill>
                <a:srgbClr val="00B050"/>
              </a:solidFill>
            </a:endParaRPr>
          </a:p>
        </p:txBody>
      </p:sp>
      <p:cxnSp>
        <p:nvCxnSpPr>
          <p:cNvPr id="28" name="Elbow Connector 27"/>
          <p:cNvCxnSpPr>
            <a:endCxn id="18" idx="1"/>
          </p:cNvCxnSpPr>
          <p:nvPr/>
        </p:nvCxnSpPr>
        <p:spPr bwMode="auto">
          <a:xfrm rot="16200000" flipH="1">
            <a:off x="2739958" y="2843210"/>
            <a:ext cx="2004603" cy="212726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3475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39" y="1384986"/>
            <a:ext cx="8222005" cy="10717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939" y="337184"/>
            <a:ext cx="7886700" cy="652913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0" dirty="0">
                <a:latin typeface="Calibri" panose="020F0502020204030204" pitchFamily="34" charset="0"/>
                <a:ea typeface="標楷體" panose="03000509000000000000" pitchFamily="65" charset="-120"/>
              </a:rPr>
              <a:t>Part 1</a:t>
            </a:r>
            <a:endParaRPr lang="zh-TW" altLang="en-US" sz="3600" b="0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11543" y="1603600"/>
            <a:ext cx="2016224" cy="5734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3" name="TextBox 22"/>
          <p:cNvSpPr txBox="1"/>
          <p:nvPr/>
        </p:nvSpPr>
        <p:spPr>
          <a:xfrm>
            <a:off x="899592" y="2632134"/>
            <a:ext cx="74424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 smtClean="0">
                <a:latin typeface="Calibri" panose="020F0502020204030204" pitchFamily="34" charset="0"/>
              </a:rPr>
              <a:t>This is a “Direct Mapped I-Cache” with 256 entries each having a 32- bit data. </a:t>
            </a:r>
          </a:p>
          <a:p>
            <a:pPr>
              <a:lnSpc>
                <a:spcPct val="150000"/>
              </a:lnSpc>
            </a:pPr>
            <a:r>
              <a:rPr lang="en-US" altLang="zh-TW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ADDR [31:0] </a:t>
            </a:r>
            <a:r>
              <a:rPr lang="en-US" altLang="zh-TW" sz="1600" dirty="0" smtClean="0">
                <a:latin typeface="Calibri" panose="020F0502020204030204" pitchFamily="34" charset="0"/>
              </a:rPr>
              <a:t>is </a:t>
            </a:r>
            <a:r>
              <a:rPr lang="en-US" altLang="zh-TW" sz="1600" dirty="0">
                <a:latin typeface="Calibri" panose="020F0502020204030204" pitchFamily="34" charset="0"/>
              </a:rPr>
              <a:t>a</a:t>
            </a:r>
            <a:r>
              <a:rPr lang="zh-TW" altLang="en-US" sz="1600" dirty="0">
                <a:latin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latin typeface="Calibri" panose="020F0502020204030204" pitchFamily="34" charset="0"/>
              </a:rPr>
              <a:t>32-bit signal (address)</a:t>
            </a:r>
            <a:r>
              <a:rPr lang="en-US" altLang="zh-TW" sz="1600" dirty="0">
                <a:latin typeface="Calibri" panose="020F0502020204030204" pitchFamily="34" charset="0"/>
              </a:rPr>
              <a:t> from CPU to </a:t>
            </a:r>
            <a:r>
              <a:rPr lang="en-US" altLang="zh-TW" sz="1600" dirty="0" smtClean="0">
                <a:latin typeface="Calibri" panose="020F0502020204030204" pitchFamily="34" charset="0"/>
              </a:rPr>
              <a:t>Cache </a:t>
            </a:r>
            <a:r>
              <a:rPr lang="zh-TW" altLang="en-US" sz="1600" dirty="0" smtClean="0">
                <a:latin typeface="Calibri" panose="020F0502020204030204" pitchFamily="34" charset="0"/>
              </a:rPr>
              <a:t> </a:t>
            </a:r>
            <a:endParaRPr lang="en-US" altLang="zh-TW" sz="1600" dirty="0" smtClean="0">
              <a:latin typeface="Calibri" panose="020F0502020204030204" pitchFamily="34" charset="0"/>
            </a:endParaRPr>
          </a:p>
          <a:p>
            <a:pPr marL="257175" indent="-257175">
              <a:lnSpc>
                <a:spcPct val="150000"/>
              </a:lnSpc>
              <a:buAutoNum type="arabicPeriod"/>
            </a:pPr>
            <a:r>
              <a:rPr lang="en-US" altLang="zh-TW" sz="1600" dirty="0" smtClean="0">
                <a:latin typeface="Calibri" panose="020F0502020204030204" pitchFamily="34" charset="0"/>
              </a:rPr>
              <a:t>First, you have to </a:t>
            </a:r>
            <a:r>
              <a:rPr lang="en-US" altLang="zh-TW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pass the ADDR to IADDR  </a:t>
            </a:r>
            <a:r>
              <a:rPr lang="en-US" altLang="zh-TW" sz="1600" dirty="0" smtClean="0">
                <a:latin typeface="Calibri" panose="020F0502020204030204" pitchFamily="34" charset="0"/>
              </a:rPr>
              <a:t>(send </a:t>
            </a:r>
            <a:r>
              <a:rPr lang="en-US" altLang="zh-TW" sz="1600" dirty="0" err="1" smtClean="0">
                <a:latin typeface="Calibri" panose="020F0502020204030204" pitchFamily="34" charset="0"/>
              </a:rPr>
              <a:t>addr</a:t>
            </a:r>
            <a:r>
              <a:rPr lang="en-US" altLang="zh-TW" sz="1600" dirty="0" smtClean="0">
                <a:latin typeface="Calibri" panose="020F0502020204030204" pitchFamily="34" charset="0"/>
              </a:rPr>
              <a:t>. </a:t>
            </a:r>
            <a:r>
              <a:rPr lang="en-US" altLang="zh-TW" sz="1600" dirty="0">
                <a:latin typeface="Calibri" panose="020F0502020204030204" pitchFamily="34" charset="0"/>
              </a:rPr>
              <a:t>t</a:t>
            </a:r>
            <a:r>
              <a:rPr lang="en-US" altLang="zh-TW" sz="1600" dirty="0" smtClean="0">
                <a:latin typeface="Calibri" panose="020F0502020204030204" pitchFamily="34" charset="0"/>
              </a:rPr>
              <a:t>o memory if cache miss)</a:t>
            </a:r>
            <a:endParaRPr lang="en-US" altLang="zh-TW" sz="1600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257175" indent="-257175">
              <a:lnSpc>
                <a:spcPct val="150000"/>
              </a:lnSpc>
              <a:buFontTx/>
              <a:buAutoNum type="arabicPeriod"/>
            </a:pPr>
            <a:r>
              <a:rPr lang="en-US" altLang="zh-TW" sz="1600" dirty="0">
                <a:latin typeface="Calibri" panose="020F0502020204030204" pitchFamily="34" charset="0"/>
              </a:rPr>
              <a:t>The cache has</a:t>
            </a:r>
            <a:r>
              <a:rPr lang="zh-TW" altLang="en-US" sz="1600" dirty="0">
                <a:latin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</a:rPr>
              <a:t>256</a:t>
            </a:r>
            <a:r>
              <a:rPr lang="zh-TW" altLang="en-US" sz="1600" dirty="0">
                <a:latin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</a:rPr>
              <a:t>entries which means that </a:t>
            </a:r>
            <a:r>
              <a:rPr lang="en-US" altLang="zh-TW" sz="1600" dirty="0">
                <a:solidFill>
                  <a:srgbClr val="FF0000"/>
                </a:solidFill>
                <a:latin typeface="Calibri" panose="020F0502020204030204" pitchFamily="34" charset="0"/>
              </a:rPr>
              <a:t>your index should be ___ bits</a:t>
            </a:r>
            <a:r>
              <a:rPr lang="en-US" altLang="zh-TW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.</a:t>
            </a:r>
            <a:endParaRPr lang="en-US" altLang="zh-TW" sz="16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257175" indent="-257175">
              <a:lnSpc>
                <a:spcPct val="150000"/>
              </a:lnSpc>
              <a:buAutoNum type="arabicPeriod"/>
            </a:pPr>
            <a:r>
              <a:rPr lang="en-US" altLang="zh-TW" sz="1600" dirty="0" smtClean="0">
                <a:latin typeface="Calibri" panose="020F0502020204030204" pitchFamily="34" charset="0"/>
              </a:rPr>
              <a:t>Once you know how many bits for index and </a:t>
            </a:r>
            <a:r>
              <a:rPr lang="en-US" altLang="zh-TW" sz="1600" dirty="0" err="1" smtClean="0">
                <a:latin typeface="Calibri" panose="020F0502020204030204" pitchFamily="34" charset="0"/>
              </a:rPr>
              <a:t>tag_in</a:t>
            </a:r>
            <a:r>
              <a:rPr lang="en-US" altLang="zh-TW" sz="1600" dirty="0" smtClean="0">
                <a:latin typeface="Calibri" panose="020F0502020204030204" pitchFamily="34" charset="0"/>
              </a:rPr>
              <a:t>, </a:t>
            </a:r>
            <a:r>
              <a:rPr lang="en-US" altLang="zh-TW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get index &amp; </a:t>
            </a:r>
            <a:r>
              <a:rPr lang="en-US" altLang="zh-TW" sz="16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tag_in</a:t>
            </a:r>
            <a:r>
              <a:rPr lang="en-US" altLang="zh-TW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from ADDR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58280"/>
              </p:ext>
            </p:extLst>
          </p:nvPr>
        </p:nvGraphicFramePr>
        <p:xfrm>
          <a:off x="1479767" y="5047222"/>
          <a:ext cx="6096000" cy="278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6411"/>
                <a:gridCol w="1563130"/>
                <a:gridCol w="916459"/>
              </a:tblGrid>
              <a:tr h="27813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906443" y="5048344"/>
            <a:ext cx="3770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00</a:t>
            </a:r>
            <a:endParaRPr lang="zh-TW" altLang="en-US" sz="1350" dirty="0"/>
          </a:p>
        </p:txBody>
      </p:sp>
      <p:sp>
        <p:nvSpPr>
          <p:cNvPr id="26" name="TextBox 25"/>
          <p:cNvSpPr txBox="1"/>
          <p:nvPr/>
        </p:nvSpPr>
        <p:spPr>
          <a:xfrm>
            <a:off x="5680034" y="5048344"/>
            <a:ext cx="5667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index</a:t>
            </a:r>
            <a:endParaRPr lang="zh-TW" altLang="en-US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2997026" y="5048344"/>
            <a:ext cx="6233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err="1"/>
              <a:t>tag_in</a:t>
            </a:r>
            <a:endParaRPr lang="zh-TW" altLang="en-US" sz="1350" dirty="0"/>
          </a:p>
        </p:txBody>
      </p:sp>
      <p:sp>
        <p:nvSpPr>
          <p:cNvPr id="28" name="TextBox 27"/>
          <p:cNvSpPr txBox="1"/>
          <p:nvPr/>
        </p:nvSpPr>
        <p:spPr>
          <a:xfrm>
            <a:off x="7364375" y="4771345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0</a:t>
            </a:r>
            <a:endParaRPr lang="zh-TW" altLang="en-US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1406196" y="5368862"/>
            <a:ext cx="650370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350" dirty="0">
                <a:latin typeface="標楷體" panose="03000509000000000000" pitchFamily="65" charset="-120"/>
                <a:ea typeface="標楷體" panose="03000509000000000000" pitchFamily="65" charset="-120"/>
              </a:rPr>
              <a:t>請同學根據前面的內容決定 </a:t>
            </a:r>
            <a:r>
              <a:rPr lang="en-US" altLang="zh-TW" sz="135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index</a:t>
            </a:r>
            <a:r>
              <a:rPr lang="en-US" altLang="zh-TW" sz="135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135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3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tag_in</a:t>
            </a:r>
            <a:r>
              <a:rPr lang="zh-TW" altLang="en-US" sz="1350" dirty="0">
                <a:latin typeface="標楷體" panose="03000509000000000000" pitchFamily="65" charset="-120"/>
                <a:ea typeface="標楷體" panose="03000509000000000000" pitchFamily="65" charset="-120"/>
              </a:rPr>
              <a:t> 分別需要幾個 </a:t>
            </a:r>
            <a:r>
              <a:rPr lang="en-US" altLang="zh-TW" sz="1350" dirty="0">
                <a:latin typeface="標楷體" panose="03000509000000000000" pitchFamily="65" charset="-120"/>
                <a:ea typeface="標楷體" panose="03000509000000000000" pitchFamily="65" charset="-120"/>
              </a:rPr>
              <a:t>bit</a:t>
            </a:r>
            <a:r>
              <a:rPr lang="zh-TW" altLang="en-US" sz="1350" dirty="0">
                <a:latin typeface="標楷體" panose="03000509000000000000" pitchFamily="65" charset="-120"/>
                <a:ea typeface="標楷體" panose="03000509000000000000" pitchFamily="65" charset="-120"/>
              </a:rPr>
              <a:t>，並且寫</a:t>
            </a:r>
            <a:r>
              <a:rPr lang="zh-TW" altLang="en-US" sz="135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出</a:t>
            </a:r>
            <a:r>
              <a:rPr lang="zh-TW" altLang="en-US" sz="1350" dirty="0"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zh-TW" altLang="en-US" sz="135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zh-TW" altLang="en-US" sz="1350" dirty="0">
                <a:latin typeface="標楷體" panose="03000509000000000000" pitchFamily="65" charset="-120"/>
                <a:ea typeface="標楷體" panose="03000509000000000000" pitchFamily="65" charset="-120"/>
              </a:rPr>
              <a:t>訊號</a:t>
            </a:r>
            <a:endParaRPr lang="en-US" altLang="zh-TW" sz="13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350" dirty="0">
                <a:latin typeface="標楷體" panose="03000509000000000000" pitchFamily="65" charset="-120"/>
                <a:ea typeface="標楷體" panose="03000509000000000000" pitchFamily="65" charset="-120"/>
              </a:rPr>
              <a:t>分別來自</a:t>
            </a:r>
            <a:r>
              <a:rPr lang="en-US" altLang="zh-TW" sz="1350" dirty="0">
                <a:latin typeface="標楷體" panose="03000509000000000000" pitchFamily="65" charset="-120"/>
                <a:ea typeface="標楷體" panose="03000509000000000000" pitchFamily="65" charset="-120"/>
              </a:rPr>
              <a:t>ADDR</a:t>
            </a:r>
            <a:r>
              <a:rPr lang="zh-TW" altLang="en-US" sz="1350" dirty="0">
                <a:latin typeface="標楷體" panose="03000509000000000000" pitchFamily="65" charset="-120"/>
                <a:ea typeface="標楷體" panose="03000509000000000000" pitchFamily="65" charset="-120"/>
              </a:rPr>
              <a:t>當中的哪一段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14596" y="4774949"/>
            <a:ext cx="3609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31</a:t>
            </a:r>
            <a:endParaRPr lang="zh-TW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27125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89" y="1418909"/>
            <a:ext cx="6915150" cy="1095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189" y="332656"/>
            <a:ext cx="7886700" cy="652913"/>
          </a:xfrm>
        </p:spPr>
        <p:txBody>
          <a:bodyPr>
            <a:noAutofit/>
          </a:bodyPr>
          <a:lstStyle/>
          <a:p>
            <a:pPr algn="ctr"/>
            <a:r>
              <a:rPr lang="en-US" altLang="zh-TW" sz="3600" b="0" dirty="0">
                <a:latin typeface="Calibri" panose="020F0502020204030204" pitchFamily="34" charset="0"/>
                <a:ea typeface="標楷體" panose="03000509000000000000" pitchFamily="65" charset="-120"/>
              </a:rPr>
              <a:t>Part 2</a:t>
            </a:r>
            <a:endParaRPr lang="zh-TW" altLang="en-US" sz="3600" b="0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3581" y="3322435"/>
            <a:ext cx="43840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lnSpc>
                <a:spcPct val="150000"/>
              </a:lnSpc>
              <a:buAutoNum type="arabicPeriod"/>
            </a:pPr>
            <a:r>
              <a:rPr lang="en-US" altLang="zh-TW" sz="1600" dirty="0" smtClean="0">
                <a:latin typeface="Calibri" panose="020F0502020204030204" pitchFamily="34" charset="0"/>
              </a:rPr>
              <a:t>Use </a:t>
            </a:r>
            <a:r>
              <a:rPr lang="en-US" altLang="zh-TW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index</a:t>
            </a:r>
            <a:r>
              <a:rPr lang="en-US" altLang="zh-TW" sz="1600" dirty="0" smtClean="0">
                <a:latin typeface="Calibri" panose="020F0502020204030204" pitchFamily="34" charset="0"/>
              </a:rPr>
              <a:t> to get</a:t>
            </a:r>
            <a:r>
              <a:rPr lang="en-US" altLang="zh-TW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16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data_out</a:t>
            </a:r>
            <a:r>
              <a:rPr lang="en-US" altLang="zh-TW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1600" dirty="0" smtClean="0">
                <a:latin typeface="Calibri" panose="020F0502020204030204" pitchFamily="34" charset="0"/>
              </a:rPr>
              <a:t>from cache memory </a:t>
            </a:r>
            <a:endParaRPr lang="en-US" altLang="zh-TW" sz="1600" dirty="0">
              <a:latin typeface="Calibri" panose="020F0502020204030204" pitchFamily="34" charset="0"/>
            </a:endParaRPr>
          </a:p>
          <a:p>
            <a:pPr marL="257175" indent="-257175">
              <a:lnSpc>
                <a:spcPct val="150000"/>
              </a:lnSpc>
              <a:buAutoNum type="arabicPeriod"/>
            </a:pPr>
            <a:r>
              <a:rPr lang="en-US" altLang="zh-TW" sz="1600" dirty="0" smtClean="0">
                <a:latin typeface="Calibri" panose="020F0502020204030204" pitchFamily="34" charset="0"/>
              </a:rPr>
              <a:t>Use </a:t>
            </a:r>
            <a:r>
              <a:rPr lang="en-US" altLang="zh-TW" sz="1600" dirty="0">
                <a:solidFill>
                  <a:srgbClr val="FF0000"/>
                </a:solidFill>
                <a:latin typeface="Calibri" panose="020F0502020204030204" pitchFamily="34" charset="0"/>
              </a:rPr>
              <a:t>index</a:t>
            </a:r>
            <a:r>
              <a:rPr lang="en-US" altLang="zh-TW" sz="1600" dirty="0">
                <a:latin typeface="Calibri" panose="020F0502020204030204" pitchFamily="34" charset="0"/>
              </a:rPr>
              <a:t> to get</a:t>
            </a:r>
            <a:r>
              <a:rPr lang="en-US" altLang="zh-TW" sz="16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16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tag_out</a:t>
            </a:r>
            <a:r>
              <a:rPr lang="en-US" altLang="zh-TW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</a:rPr>
              <a:t>from cache memory</a:t>
            </a:r>
            <a:r>
              <a:rPr lang="en-US" altLang="zh-TW" sz="1600" dirty="0" smtClean="0">
                <a:latin typeface="Calibri" panose="020F0502020204030204" pitchFamily="34" charset="0"/>
              </a:rPr>
              <a:t> </a:t>
            </a:r>
            <a:endParaRPr lang="en-US" altLang="zh-TW" sz="1600" dirty="0">
              <a:latin typeface="Calibri" panose="020F0502020204030204" pitchFamily="34" charset="0"/>
            </a:endParaRPr>
          </a:p>
          <a:p>
            <a:pPr marL="257175" indent="-257175">
              <a:lnSpc>
                <a:spcPct val="150000"/>
              </a:lnSpc>
              <a:buAutoNum type="arabicPeriod"/>
            </a:pPr>
            <a:r>
              <a:rPr lang="en-US" altLang="zh-TW" sz="1600" dirty="0" smtClean="0">
                <a:latin typeface="Calibri" panose="020F0502020204030204" pitchFamily="34" charset="0"/>
              </a:rPr>
              <a:t>Use </a:t>
            </a:r>
            <a:r>
              <a:rPr lang="en-US" altLang="zh-TW" sz="1600" dirty="0">
                <a:solidFill>
                  <a:srgbClr val="FF0000"/>
                </a:solidFill>
                <a:latin typeface="Calibri" panose="020F0502020204030204" pitchFamily="34" charset="0"/>
              </a:rPr>
              <a:t>index</a:t>
            </a:r>
            <a:r>
              <a:rPr lang="en-US" altLang="zh-TW" sz="1600" dirty="0">
                <a:latin typeface="Calibri" panose="020F0502020204030204" pitchFamily="34" charset="0"/>
              </a:rPr>
              <a:t> to get</a:t>
            </a:r>
            <a:r>
              <a:rPr lang="en-US" altLang="zh-TW" sz="16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16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valid_out</a:t>
            </a:r>
            <a:r>
              <a:rPr lang="en-US" altLang="zh-TW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</a:rPr>
              <a:t>from cache memory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74645" y="5580062"/>
            <a:ext cx="602607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請同學根據前面的提示決定 </a:t>
            </a:r>
            <a:r>
              <a:rPr lang="en-US" altLang="zh-TW" dirty="0" err="1">
                <a:latin typeface="Calibri" panose="020F0502020204030204" pitchFamily="34" charset="0"/>
              </a:rPr>
              <a:t>data_out</a:t>
            </a:r>
            <a:r>
              <a:rPr lang="en-US" altLang="zh-TW" dirty="0">
                <a:latin typeface="Calibri" panose="020F0502020204030204" pitchFamily="34" charset="0"/>
              </a:rPr>
              <a:t>, </a:t>
            </a:r>
            <a:r>
              <a:rPr lang="en-US" altLang="zh-TW" dirty="0" err="1">
                <a:latin typeface="Calibri" panose="020F0502020204030204" pitchFamily="34" charset="0"/>
              </a:rPr>
              <a:t>tag_out</a:t>
            </a:r>
            <a:r>
              <a:rPr lang="en-US" altLang="zh-TW" dirty="0">
                <a:latin typeface="Calibri" panose="020F0502020204030204" pitchFamily="34" charset="0"/>
              </a:rPr>
              <a:t> </a:t>
            </a:r>
            <a:r>
              <a:rPr lang="zh-TW" altLang="en-US" dirty="0">
                <a:latin typeface="+mj-ea"/>
                <a:ea typeface="+mj-ea"/>
              </a:rPr>
              <a:t>和</a:t>
            </a:r>
            <a:r>
              <a:rPr lang="en-US" altLang="zh-TW" dirty="0" smtClean="0">
                <a:latin typeface="Calibri" panose="020F0502020204030204" pitchFamily="34" charset="0"/>
              </a:rPr>
              <a:t> </a:t>
            </a:r>
            <a:r>
              <a:rPr lang="en-US" altLang="zh-TW" dirty="0" err="1">
                <a:latin typeface="Calibri" panose="020F0502020204030204" pitchFamily="34" charset="0"/>
              </a:rPr>
              <a:t>valid_out</a:t>
            </a:r>
            <a:r>
              <a:rPr lang="en-US" altLang="zh-TW" dirty="0">
                <a:latin typeface="Calibri" panose="020F0502020204030204" pitchFamily="34" charset="0"/>
              </a:rPr>
              <a:t>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47864" y="1735681"/>
            <a:ext cx="2016224" cy="6852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803189" y="2711926"/>
            <a:ext cx="7446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Calibri" panose="020F0502020204030204" pitchFamily="34" charset="0"/>
              </a:rPr>
              <a:t>In part2, we have to prepare </a:t>
            </a:r>
            <a:r>
              <a:rPr lang="en-US" altLang="zh-TW" sz="1600" dirty="0" err="1" smtClean="0">
                <a:latin typeface="Calibri" panose="020F0502020204030204" pitchFamily="34" charset="0"/>
              </a:rPr>
              <a:t>data_out</a:t>
            </a:r>
            <a:r>
              <a:rPr lang="en-US" altLang="zh-TW" sz="1600" dirty="0" smtClean="0">
                <a:latin typeface="Calibri" panose="020F0502020204030204" pitchFamily="34" charset="0"/>
              </a:rPr>
              <a:t>, </a:t>
            </a:r>
            <a:r>
              <a:rPr lang="en-US" altLang="zh-TW" sz="1600" dirty="0" err="1" smtClean="0">
                <a:latin typeface="Calibri" panose="020F0502020204030204" pitchFamily="34" charset="0"/>
              </a:rPr>
              <a:t>tag_out</a:t>
            </a:r>
            <a:r>
              <a:rPr lang="en-US" altLang="zh-TW" sz="1600" dirty="0" smtClean="0">
                <a:latin typeface="Calibri" panose="020F0502020204030204" pitchFamily="34" charset="0"/>
              </a:rPr>
              <a:t> and </a:t>
            </a:r>
            <a:r>
              <a:rPr lang="en-US" altLang="zh-TW" sz="1600" dirty="0" err="1" smtClean="0">
                <a:latin typeface="Calibri" panose="020F0502020204030204" pitchFamily="34" charset="0"/>
              </a:rPr>
              <a:t>valid_out</a:t>
            </a:r>
            <a:r>
              <a:rPr lang="en-US" altLang="zh-TW" sz="1600" dirty="0" smtClean="0">
                <a:latin typeface="Calibri" panose="020F0502020204030204" pitchFamily="34" charset="0"/>
              </a:rPr>
              <a:t> signals.</a:t>
            </a:r>
          </a:p>
          <a:p>
            <a:r>
              <a:rPr lang="en-US" altLang="zh-TW" sz="1600" dirty="0" smtClean="0">
                <a:latin typeface="Calibri" panose="020F0502020204030204" pitchFamily="34" charset="0"/>
              </a:rPr>
              <a:t>And, we need the signal “</a:t>
            </a:r>
            <a:r>
              <a:rPr lang="en-US" altLang="zh-TW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index</a:t>
            </a:r>
            <a:r>
              <a:rPr lang="en-US" altLang="zh-TW" sz="1600" dirty="0" smtClean="0">
                <a:latin typeface="Calibri" panose="020F0502020204030204" pitchFamily="34" charset="0"/>
              </a:rPr>
              <a:t>” which we have prepared in part1 to help us.</a:t>
            </a:r>
            <a:endParaRPr lang="zh-TW" altLang="en-US" sz="1600" dirty="0">
              <a:latin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79309"/>
              </p:ext>
            </p:extLst>
          </p:nvPr>
        </p:nvGraphicFramePr>
        <p:xfrm>
          <a:off x="5634915" y="3495574"/>
          <a:ext cx="554234" cy="1109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234"/>
              </a:tblGrid>
              <a:tr h="28701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T="0" marB="0"/>
                </a:tc>
              </a:tr>
              <a:tr h="25271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T="0" marB="0"/>
                </a:tc>
              </a:tr>
              <a:tr h="25271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0" marB="0"/>
                </a:tc>
              </a:tr>
              <a:tr h="25271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T="0" marB="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387166"/>
              </p:ext>
            </p:extLst>
          </p:nvPr>
        </p:nvGraphicFramePr>
        <p:xfrm>
          <a:off x="7588967" y="3494343"/>
          <a:ext cx="136526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5260"/>
              </a:tblGrid>
              <a:tr h="2023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T="0" marB="0"/>
                </a:tc>
              </a:tr>
              <a:tr h="19666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T="0" marB="0"/>
                </a:tc>
              </a:tr>
              <a:tr h="11893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0" marB="0"/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T="0" marB="0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768516"/>
              </p:ext>
            </p:extLst>
          </p:nvPr>
        </p:nvGraphicFramePr>
        <p:xfrm>
          <a:off x="6583302" y="3494343"/>
          <a:ext cx="72658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6585"/>
              </a:tblGrid>
              <a:tr h="2023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T="0" marB="0"/>
                </a:tc>
              </a:tr>
              <a:tr h="19666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T="0" marB="0"/>
                </a:tc>
              </a:tr>
              <a:tr h="11893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0" marB="0"/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T="0" marB="0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672610" y="4678829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 err="1" smtClean="0">
                <a:latin typeface="Calibri" panose="020F0502020204030204" pitchFamily="34" charset="0"/>
                <a:ea typeface="標楷體" panose="03000509000000000000" pitchFamily="65" charset="-120"/>
              </a:rPr>
              <a:t>Cache_Data</a:t>
            </a:r>
            <a:endParaRPr lang="zh-TW" altLang="en-US" sz="1600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70719" y="4678829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 err="1" smtClean="0">
                <a:latin typeface="Calibri" panose="020F0502020204030204" pitchFamily="34" charset="0"/>
                <a:ea typeface="標楷體" panose="03000509000000000000" pitchFamily="65" charset="-120"/>
              </a:rPr>
              <a:t>Cache_Tag</a:t>
            </a:r>
            <a:endParaRPr lang="zh-TW" altLang="en-US" sz="1600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08766" y="4678829"/>
            <a:ext cx="1194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 err="1" smtClean="0">
                <a:latin typeface="Calibri" panose="020F0502020204030204" pitchFamily="34" charset="0"/>
                <a:ea typeface="標楷體" panose="03000509000000000000" pitchFamily="65" charset="-120"/>
              </a:rPr>
              <a:t>Cache_Valid</a:t>
            </a:r>
            <a:endParaRPr lang="zh-TW" altLang="en-US" sz="1600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347864" y="3223614"/>
            <a:ext cx="0" cy="144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3347864" y="3367614"/>
            <a:ext cx="439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905949" y="3367614"/>
            <a:ext cx="0" cy="792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6937430" y="3367614"/>
            <a:ext cx="0" cy="792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7737515" y="3367614"/>
            <a:ext cx="0" cy="792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8100392" y="3478764"/>
            <a:ext cx="0" cy="108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8039135" y="3947889"/>
            <a:ext cx="1122102" cy="423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 smtClean="0">
                <a:solidFill>
                  <a:srgbClr val="0070C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256 entries</a:t>
            </a:r>
            <a:endParaRPr lang="zh-TW" altLang="en-US" sz="1600" dirty="0">
              <a:solidFill>
                <a:srgbClr val="0070C0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378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886700" cy="652913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0" dirty="0" smtClean="0">
                <a:latin typeface="Calibri" panose="020F0502020204030204" pitchFamily="34" charset="0"/>
              </a:rPr>
              <a:t>The Principle of </a:t>
            </a:r>
            <a:r>
              <a:rPr lang="en-US" altLang="zh-TW" sz="3600" b="0" dirty="0">
                <a:latin typeface="Calibri" panose="020F0502020204030204" pitchFamily="34" charset="0"/>
              </a:rPr>
              <a:t>L</a:t>
            </a:r>
            <a:r>
              <a:rPr lang="en-US" altLang="zh-TW" sz="3600" b="0" dirty="0" smtClean="0">
                <a:latin typeface="Calibri" panose="020F0502020204030204" pitchFamily="34" charset="0"/>
              </a:rPr>
              <a:t>ocality</a:t>
            </a:r>
            <a:endParaRPr lang="zh-TW" altLang="en-US" sz="3600" b="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988840"/>
            <a:ext cx="7886700" cy="3526793"/>
          </a:xfrm>
        </p:spPr>
        <p:txBody>
          <a:bodyPr>
            <a:noAutofit/>
          </a:bodyPr>
          <a:lstStyle/>
          <a:p>
            <a:r>
              <a:rPr lang="en-US" altLang="zh-TW" sz="28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Temporal Locality (Locality in </a:t>
            </a:r>
            <a:r>
              <a:rPr lang="en-US" altLang="zh-TW" sz="2800" dirty="0">
                <a:solidFill>
                  <a:srgbClr val="0070C0"/>
                </a:solidFill>
                <a:latin typeface="Calibri" panose="020F0502020204030204" pitchFamily="34" charset="0"/>
              </a:rPr>
              <a:t>T</a:t>
            </a:r>
            <a:r>
              <a:rPr lang="en-US" altLang="zh-TW" sz="28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ime):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Calibri" panose="020F0502020204030204" pitchFamily="34" charset="0"/>
              </a:rPr>
              <a:t>     If an item is referenced, it will tend to be referenced again </a:t>
            </a:r>
          </a:p>
          <a:p>
            <a:pPr marL="0" indent="0">
              <a:buNone/>
            </a:pPr>
            <a:r>
              <a:rPr lang="en-US" altLang="zh-TW" sz="2400" dirty="0">
                <a:latin typeface="Calibri" panose="020F0502020204030204" pitchFamily="34" charset="0"/>
              </a:rPr>
              <a:t> </a:t>
            </a:r>
            <a:r>
              <a:rPr lang="en-US" altLang="zh-TW" sz="2400" dirty="0" smtClean="0">
                <a:latin typeface="Calibri" panose="020F0502020204030204" pitchFamily="34" charset="0"/>
              </a:rPr>
              <a:t>    soon.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Calibri" panose="020F0502020204030204" pitchFamily="34" charset="0"/>
              </a:rPr>
              <a:t>     ( Example: loop, reuse )</a:t>
            </a:r>
            <a:endParaRPr lang="en-US" altLang="zh-TW" sz="2400" dirty="0">
              <a:latin typeface="Calibri" panose="020F0502020204030204" pitchFamily="34" charset="0"/>
            </a:endParaRPr>
          </a:p>
          <a:p>
            <a:r>
              <a:rPr lang="en-US" altLang="zh-TW" sz="28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Spatial Locality (Locality in space):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Calibri" panose="020F0502020204030204" pitchFamily="34" charset="0"/>
              </a:rPr>
              <a:t>     If an item is referenced, items whose addresses are close  </a:t>
            </a:r>
          </a:p>
          <a:p>
            <a:pPr marL="0" indent="0">
              <a:buNone/>
            </a:pPr>
            <a:r>
              <a:rPr lang="en-US" altLang="zh-TW" sz="2400" dirty="0">
                <a:latin typeface="Calibri" panose="020F0502020204030204" pitchFamily="34" charset="0"/>
              </a:rPr>
              <a:t> </a:t>
            </a:r>
            <a:r>
              <a:rPr lang="en-US" altLang="zh-TW" sz="2400" dirty="0" smtClean="0">
                <a:latin typeface="Calibri" panose="020F0502020204030204" pitchFamily="34" charset="0"/>
              </a:rPr>
              <a:t>    by tend to be referenced soon.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Calibri" panose="020F0502020204030204" pitchFamily="34" charset="0"/>
              </a:rPr>
              <a:t>     ( Example: array access, straight line code )</a:t>
            </a:r>
            <a:endParaRPr lang="zh-TW" alt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00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26" y="1091696"/>
            <a:ext cx="7797900" cy="8914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126" y="327581"/>
            <a:ext cx="7886700" cy="652913"/>
          </a:xfrm>
        </p:spPr>
        <p:txBody>
          <a:bodyPr>
            <a:noAutofit/>
          </a:bodyPr>
          <a:lstStyle/>
          <a:p>
            <a:pPr algn="ctr"/>
            <a:r>
              <a:rPr lang="en-US" altLang="zh-TW" sz="3600" b="0" dirty="0">
                <a:latin typeface="Calibri" panose="020F0502020204030204" pitchFamily="34" charset="0"/>
                <a:ea typeface="標楷體" panose="03000509000000000000" pitchFamily="65" charset="-120"/>
              </a:rPr>
              <a:t>Part 3</a:t>
            </a:r>
            <a:endParaRPr lang="zh-TW" altLang="en-US" sz="3600" b="0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4526" y="2968549"/>
            <a:ext cx="68749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lnSpc>
                <a:spcPct val="150000"/>
              </a:lnSpc>
              <a:buAutoNum type="arabicPeriod"/>
            </a:pPr>
            <a:r>
              <a:rPr lang="en-US" altLang="zh-TW" sz="1600" dirty="0" smtClean="0">
                <a:latin typeface="Calibri" panose="020F0502020204030204" pitchFamily="34" charset="0"/>
              </a:rPr>
              <a:t>For </a:t>
            </a:r>
            <a:r>
              <a:rPr lang="en-US" altLang="zh-TW" sz="16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Cache_Hit</a:t>
            </a:r>
            <a:r>
              <a:rPr lang="en-US" altLang="zh-TW" sz="1600" dirty="0" smtClean="0">
                <a:latin typeface="Calibri" panose="020F0502020204030204" pitchFamily="34" charset="0"/>
              </a:rPr>
              <a:t> signal, check if </a:t>
            </a:r>
            <a:r>
              <a:rPr lang="en-US" altLang="zh-TW" sz="16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valid_out</a:t>
            </a:r>
            <a:r>
              <a:rPr lang="en-US" altLang="zh-TW" sz="1600" dirty="0" smtClean="0">
                <a:latin typeface="Calibri" panose="020F0502020204030204" pitchFamily="34" charset="0"/>
              </a:rPr>
              <a:t>=1, then compare </a:t>
            </a:r>
            <a:r>
              <a:rPr lang="en-US" altLang="zh-TW" sz="16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tag_in</a:t>
            </a:r>
            <a:r>
              <a:rPr lang="en-US" altLang="zh-TW" sz="1600" dirty="0" smtClean="0">
                <a:latin typeface="Calibri" panose="020F0502020204030204" pitchFamily="34" charset="0"/>
              </a:rPr>
              <a:t> and </a:t>
            </a:r>
            <a:r>
              <a:rPr lang="en-US" altLang="zh-TW" sz="16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tag_out</a:t>
            </a:r>
            <a:endParaRPr lang="en-US" altLang="zh-TW" sz="1600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257175" indent="-257175">
              <a:lnSpc>
                <a:spcPct val="150000"/>
              </a:lnSpc>
              <a:buAutoNum type="arabicPeriod"/>
            </a:pPr>
            <a:r>
              <a:rPr lang="en-US" altLang="zh-TW" sz="1600" dirty="0" smtClean="0">
                <a:latin typeface="Calibri" panose="020F0502020204030204" pitchFamily="34" charset="0"/>
              </a:rPr>
              <a:t>For</a:t>
            </a:r>
            <a:r>
              <a:rPr lang="en-US" altLang="zh-TW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IREQ </a:t>
            </a:r>
            <a:r>
              <a:rPr lang="en-US" altLang="zh-TW" sz="1600" dirty="0" smtClean="0">
                <a:latin typeface="Calibri" panose="020F0502020204030204" pitchFamily="34" charset="0"/>
              </a:rPr>
              <a:t>signal, make sure that </a:t>
            </a:r>
            <a:r>
              <a:rPr lang="en-US" altLang="zh-TW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Enable</a:t>
            </a:r>
            <a:r>
              <a:rPr lang="en-US" altLang="zh-TW" sz="1600" dirty="0" smtClean="0">
                <a:latin typeface="Calibri" panose="020F0502020204030204" pitchFamily="34" charset="0"/>
              </a:rPr>
              <a:t>=1 first, and check if </a:t>
            </a:r>
            <a:r>
              <a:rPr lang="en-US" altLang="zh-TW" sz="16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Cache_Hit</a:t>
            </a:r>
            <a:r>
              <a:rPr lang="en-US" altLang="zh-TW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= 1 or 0</a:t>
            </a:r>
          </a:p>
          <a:p>
            <a:pPr marL="257175" indent="-257175">
              <a:lnSpc>
                <a:spcPct val="150000"/>
              </a:lnSpc>
              <a:buAutoNum type="arabicPeriod"/>
            </a:pPr>
            <a:endParaRPr lang="en-US" altLang="zh-TW" sz="1600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257175" indent="-257175">
              <a:lnSpc>
                <a:spcPct val="150000"/>
              </a:lnSpc>
              <a:buAutoNum type="arabicPeriod"/>
            </a:pPr>
            <a:endParaRPr lang="en-US" altLang="zh-TW" sz="1600" dirty="0">
              <a:latin typeface="Calibri" panose="020F0502020204030204" pitchFamily="34" charset="0"/>
            </a:endParaRPr>
          </a:p>
          <a:p>
            <a:pPr marL="257175" indent="-257175">
              <a:lnSpc>
                <a:spcPct val="150000"/>
              </a:lnSpc>
              <a:buAutoNum type="arabicPeriod"/>
            </a:pPr>
            <a:r>
              <a:rPr lang="en-US" altLang="zh-TW" sz="1600" dirty="0" smtClean="0">
                <a:latin typeface="Calibri" panose="020F0502020204030204" pitchFamily="34" charset="0"/>
              </a:rPr>
              <a:t>For </a:t>
            </a:r>
            <a:r>
              <a:rPr lang="en-US" altLang="zh-TW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DO</a:t>
            </a:r>
            <a:r>
              <a:rPr lang="en-US" altLang="zh-TW" sz="1600" dirty="0" smtClean="0">
                <a:latin typeface="Calibri" panose="020F0502020204030204" pitchFamily="34" charset="0"/>
              </a:rPr>
              <a:t> signal, use </a:t>
            </a:r>
            <a:r>
              <a:rPr lang="en-US" altLang="zh-TW" sz="16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output_enable</a:t>
            </a:r>
            <a:r>
              <a:rPr lang="en-US" altLang="zh-TW" sz="1600" dirty="0" smtClean="0">
                <a:latin typeface="Calibri" panose="020F0502020204030204" pitchFamily="34" charset="0"/>
              </a:rPr>
              <a:t> to decide out data (</a:t>
            </a:r>
            <a:r>
              <a:rPr lang="en-US" altLang="zh-TW" sz="16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DO_reg</a:t>
            </a:r>
            <a:r>
              <a:rPr lang="en-US" altLang="zh-TW" sz="1600" dirty="0" smtClean="0">
                <a:latin typeface="Calibri" panose="020F0502020204030204" pitchFamily="34" charset="0"/>
              </a:rPr>
              <a:t> or </a:t>
            </a:r>
            <a:r>
              <a:rPr lang="en-US" altLang="zh-TW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32’bz</a:t>
            </a:r>
            <a:r>
              <a:rPr lang="en-US" altLang="zh-TW" sz="1600" dirty="0" smtClean="0">
                <a:latin typeface="Calibri" panose="020F0502020204030204" pitchFamily="34" charset="0"/>
              </a:rPr>
              <a:t>) </a:t>
            </a:r>
            <a:endParaRPr lang="en-US" altLang="zh-TW" sz="1600" dirty="0">
              <a:latin typeface="Calibri" panose="020F0502020204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4526" y="6041919"/>
            <a:ext cx="4616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同學根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據前面的說明，完成</a:t>
            </a:r>
            <a:r>
              <a:rPr lang="en-US" altLang="zh-TW" sz="1600" dirty="0" err="1" smtClean="0">
                <a:latin typeface="Calibri" panose="020F0502020204030204" pitchFamily="34" charset="0"/>
                <a:ea typeface="標楷體" panose="03000509000000000000" pitchFamily="65" charset="-120"/>
              </a:rPr>
              <a:t>Cache_Hit</a:t>
            </a:r>
            <a:r>
              <a:rPr lang="en-US" altLang="zh-TW" sz="1600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,</a:t>
            </a:r>
            <a:r>
              <a:rPr lang="zh-TW" altLang="en-US" sz="1600" dirty="0"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1600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IREQ,</a:t>
            </a:r>
            <a:r>
              <a:rPr lang="zh-TW" altLang="en-US" sz="1600" dirty="0"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1600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DO</a:t>
            </a:r>
            <a:r>
              <a:rPr lang="zh-TW" altLang="en-US" sz="1600" dirty="0"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endParaRPr lang="en-US" altLang="zh-TW" sz="1600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15816" y="1318937"/>
            <a:ext cx="1813220" cy="6105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854526" y="2036082"/>
            <a:ext cx="7797900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 smtClean="0">
                <a:latin typeface="Calibri" panose="020F0502020204030204" pitchFamily="34" charset="0"/>
              </a:rPr>
              <a:t>Now that you have most of the signals you need, you have to decide if the cache access is a hit or not. And send the correct signals to memory and CPU.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64789" y="3753719"/>
            <a:ext cx="626469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350" dirty="0" smtClean="0">
                <a:solidFill>
                  <a:srgbClr val="0070C0"/>
                </a:solidFill>
              </a:rPr>
              <a:t>IREQ</a:t>
            </a:r>
            <a:r>
              <a:rPr lang="en-US" altLang="zh-TW" sz="1350" dirty="0" smtClean="0"/>
              <a:t> is a signal to request data from main memory</a:t>
            </a:r>
          </a:p>
          <a:p>
            <a:pPr>
              <a:lnSpc>
                <a:spcPct val="150000"/>
              </a:lnSpc>
            </a:pPr>
            <a:r>
              <a:rPr lang="en-US" altLang="zh-TW" sz="1350" dirty="0" smtClean="0">
                <a:solidFill>
                  <a:srgbClr val="0070C0"/>
                </a:solidFill>
              </a:rPr>
              <a:t>Enable</a:t>
            </a:r>
            <a:r>
              <a:rPr lang="en-US" altLang="zh-TW" sz="1350" dirty="0" smtClean="0"/>
              <a:t> is a signal which indicates if the cache is enabled or not.</a:t>
            </a:r>
            <a:endParaRPr lang="en-US" altLang="zh-TW" sz="1350" dirty="0"/>
          </a:p>
        </p:txBody>
      </p:sp>
      <p:sp>
        <p:nvSpPr>
          <p:cNvPr id="16" name="TextBox 15"/>
          <p:cNvSpPr txBox="1"/>
          <p:nvPr/>
        </p:nvSpPr>
        <p:spPr>
          <a:xfrm>
            <a:off x="1459156" y="4857424"/>
            <a:ext cx="6264696" cy="102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350" dirty="0" smtClean="0">
                <a:solidFill>
                  <a:srgbClr val="0070C0"/>
                </a:solidFill>
              </a:rPr>
              <a:t>DO (Data Out)</a:t>
            </a:r>
            <a:r>
              <a:rPr lang="en-US" altLang="zh-TW" sz="1350" dirty="0" smtClean="0"/>
              <a:t> is the data from cache to CPU</a:t>
            </a:r>
          </a:p>
          <a:p>
            <a:pPr>
              <a:lnSpc>
                <a:spcPct val="150000"/>
              </a:lnSpc>
            </a:pPr>
            <a:r>
              <a:rPr lang="en-US" altLang="zh-TW" sz="1350" dirty="0" err="1">
                <a:solidFill>
                  <a:srgbClr val="0070C0"/>
                </a:solidFill>
              </a:rPr>
              <a:t>o</a:t>
            </a:r>
            <a:r>
              <a:rPr lang="en-US" altLang="zh-TW" sz="1350" dirty="0" err="1" smtClean="0">
                <a:solidFill>
                  <a:srgbClr val="0070C0"/>
                </a:solidFill>
              </a:rPr>
              <a:t>utput_enable</a:t>
            </a:r>
            <a:r>
              <a:rPr lang="en-US" altLang="zh-TW" sz="1350" dirty="0" smtClean="0"/>
              <a:t> is a signal indicating if the output data are ready or not</a:t>
            </a:r>
          </a:p>
          <a:p>
            <a:pPr>
              <a:lnSpc>
                <a:spcPct val="150000"/>
              </a:lnSpc>
            </a:pPr>
            <a:r>
              <a:rPr lang="en-US" altLang="zh-TW" sz="1350" dirty="0" err="1" smtClean="0">
                <a:solidFill>
                  <a:srgbClr val="0070C0"/>
                </a:solidFill>
              </a:rPr>
              <a:t>DO_reg</a:t>
            </a:r>
            <a:r>
              <a:rPr lang="en-US" altLang="zh-TW" sz="1350" dirty="0" smtClean="0"/>
              <a:t> is a register which contains the data for output</a:t>
            </a:r>
            <a:endParaRPr lang="en-US" altLang="zh-TW" sz="1350" dirty="0"/>
          </a:p>
        </p:txBody>
      </p:sp>
    </p:spTree>
    <p:extLst>
      <p:ext uri="{BB962C8B-B14F-4D97-AF65-F5344CB8AC3E}">
        <p14:creationId xmlns:p14="http://schemas.microsoft.com/office/powerpoint/2010/main" val="286176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94" y="1012592"/>
            <a:ext cx="6353175" cy="1504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939" y="337184"/>
            <a:ext cx="7886700" cy="652913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0" dirty="0">
                <a:latin typeface="Calibri" panose="020F0502020204030204" pitchFamily="34" charset="0"/>
                <a:ea typeface="標楷體" panose="03000509000000000000" pitchFamily="65" charset="-120"/>
              </a:rPr>
              <a:t>Part </a:t>
            </a:r>
            <a:r>
              <a:rPr lang="en-US" altLang="zh-TW" sz="3600" b="0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4</a:t>
            </a:r>
            <a:endParaRPr lang="zh-TW" altLang="en-US" sz="3600" b="0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27984" y="1395588"/>
            <a:ext cx="2647355" cy="9615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3" name="TextBox 22"/>
          <p:cNvSpPr txBox="1"/>
          <p:nvPr/>
        </p:nvSpPr>
        <p:spPr>
          <a:xfrm>
            <a:off x="914769" y="2617520"/>
            <a:ext cx="81176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 smtClean="0">
                <a:latin typeface="Calibri" panose="020F0502020204030204" pitchFamily="34" charset="0"/>
              </a:rPr>
              <a:t>When</a:t>
            </a:r>
            <a:r>
              <a:rPr lang="zh-TW" altLang="en-US" sz="1600" dirty="0" smtClean="0">
                <a:latin typeface="Calibri" panose="020F0502020204030204" pitchFamily="34" charset="0"/>
              </a:rPr>
              <a:t> </a:t>
            </a:r>
            <a:r>
              <a:rPr lang="en-US" altLang="zh-TW" sz="1600" dirty="0" smtClean="0">
                <a:latin typeface="Calibri" panose="020F0502020204030204" pitchFamily="34" charset="0"/>
              </a:rPr>
              <a:t>a</a:t>
            </a:r>
            <a:r>
              <a:rPr lang="zh-TW" altLang="en-US" sz="1600" dirty="0" smtClean="0">
                <a:latin typeface="Calibri" panose="020F0502020204030204" pitchFamily="34" charset="0"/>
              </a:rPr>
              <a:t> </a:t>
            </a:r>
            <a:r>
              <a:rPr lang="en-US" altLang="zh-TW" sz="1600" dirty="0" err="1" smtClean="0">
                <a:latin typeface="Calibri" panose="020F0502020204030204" pitchFamily="34" charset="0"/>
              </a:rPr>
              <a:t>cache_miss</a:t>
            </a:r>
            <a:r>
              <a:rPr lang="zh-TW" altLang="en-US" sz="1600" dirty="0" smtClean="0">
                <a:latin typeface="Calibri" panose="020F0502020204030204" pitchFamily="34" charset="0"/>
              </a:rPr>
              <a:t> </a:t>
            </a:r>
            <a:r>
              <a:rPr lang="en-US" altLang="zh-TW" sz="1600" dirty="0" smtClean="0">
                <a:latin typeface="Calibri" panose="020F0502020204030204" pitchFamily="34" charset="0"/>
              </a:rPr>
              <a:t>happened,</a:t>
            </a:r>
            <a:r>
              <a:rPr lang="zh-TW" altLang="en-US" sz="1600" dirty="0" smtClean="0">
                <a:latin typeface="Calibri" panose="020F0502020204030204" pitchFamily="34" charset="0"/>
              </a:rPr>
              <a:t> </a:t>
            </a:r>
            <a:r>
              <a:rPr lang="en-US" altLang="zh-TW" sz="1600" dirty="0" smtClean="0">
                <a:latin typeface="Calibri" panose="020F0502020204030204" pitchFamily="34" charset="0"/>
              </a:rPr>
              <a:t>you</a:t>
            </a:r>
            <a:r>
              <a:rPr lang="zh-TW" altLang="en-US" sz="1600" dirty="0" smtClean="0">
                <a:latin typeface="Calibri" panose="020F0502020204030204" pitchFamily="34" charset="0"/>
              </a:rPr>
              <a:t> </a:t>
            </a:r>
            <a:r>
              <a:rPr lang="en-US" altLang="zh-TW" sz="1600" dirty="0" smtClean="0">
                <a:latin typeface="Calibri" panose="020F0502020204030204" pitchFamily="34" charset="0"/>
              </a:rPr>
              <a:t>have</a:t>
            </a:r>
            <a:r>
              <a:rPr lang="zh-TW" altLang="en-US" sz="1600" dirty="0" smtClean="0">
                <a:latin typeface="Calibri" panose="020F0502020204030204" pitchFamily="34" charset="0"/>
              </a:rPr>
              <a:t> </a:t>
            </a:r>
            <a:r>
              <a:rPr lang="en-US" altLang="zh-TW" sz="1600" dirty="0" smtClean="0">
                <a:latin typeface="Calibri" panose="020F0502020204030204" pitchFamily="34" charset="0"/>
              </a:rPr>
              <a:t>to</a:t>
            </a:r>
            <a:r>
              <a:rPr lang="zh-TW" altLang="en-US" sz="1600" dirty="0" smtClean="0">
                <a:latin typeface="Calibri" panose="020F0502020204030204" pitchFamily="34" charset="0"/>
              </a:rPr>
              <a:t> </a:t>
            </a:r>
            <a:r>
              <a:rPr lang="en-US" altLang="zh-TW" sz="1600" dirty="0" smtClean="0">
                <a:latin typeface="Calibri" panose="020F0502020204030204" pitchFamily="34" charset="0"/>
              </a:rPr>
              <a:t>update</a:t>
            </a:r>
            <a:r>
              <a:rPr lang="zh-TW" altLang="en-US" sz="1600" dirty="0" smtClean="0">
                <a:latin typeface="Calibri" panose="020F0502020204030204" pitchFamily="34" charset="0"/>
              </a:rPr>
              <a:t> </a:t>
            </a:r>
            <a:r>
              <a:rPr lang="en-US" altLang="zh-TW" sz="1600" dirty="0" smtClean="0">
                <a:latin typeface="Calibri" panose="020F0502020204030204" pitchFamily="34" charset="0"/>
              </a:rPr>
              <a:t>the</a:t>
            </a:r>
            <a:r>
              <a:rPr lang="zh-TW" altLang="en-US" sz="1600" dirty="0" smtClean="0">
                <a:latin typeface="Calibri" panose="020F0502020204030204" pitchFamily="34" charset="0"/>
              </a:rPr>
              <a:t> </a:t>
            </a:r>
            <a:r>
              <a:rPr lang="en-US" altLang="zh-TW" sz="1600" dirty="0" smtClean="0">
                <a:latin typeface="Calibri" panose="020F0502020204030204" pitchFamily="34" charset="0"/>
              </a:rPr>
              <a:t>data</a:t>
            </a:r>
            <a:r>
              <a:rPr lang="zh-TW" altLang="en-US" sz="1600" dirty="0" smtClean="0">
                <a:latin typeface="Calibri" panose="020F0502020204030204" pitchFamily="34" charset="0"/>
              </a:rPr>
              <a:t> </a:t>
            </a:r>
            <a:r>
              <a:rPr lang="en-US" altLang="zh-TW" sz="1600" dirty="0" smtClean="0">
                <a:latin typeface="Calibri" panose="020F0502020204030204" pitchFamily="34" charset="0"/>
              </a:rPr>
              <a:t>in</a:t>
            </a:r>
            <a:r>
              <a:rPr lang="zh-TW" altLang="en-US" sz="1600" dirty="0" smtClean="0">
                <a:latin typeface="Calibri" panose="020F0502020204030204" pitchFamily="34" charset="0"/>
              </a:rPr>
              <a:t> </a:t>
            </a:r>
            <a:r>
              <a:rPr lang="en-US" altLang="zh-TW" sz="1600" dirty="0" smtClean="0">
                <a:latin typeface="Calibri" panose="020F0502020204030204" pitchFamily="34" charset="0"/>
              </a:rPr>
              <a:t>I-Cache</a:t>
            </a:r>
            <a:r>
              <a:rPr lang="zh-TW" altLang="en-US" sz="1600" dirty="0" smtClean="0">
                <a:latin typeface="Calibri" panose="020F0502020204030204" pitchFamily="34" charset="0"/>
              </a:rPr>
              <a:t> </a:t>
            </a:r>
            <a:r>
              <a:rPr lang="en-US" altLang="zh-TW" sz="1600" dirty="0" smtClean="0">
                <a:latin typeface="Calibri" panose="020F0502020204030204" pitchFamily="34" charset="0"/>
              </a:rPr>
              <a:t>including</a:t>
            </a:r>
            <a:r>
              <a:rPr lang="zh-TW" altLang="en-US" sz="1600" dirty="0" smtClean="0">
                <a:latin typeface="Calibri" panose="020F0502020204030204" pitchFamily="34" charset="0"/>
              </a:rPr>
              <a:t> </a:t>
            </a:r>
            <a:r>
              <a:rPr lang="en-US" altLang="zh-TW" sz="16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Cache_Data</a:t>
            </a:r>
            <a:r>
              <a:rPr lang="en-US" altLang="zh-TW" sz="1600" dirty="0" smtClean="0">
                <a:latin typeface="Calibri" panose="020F0502020204030204" pitchFamily="34" charset="0"/>
              </a:rPr>
              <a:t>,</a:t>
            </a:r>
            <a:r>
              <a:rPr lang="zh-TW" altLang="en-US" sz="1600" dirty="0" smtClean="0">
                <a:latin typeface="Calibri" panose="020F0502020204030204" pitchFamily="34" charset="0"/>
              </a:rPr>
              <a:t> </a:t>
            </a:r>
            <a:r>
              <a:rPr lang="en-US" altLang="zh-TW" sz="16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Cache_Tag</a:t>
            </a:r>
            <a:r>
              <a:rPr lang="zh-TW" altLang="en-US" sz="1600" dirty="0" smtClean="0">
                <a:latin typeface="Calibri" panose="020F0502020204030204" pitchFamily="34" charset="0"/>
              </a:rPr>
              <a:t> </a:t>
            </a:r>
            <a:r>
              <a:rPr lang="en-US" altLang="zh-TW" sz="1600" dirty="0" smtClean="0">
                <a:latin typeface="Calibri" panose="020F0502020204030204" pitchFamily="34" charset="0"/>
              </a:rPr>
              <a:t>and</a:t>
            </a:r>
            <a:r>
              <a:rPr lang="zh-TW" altLang="en-US" sz="1600" dirty="0" smtClean="0">
                <a:latin typeface="Calibri" panose="020F0502020204030204" pitchFamily="34" charset="0"/>
              </a:rPr>
              <a:t> </a:t>
            </a:r>
            <a:r>
              <a:rPr lang="en-US" altLang="zh-TW" sz="16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Cache_Valid</a:t>
            </a:r>
            <a:r>
              <a:rPr lang="zh-TW" altLang="en-US" sz="1600" dirty="0" smtClean="0">
                <a:latin typeface="Calibri" panose="020F0502020204030204" pitchFamily="34" charset="0"/>
              </a:rPr>
              <a:t> </a:t>
            </a:r>
            <a:r>
              <a:rPr lang="en-US" altLang="zh-TW" sz="1600" dirty="0" smtClean="0">
                <a:latin typeface="Calibri" panose="020F0502020204030204" pitchFamily="34" charset="0"/>
              </a:rPr>
              <a:t>.</a:t>
            </a:r>
            <a:r>
              <a:rPr lang="zh-TW" altLang="en-US" sz="1600" dirty="0" smtClean="0">
                <a:latin typeface="Calibri" panose="020F0502020204030204" pitchFamily="34" charset="0"/>
              </a:rPr>
              <a:t> </a:t>
            </a:r>
            <a:endParaRPr lang="en-US" altLang="zh-TW" sz="1600" dirty="0" smtClean="0">
              <a:latin typeface="Calibri" panose="020F0502020204030204" pitchFamily="34" charset="0"/>
            </a:endParaRPr>
          </a:p>
          <a:p>
            <a:pPr marL="257175" indent="-257175">
              <a:lnSpc>
                <a:spcPct val="150000"/>
              </a:lnSpc>
              <a:buAutoNum type="arabicPeriod"/>
            </a:pPr>
            <a:r>
              <a:rPr lang="en-US" altLang="zh-TW" sz="1600" dirty="0" smtClean="0">
                <a:latin typeface="Calibri" panose="020F0502020204030204" pitchFamily="34" charset="0"/>
              </a:rPr>
              <a:t>Put</a:t>
            </a:r>
            <a:r>
              <a:rPr lang="zh-TW" altLang="en-US" sz="1600" dirty="0" smtClean="0">
                <a:latin typeface="Calibri" panose="020F0502020204030204" pitchFamily="34" charset="0"/>
              </a:rPr>
              <a:t> </a:t>
            </a:r>
            <a:r>
              <a:rPr lang="en-US" altLang="zh-TW" sz="1600" dirty="0" smtClean="0">
                <a:latin typeface="Calibri" panose="020F0502020204030204" pitchFamily="34" charset="0"/>
              </a:rPr>
              <a:t>the</a:t>
            </a:r>
            <a:r>
              <a:rPr lang="zh-TW" altLang="en-US" sz="1600" dirty="0" smtClean="0">
                <a:latin typeface="Calibri" panose="020F0502020204030204" pitchFamily="34" charset="0"/>
              </a:rPr>
              <a:t> </a:t>
            </a:r>
            <a:r>
              <a:rPr lang="en-US" altLang="zh-TW" sz="1600" dirty="0" smtClean="0">
                <a:latin typeface="Calibri" panose="020F0502020204030204" pitchFamily="34" charset="0"/>
              </a:rPr>
              <a:t>new</a:t>
            </a:r>
            <a:r>
              <a:rPr lang="zh-TW" altLang="en-US" sz="1600" dirty="0" smtClean="0">
                <a:latin typeface="Calibri" panose="020F0502020204030204" pitchFamily="34" charset="0"/>
              </a:rPr>
              <a:t> </a:t>
            </a:r>
            <a:r>
              <a:rPr lang="en-US" altLang="zh-TW" sz="1600" dirty="0" smtClean="0">
                <a:latin typeface="Calibri" panose="020F0502020204030204" pitchFamily="34" charset="0"/>
              </a:rPr>
              <a:t>data</a:t>
            </a:r>
            <a:r>
              <a:rPr lang="zh-TW" altLang="en-US" sz="1600" dirty="0" smtClean="0">
                <a:latin typeface="Calibri" panose="020F0502020204030204" pitchFamily="34" charset="0"/>
              </a:rPr>
              <a:t> </a:t>
            </a:r>
            <a:r>
              <a:rPr lang="en-US" altLang="zh-TW" sz="1600" dirty="0" smtClean="0">
                <a:latin typeface="Calibri" panose="020F0502020204030204" pitchFamily="34" charset="0"/>
              </a:rPr>
              <a:t>called</a:t>
            </a:r>
            <a:r>
              <a:rPr lang="zh-TW" altLang="en-US" sz="1600" dirty="0" smtClean="0">
                <a:latin typeface="Calibri" panose="020F0502020204030204" pitchFamily="34" charset="0"/>
              </a:rPr>
              <a:t> </a:t>
            </a:r>
            <a:r>
              <a:rPr lang="en-US" altLang="zh-TW" sz="1600" dirty="0" smtClean="0">
                <a:latin typeface="Calibri" panose="020F0502020204030204" pitchFamily="34" charset="0"/>
              </a:rPr>
              <a:t>“</a:t>
            </a:r>
            <a:r>
              <a:rPr lang="en-US" altLang="zh-TW" sz="16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Data_in</a:t>
            </a:r>
            <a:r>
              <a:rPr lang="en-US" altLang="zh-TW" sz="1600" dirty="0" smtClean="0">
                <a:latin typeface="Calibri" panose="020F0502020204030204" pitchFamily="34" charset="0"/>
              </a:rPr>
              <a:t>”</a:t>
            </a:r>
            <a:r>
              <a:rPr lang="zh-TW" altLang="en-US" sz="1600" dirty="0" smtClean="0">
                <a:latin typeface="Calibri" panose="020F0502020204030204" pitchFamily="34" charset="0"/>
              </a:rPr>
              <a:t> </a:t>
            </a:r>
            <a:r>
              <a:rPr lang="en-US" altLang="zh-TW" sz="1600" dirty="0" smtClean="0">
                <a:latin typeface="Calibri" panose="020F0502020204030204" pitchFamily="34" charset="0"/>
              </a:rPr>
              <a:t>into</a:t>
            </a:r>
            <a:r>
              <a:rPr lang="zh-TW" altLang="en-US" sz="1600" dirty="0" smtClean="0">
                <a:latin typeface="Calibri" panose="020F0502020204030204" pitchFamily="34" charset="0"/>
              </a:rPr>
              <a:t> </a:t>
            </a:r>
            <a:r>
              <a:rPr lang="en-US" altLang="zh-TW" sz="1600" dirty="0" err="1" smtClean="0">
                <a:latin typeface="Calibri" panose="020F0502020204030204" pitchFamily="34" charset="0"/>
              </a:rPr>
              <a:t>Cache_Data</a:t>
            </a:r>
            <a:endParaRPr lang="en-US" altLang="zh-TW" sz="1600" dirty="0" smtClean="0">
              <a:latin typeface="Calibri" panose="020F0502020204030204" pitchFamily="34" charset="0"/>
            </a:endParaRPr>
          </a:p>
          <a:p>
            <a:pPr marL="257175" indent="-257175">
              <a:lnSpc>
                <a:spcPct val="150000"/>
              </a:lnSpc>
              <a:buAutoNum type="arabicPeriod"/>
            </a:pPr>
            <a:endParaRPr lang="en-US" altLang="zh-TW" sz="1600" dirty="0" smtClean="0">
              <a:latin typeface="Calibri" panose="020F0502020204030204" pitchFamily="34" charset="0"/>
            </a:endParaRPr>
          </a:p>
          <a:p>
            <a:pPr marL="257175" indent="-257175">
              <a:lnSpc>
                <a:spcPct val="150000"/>
              </a:lnSpc>
              <a:buAutoNum type="arabicPeriod"/>
            </a:pPr>
            <a:r>
              <a:rPr lang="en-US" altLang="zh-TW" sz="1600" dirty="0">
                <a:latin typeface="Calibri" panose="020F0502020204030204" pitchFamily="34" charset="0"/>
              </a:rPr>
              <a:t>Put</a:t>
            </a:r>
            <a:r>
              <a:rPr lang="zh-TW" altLang="en-US" sz="1600" dirty="0">
                <a:latin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</a:rPr>
              <a:t>the</a:t>
            </a:r>
            <a:r>
              <a:rPr lang="zh-TW" altLang="en-US" sz="1600" dirty="0">
                <a:latin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</a:rPr>
              <a:t>new</a:t>
            </a:r>
            <a:r>
              <a:rPr lang="zh-TW" altLang="en-US" sz="1600" dirty="0">
                <a:latin typeface="Calibri" panose="020F0502020204030204" pitchFamily="34" charset="0"/>
              </a:rPr>
              <a:t> </a:t>
            </a:r>
            <a:r>
              <a:rPr lang="en-US" altLang="zh-TW" sz="1600" dirty="0" smtClean="0">
                <a:latin typeface="Calibri" panose="020F0502020204030204" pitchFamily="34" charset="0"/>
              </a:rPr>
              <a:t>tag</a:t>
            </a:r>
            <a:r>
              <a:rPr lang="zh-TW" altLang="en-US" sz="1600" dirty="0" smtClean="0">
                <a:latin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</a:rPr>
              <a:t>called</a:t>
            </a:r>
            <a:r>
              <a:rPr lang="zh-TW" altLang="en-US" sz="1600" dirty="0">
                <a:latin typeface="Calibri" panose="020F0502020204030204" pitchFamily="34" charset="0"/>
              </a:rPr>
              <a:t> </a:t>
            </a:r>
            <a:r>
              <a:rPr lang="en-US" altLang="zh-TW" sz="1600" dirty="0" smtClean="0">
                <a:latin typeface="Calibri" panose="020F0502020204030204" pitchFamily="34" charset="0"/>
              </a:rPr>
              <a:t>“</a:t>
            </a:r>
            <a:r>
              <a:rPr lang="en-US" altLang="zh-TW" sz="16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tag_in</a:t>
            </a:r>
            <a:r>
              <a:rPr lang="en-US" altLang="zh-TW" sz="1600" dirty="0">
                <a:latin typeface="Calibri" panose="020F0502020204030204" pitchFamily="34" charset="0"/>
              </a:rPr>
              <a:t>”</a:t>
            </a:r>
            <a:r>
              <a:rPr lang="zh-TW" altLang="en-US" sz="1600" dirty="0">
                <a:latin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</a:rPr>
              <a:t>into</a:t>
            </a:r>
            <a:r>
              <a:rPr lang="zh-TW" altLang="en-US" sz="1600" dirty="0">
                <a:latin typeface="Calibri" panose="020F0502020204030204" pitchFamily="34" charset="0"/>
              </a:rPr>
              <a:t> </a:t>
            </a:r>
            <a:r>
              <a:rPr lang="en-US" altLang="zh-TW" sz="1600" dirty="0" err="1" smtClean="0">
                <a:latin typeface="Calibri" panose="020F0502020204030204" pitchFamily="34" charset="0"/>
              </a:rPr>
              <a:t>Cache_Tag</a:t>
            </a:r>
            <a:endParaRPr lang="en-US" altLang="zh-TW" sz="1600" dirty="0" smtClean="0">
              <a:latin typeface="Calibri" panose="020F0502020204030204" pitchFamily="34" charset="0"/>
            </a:endParaRPr>
          </a:p>
          <a:p>
            <a:pPr marL="257175" indent="-257175">
              <a:lnSpc>
                <a:spcPct val="150000"/>
              </a:lnSpc>
              <a:buAutoNum type="arabicPeriod"/>
            </a:pPr>
            <a:endParaRPr lang="en-US" altLang="zh-TW" sz="1600" dirty="0" smtClean="0">
              <a:latin typeface="Calibri" panose="020F0502020204030204" pitchFamily="34" charset="0"/>
            </a:endParaRPr>
          </a:p>
          <a:p>
            <a:pPr marL="257175" indent="-257175">
              <a:lnSpc>
                <a:spcPct val="150000"/>
              </a:lnSpc>
              <a:buAutoNum type="arabicPeriod"/>
            </a:pPr>
            <a:r>
              <a:rPr lang="en-US" altLang="zh-TW" sz="1600" dirty="0" smtClean="0">
                <a:latin typeface="Calibri" panose="020F0502020204030204" pitchFamily="34" charset="0"/>
              </a:rPr>
              <a:t>Put</a:t>
            </a:r>
            <a:r>
              <a:rPr lang="zh-TW" altLang="en-US" sz="1600" dirty="0" smtClean="0">
                <a:latin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</a:rPr>
              <a:t>the</a:t>
            </a:r>
            <a:r>
              <a:rPr lang="zh-TW" altLang="en-US" sz="1600" dirty="0">
                <a:latin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</a:rPr>
              <a:t>new</a:t>
            </a:r>
            <a:r>
              <a:rPr lang="zh-TW" altLang="en-US" sz="1600" dirty="0">
                <a:latin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</a:rPr>
              <a:t>data</a:t>
            </a:r>
            <a:r>
              <a:rPr lang="zh-TW" altLang="en-US" sz="1600" dirty="0">
                <a:latin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</a:rPr>
              <a:t>called</a:t>
            </a:r>
            <a:r>
              <a:rPr lang="zh-TW" altLang="en-US" sz="1600" dirty="0">
                <a:latin typeface="Calibri" panose="020F0502020204030204" pitchFamily="34" charset="0"/>
              </a:rPr>
              <a:t> </a:t>
            </a:r>
            <a:r>
              <a:rPr lang="en-US" altLang="zh-TW" sz="1600" dirty="0" smtClean="0">
                <a:latin typeface="Calibri" panose="020F0502020204030204" pitchFamily="34" charset="0"/>
              </a:rPr>
              <a:t>“</a:t>
            </a:r>
            <a:r>
              <a:rPr lang="en-US" altLang="zh-TW" sz="16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valid_in</a:t>
            </a:r>
            <a:r>
              <a:rPr lang="en-US" altLang="zh-TW" sz="1600" dirty="0">
                <a:latin typeface="Calibri" panose="020F0502020204030204" pitchFamily="34" charset="0"/>
              </a:rPr>
              <a:t>”</a:t>
            </a:r>
            <a:r>
              <a:rPr lang="zh-TW" altLang="en-US" sz="1600" dirty="0">
                <a:latin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</a:rPr>
              <a:t>into</a:t>
            </a:r>
            <a:r>
              <a:rPr lang="zh-TW" altLang="en-US" sz="1600" dirty="0">
                <a:latin typeface="Calibri" panose="020F0502020204030204" pitchFamily="34" charset="0"/>
              </a:rPr>
              <a:t> </a:t>
            </a:r>
            <a:r>
              <a:rPr lang="en-US" altLang="zh-TW" sz="1600" dirty="0" err="1" smtClean="0">
                <a:latin typeface="Calibri" panose="020F0502020204030204" pitchFamily="34" charset="0"/>
              </a:rPr>
              <a:t>Cache_Valid</a:t>
            </a:r>
            <a:endParaRPr lang="en-US" altLang="zh-TW" sz="1600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12827" y="5703803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請同學根據前面的內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容在</a:t>
            </a:r>
            <a:r>
              <a:rPr lang="en-US" altLang="zh-TW" sz="1600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Cache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發生</a:t>
            </a:r>
            <a:r>
              <a:rPr lang="en-US" altLang="zh-TW" sz="1600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miss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候更新</a:t>
            </a:r>
            <a:r>
              <a:rPr lang="en-US" altLang="zh-TW" sz="1600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Cache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的內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容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64789" y="3753719"/>
            <a:ext cx="6264696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350" dirty="0" err="1" smtClean="0">
                <a:solidFill>
                  <a:srgbClr val="0070C0"/>
                </a:solidFill>
              </a:rPr>
              <a:t>Data_in</a:t>
            </a:r>
            <a:r>
              <a:rPr lang="en-US" altLang="zh-TW" sz="1350" dirty="0" smtClean="0"/>
              <a:t> is a 32-bit</a:t>
            </a:r>
            <a:r>
              <a:rPr lang="zh-TW" altLang="en-US" sz="1350" dirty="0" smtClean="0"/>
              <a:t> </a:t>
            </a:r>
            <a:r>
              <a:rPr lang="en-US" altLang="zh-TW" sz="1350" dirty="0" smtClean="0"/>
              <a:t>data from main memory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64789" y="4468744"/>
            <a:ext cx="6264696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350" dirty="0" err="1" smtClean="0">
                <a:solidFill>
                  <a:srgbClr val="0070C0"/>
                </a:solidFill>
              </a:rPr>
              <a:t>Tag_in</a:t>
            </a:r>
            <a:r>
              <a:rPr lang="en-US" altLang="zh-TW" sz="1350" dirty="0" smtClean="0"/>
              <a:t> is the</a:t>
            </a:r>
            <a:r>
              <a:rPr lang="zh-TW" altLang="en-US" sz="1350" dirty="0" smtClean="0"/>
              <a:t> </a:t>
            </a:r>
            <a:r>
              <a:rPr lang="en-US" altLang="zh-TW" sz="1350" dirty="0" smtClean="0"/>
              <a:t>new</a:t>
            </a:r>
            <a:r>
              <a:rPr lang="zh-TW" altLang="en-US" sz="1350" dirty="0" smtClean="0"/>
              <a:t> </a:t>
            </a:r>
            <a:r>
              <a:rPr lang="en-US" altLang="zh-TW" sz="1350" dirty="0" smtClean="0"/>
              <a:t>tag</a:t>
            </a:r>
            <a:r>
              <a:rPr lang="zh-TW" altLang="en-US" sz="1350" dirty="0" smtClean="0"/>
              <a:t> </a:t>
            </a:r>
            <a:r>
              <a:rPr lang="en-US" altLang="zh-TW" sz="1350" dirty="0" smtClean="0"/>
              <a:t>which</a:t>
            </a:r>
            <a:r>
              <a:rPr lang="zh-TW" altLang="en-US" sz="1350" dirty="0" smtClean="0"/>
              <a:t> </a:t>
            </a:r>
            <a:r>
              <a:rPr lang="en-US" altLang="zh-TW" sz="1350" dirty="0" smtClean="0"/>
              <a:t>you</a:t>
            </a:r>
            <a:r>
              <a:rPr lang="zh-TW" altLang="en-US" sz="1350" dirty="0" smtClean="0"/>
              <a:t> </a:t>
            </a:r>
            <a:r>
              <a:rPr lang="en-US" altLang="zh-TW" sz="1350" dirty="0" smtClean="0"/>
              <a:t>got</a:t>
            </a:r>
            <a:r>
              <a:rPr lang="zh-TW" altLang="en-US" sz="1350" dirty="0" smtClean="0"/>
              <a:t> </a:t>
            </a:r>
            <a:r>
              <a:rPr lang="en-US" altLang="zh-TW" sz="1350" dirty="0" smtClean="0"/>
              <a:t>from</a:t>
            </a:r>
            <a:r>
              <a:rPr lang="zh-TW" altLang="en-US" sz="1350" dirty="0" smtClean="0"/>
              <a:t> </a:t>
            </a:r>
            <a:r>
              <a:rPr lang="en-US" altLang="zh-TW" sz="1350" dirty="0" smtClean="0"/>
              <a:t>part1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64789" y="5201690"/>
            <a:ext cx="6264696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350" dirty="0" err="1" smtClean="0">
                <a:solidFill>
                  <a:srgbClr val="0070C0"/>
                </a:solidFill>
              </a:rPr>
              <a:t>Valid_in</a:t>
            </a:r>
            <a:r>
              <a:rPr lang="en-US" altLang="zh-TW" sz="1350" dirty="0" smtClean="0"/>
              <a:t> is just</a:t>
            </a:r>
            <a:r>
              <a:rPr lang="zh-TW" altLang="en-US" sz="1350" dirty="0" smtClean="0"/>
              <a:t> </a:t>
            </a:r>
            <a:r>
              <a:rPr lang="en-US" altLang="zh-TW" sz="1350" dirty="0" smtClean="0"/>
              <a:t>a</a:t>
            </a:r>
            <a:r>
              <a:rPr lang="zh-TW" altLang="en-US" sz="1350" dirty="0" smtClean="0"/>
              <a:t> </a:t>
            </a:r>
            <a:r>
              <a:rPr lang="en-US" altLang="zh-TW" sz="1350" dirty="0" smtClean="0"/>
              <a:t>signal</a:t>
            </a:r>
            <a:r>
              <a:rPr lang="zh-TW" altLang="en-US" sz="1350" dirty="0" smtClean="0"/>
              <a:t> </a:t>
            </a:r>
            <a:r>
              <a:rPr lang="en-US" altLang="zh-TW" sz="1350" dirty="0" smtClean="0"/>
              <a:t>1</a:t>
            </a:r>
            <a:r>
              <a:rPr lang="zh-TW" altLang="en-US" sz="1350" dirty="0" smtClean="0"/>
              <a:t> </a:t>
            </a:r>
            <a:r>
              <a:rPr lang="en-US" altLang="zh-TW" sz="1350" dirty="0" smtClean="0"/>
              <a:t>which</a:t>
            </a:r>
            <a:r>
              <a:rPr lang="zh-TW" altLang="en-US" sz="1350" dirty="0" smtClean="0"/>
              <a:t> </a:t>
            </a:r>
            <a:r>
              <a:rPr lang="en-US" altLang="zh-TW" sz="1350" dirty="0" smtClean="0"/>
              <a:t>indicates</a:t>
            </a:r>
            <a:r>
              <a:rPr lang="zh-TW" altLang="en-US" sz="1350" dirty="0" smtClean="0"/>
              <a:t> </a:t>
            </a:r>
            <a:r>
              <a:rPr lang="en-US" altLang="zh-TW" sz="1350" dirty="0" smtClean="0"/>
              <a:t>that</a:t>
            </a:r>
            <a:r>
              <a:rPr lang="zh-TW" altLang="en-US" sz="1350" dirty="0" smtClean="0"/>
              <a:t> </a:t>
            </a:r>
            <a:r>
              <a:rPr lang="en-US" altLang="zh-TW" sz="1350" dirty="0" smtClean="0"/>
              <a:t>the</a:t>
            </a:r>
            <a:r>
              <a:rPr lang="zh-TW" altLang="en-US" sz="1350" dirty="0" smtClean="0"/>
              <a:t> </a:t>
            </a:r>
            <a:r>
              <a:rPr lang="en-US" altLang="zh-TW" sz="1350" dirty="0" smtClean="0"/>
              <a:t>cache</a:t>
            </a:r>
            <a:r>
              <a:rPr lang="en-US" altLang="zh-TW" sz="1350" dirty="0"/>
              <a:t> </a:t>
            </a:r>
            <a:r>
              <a:rPr lang="en-US" altLang="zh-TW" sz="1350" dirty="0" smtClean="0"/>
              <a:t>line</a:t>
            </a:r>
            <a:r>
              <a:rPr lang="en-US" altLang="zh-TW" sz="1350" dirty="0"/>
              <a:t> </a:t>
            </a:r>
            <a:r>
              <a:rPr lang="en-US" altLang="zh-TW" sz="1350" dirty="0" smtClean="0"/>
              <a:t>is valid.</a:t>
            </a:r>
          </a:p>
        </p:txBody>
      </p:sp>
    </p:spTree>
    <p:extLst>
      <p:ext uri="{BB962C8B-B14F-4D97-AF65-F5344CB8AC3E}">
        <p14:creationId xmlns:p14="http://schemas.microsoft.com/office/powerpoint/2010/main" val="60963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21" y="1207950"/>
            <a:ext cx="7867076" cy="18790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939" y="337184"/>
            <a:ext cx="7886700" cy="652913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0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Verification</a:t>
            </a:r>
            <a:endParaRPr lang="zh-TW" altLang="en-US" sz="3600" b="0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43808" y="1167732"/>
            <a:ext cx="5472608" cy="19192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3" name="TextBox 22"/>
          <p:cNvSpPr txBox="1"/>
          <p:nvPr/>
        </p:nvSpPr>
        <p:spPr>
          <a:xfrm>
            <a:off x="1026384" y="4221088"/>
            <a:ext cx="8117616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 smtClean="0">
                <a:latin typeface="Calibri" panose="020F0502020204030204" pitchFamily="34" charset="0"/>
              </a:rPr>
              <a:t>If your RTL code is correct, you will find that the cache will miss whenever the address changes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148064" y="3069641"/>
            <a:ext cx="0" cy="10334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00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917" y="435877"/>
            <a:ext cx="7886700" cy="652913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b="0" dirty="0">
                <a:latin typeface="Calibri" panose="020F0502020204030204" pitchFamily="34" charset="0"/>
                <a:ea typeface="標楷體" panose="03000509000000000000" pitchFamily="65" charset="-120"/>
              </a:rPr>
              <a:t>實</a:t>
            </a:r>
            <a:r>
              <a:rPr lang="zh-TW" altLang="en-US" sz="3600" b="0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作二</a:t>
            </a:r>
            <a:endParaRPr lang="zh-TW" altLang="en-US" sz="3600" b="0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139" y="1598656"/>
            <a:ext cx="6865723" cy="39905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itchFamily="34" charset="0"/>
              </a:rPr>
              <a:t>請同學以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itchFamily="34" charset="0"/>
              </a:rPr>
              <a:t>RTL code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itchFamily="34" charset="0"/>
              </a:rPr>
              <a:t>完成這顆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itchFamily="34" charset="0"/>
              </a:rPr>
              <a:t>MIPS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itchFamily="34" charset="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itchFamily="34" charset="0"/>
              </a:rPr>
              <a:t>CPU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itchFamily="34" charset="0"/>
              </a:rPr>
              <a:t>中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Calibri" pitchFamily="34" charset="0"/>
              </a:rPr>
              <a:t>I_Cache.v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itchFamily="34" charset="0"/>
              </a:rPr>
              <a:t>空白部分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itchFamily="34" charset="0"/>
              </a:rPr>
              <a:t>,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itchFamily="34" charset="0"/>
              </a:rPr>
              <a:t>使用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Calibri" pitchFamily="34" charset="0"/>
              </a:rPr>
              <a:t>ModelSim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itchFamily="34" charset="0"/>
              </a:rPr>
              <a:t>編譯完成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itchFamily="34" charset="0"/>
              </a:rPr>
              <a:t>,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itchFamily="34" charset="0"/>
              </a:rPr>
              <a:t>並且完成驗證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 pitchFamily="34" charset="0"/>
              </a:rPr>
              <a:t>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Calibri" panose="020F0502020204030204" pitchFamily="34" charset="0"/>
              </a:rPr>
              <a:t>This is a “Direct Mapped I-Cache” </a:t>
            </a:r>
            <a:endParaRPr lang="en-US" altLang="zh-TW" sz="2000" dirty="0" smtClean="0"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 smtClean="0">
                <a:latin typeface="Calibri" panose="020F0502020204030204" pitchFamily="34" charset="0"/>
              </a:rPr>
              <a:t>	There are </a:t>
            </a:r>
            <a:r>
              <a:rPr lang="en-US" altLang="zh-TW" sz="2000" dirty="0">
                <a:latin typeface="Calibri" panose="020F0502020204030204" pitchFamily="34" charset="0"/>
              </a:rPr>
              <a:t>256 entries </a:t>
            </a:r>
            <a:r>
              <a:rPr lang="en-US" altLang="zh-TW" sz="2000" dirty="0" smtClean="0">
                <a:latin typeface="Calibri" panose="020F0502020204030204" pitchFamily="34" charset="0"/>
              </a:rPr>
              <a:t>in this cache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 smtClean="0">
                <a:latin typeface="Calibri" panose="020F0502020204030204" pitchFamily="34" charset="0"/>
              </a:rPr>
              <a:t>	Each entry (line) has 4 words (data).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00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3950337" y="3063900"/>
          <a:ext cx="4998313" cy="2169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930"/>
                <a:gridCol w="834081"/>
                <a:gridCol w="965191"/>
                <a:gridCol w="1044430"/>
                <a:gridCol w="981512"/>
                <a:gridCol w="898169"/>
              </a:tblGrid>
              <a:tr h="222885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0x0008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0x00001c0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0x00001c4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0x00001c8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0x00001cc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0x00c0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0x0024000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0x0024004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0x0024008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0x002400c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0x0000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0x1c00000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0x1x00004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0x1c00008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0x1c0000c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104" y="323606"/>
            <a:ext cx="7886700" cy="652913"/>
          </a:xfrm>
        </p:spPr>
        <p:txBody>
          <a:bodyPr>
            <a:noAutofit/>
          </a:bodyPr>
          <a:lstStyle/>
          <a:p>
            <a:pPr algn="ctr"/>
            <a:r>
              <a:rPr lang="en-US" altLang="zh-TW" sz="3600" b="0" dirty="0" smtClean="0">
                <a:latin typeface="Calibri" panose="020F0502020204030204" pitchFamily="34" charset="0"/>
              </a:rPr>
              <a:t>Cache Architecture</a:t>
            </a:r>
            <a:endParaRPr lang="zh-TW" altLang="en-US" sz="3600" b="0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05551" y="2811161"/>
            <a:ext cx="5277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350" dirty="0"/>
              <a:t>Valid</a:t>
            </a:r>
            <a:endParaRPr lang="zh-TW" alt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4400895" y="2808097"/>
            <a:ext cx="42120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Tag</a:t>
            </a:r>
            <a:endParaRPr lang="zh-TW" alt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6826437" y="2448786"/>
            <a:ext cx="5111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Data</a:t>
            </a:r>
            <a:endParaRPr lang="zh-TW" altLang="en-US" sz="1350" dirty="0"/>
          </a:p>
        </p:txBody>
      </p:sp>
      <p:sp>
        <p:nvSpPr>
          <p:cNvPr id="11" name="TextBox 10"/>
          <p:cNvSpPr txBox="1"/>
          <p:nvPr/>
        </p:nvSpPr>
        <p:spPr>
          <a:xfrm>
            <a:off x="1630243" y="1453269"/>
            <a:ext cx="42120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Tag</a:t>
            </a:r>
            <a:endParaRPr lang="zh-TW" altLang="en-US" sz="1350" dirty="0"/>
          </a:p>
        </p:txBody>
      </p:sp>
      <p:sp>
        <p:nvSpPr>
          <p:cNvPr id="12" name="TextBox 11"/>
          <p:cNvSpPr txBox="1"/>
          <p:nvPr/>
        </p:nvSpPr>
        <p:spPr>
          <a:xfrm>
            <a:off x="2862132" y="1440403"/>
            <a:ext cx="5699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Index</a:t>
            </a:r>
            <a:endParaRPr lang="zh-TW" altLang="en-US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938174" y="1308590"/>
            <a:ext cx="819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rgbClr val="7030A0"/>
                </a:solidFill>
              </a:rPr>
              <a:t>Address</a:t>
            </a:r>
            <a:endParaRPr lang="zh-TW" altLang="en-US" sz="1350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82070" y="3028016"/>
            <a:ext cx="4732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350" dirty="0" smtClean="0"/>
              <a:t>000</a:t>
            </a:r>
            <a:endParaRPr lang="zh-TW" altLang="en-US" sz="1350" dirty="0"/>
          </a:p>
        </p:txBody>
      </p:sp>
      <p:sp>
        <p:nvSpPr>
          <p:cNvPr id="15" name="TextBox 14"/>
          <p:cNvSpPr txBox="1"/>
          <p:nvPr/>
        </p:nvSpPr>
        <p:spPr>
          <a:xfrm>
            <a:off x="3282068" y="3305015"/>
            <a:ext cx="4732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350" dirty="0" smtClean="0"/>
              <a:t>001</a:t>
            </a:r>
            <a:endParaRPr lang="zh-TW" altLang="en-US" sz="1350" dirty="0"/>
          </a:p>
        </p:txBody>
      </p:sp>
      <p:sp>
        <p:nvSpPr>
          <p:cNvPr id="16" name="TextBox 15"/>
          <p:cNvSpPr txBox="1"/>
          <p:nvPr/>
        </p:nvSpPr>
        <p:spPr>
          <a:xfrm>
            <a:off x="3282065" y="3553370"/>
            <a:ext cx="4732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350" dirty="0" smtClean="0"/>
              <a:t>010</a:t>
            </a:r>
            <a:endParaRPr lang="zh-TW" alt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3282065" y="3838308"/>
            <a:ext cx="4732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350" dirty="0" smtClean="0"/>
              <a:t>011</a:t>
            </a:r>
            <a:endParaRPr lang="zh-TW" altLang="en-US" sz="1350" dirty="0"/>
          </a:p>
        </p:txBody>
      </p:sp>
      <p:sp>
        <p:nvSpPr>
          <p:cNvPr id="18" name="TextBox 17"/>
          <p:cNvSpPr txBox="1"/>
          <p:nvPr/>
        </p:nvSpPr>
        <p:spPr>
          <a:xfrm>
            <a:off x="3269612" y="4109025"/>
            <a:ext cx="4732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350" dirty="0" smtClean="0"/>
              <a:t>100</a:t>
            </a:r>
            <a:endParaRPr lang="zh-TW" altLang="en-US" sz="1350" dirty="0"/>
          </a:p>
        </p:txBody>
      </p:sp>
      <p:sp>
        <p:nvSpPr>
          <p:cNvPr id="19" name="TextBox 18"/>
          <p:cNvSpPr txBox="1"/>
          <p:nvPr/>
        </p:nvSpPr>
        <p:spPr>
          <a:xfrm>
            <a:off x="3282065" y="4395098"/>
            <a:ext cx="4732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350" dirty="0" smtClean="0"/>
              <a:t>101</a:t>
            </a:r>
            <a:endParaRPr lang="zh-TW" altLang="en-US" sz="1350" dirty="0"/>
          </a:p>
        </p:txBody>
      </p:sp>
      <p:sp>
        <p:nvSpPr>
          <p:cNvPr id="20" name="TextBox 19"/>
          <p:cNvSpPr txBox="1"/>
          <p:nvPr/>
        </p:nvSpPr>
        <p:spPr>
          <a:xfrm>
            <a:off x="3275538" y="4667426"/>
            <a:ext cx="4732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350" dirty="0" smtClean="0"/>
              <a:t>110</a:t>
            </a:r>
            <a:endParaRPr lang="zh-TW" altLang="en-US" sz="1350" dirty="0"/>
          </a:p>
        </p:txBody>
      </p:sp>
      <p:cxnSp>
        <p:nvCxnSpPr>
          <p:cNvPr id="22" name="Elbow Connector 21"/>
          <p:cNvCxnSpPr/>
          <p:nvPr/>
        </p:nvCxnSpPr>
        <p:spPr>
          <a:xfrm rot="16200000" flipH="1">
            <a:off x="1888974" y="2961999"/>
            <a:ext cx="2248585" cy="302267"/>
          </a:xfrm>
          <a:prstGeom prst="bentConnector3">
            <a:avLst>
              <a:gd name="adj1" fmla="val 100106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AutoShape 42"/>
          <p:cNvSpPr>
            <a:spLocks noChangeArrowheads="1"/>
          </p:cNvSpPr>
          <p:nvPr/>
        </p:nvSpPr>
        <p:spPr bwMode="auto">
          <a:xfrm rot="10800000" flipH="1">
            <a:off x="5632465" y="5606967"/>
            <a:ext cx="285750" cy="342900"/>
          </a:xfrm>
          <a:prstGeom prst="flowChartDelay">
            <a:avLst/>
          </a:prstGeom>
          <a:solidFill>
            <a:srgbClr val="E2F0D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zh-TW" sz="1800"/>
          </a:p>
        </p:txBody>
      </p:sp>
      <p:sp>
        <p:nvSpPr>
          <p:cNvPr id="24" name="Oval 39"/>
          <p:cNvSpPr>
            <a:spLocks noChangeArrowheads="1"/>
          </p:cNvSpPr>
          <p:nvPr/>
        </p:nvSpPr>
        <p:spPr bwMode="auto">
          <a:xfrm>
            <a:off x="4674755" y="5468467"/>
            <a:ext cx="342900" cy="3429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100" b="1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endParaRPr lang="en-US" altLang="en-US" sz="21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846205" y="4390356"/>
            <a:ext cx="0" cy="107811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endCxn id="24" idx="2"/>
          </p:cNvCxnSpPr>
          <p:nvPr/>
        </p:nvCxnSpPr>
        <p:spPr>
          <a:xfrm rot="16200000" flipH="1">
            <a:off x="1213663" y="2178825"/>
            <a:ext cx="3651076" cy="3271107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83312" y="5314036"/>
            <a:ext cx="6463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err="1">
                <a:solidFill>
                  <a:srgbClr val="0070C0"/>
                </a:solidFill>
              </a:rPr>
              <a:t>tag_in</a:t>
            </a:r>
            <a:endParaRPr lang="zh-TW" altLang="en-US" sz="1350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46703" y="5202280"/>
            <a:ext cx="752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err="1">
                <a:solidFill>
                  <a:srgbClr val="0070C0"/>
                </a:solidFill>
              </a:rPr>
              <a:t>tag_out</a:t>
            </a:r>
            <a:endParaRPr lang="zh-TW" altLang="en-US" sz="1350" dirty="0">
              <a:solidFill>
                <a:srgbClr val="0070C0"/>
              </a:solidFill>
            </a:endParaRPr>
          </a:p>
        </p:txBody>
      </p:sp>
      <p:cxnSp>
        <p:nvCxnSpPr>
          <p:cNvPr id="32" name="Elbow Connector 31"/>
          <p:cNvCxnSpPr/>
          <p:nvPr/>
        </p:nvCxnSpPr>
        <p:spPr>
          <a:xfrm>
            <a:off x="4097088" y="4380969"/>
            <a:ext cx="1535377" cy="1528742"/>
          </a:xfrm>
          <a:prstGeom prst="bentConnector3">
            <a:avLst>
              <a:gd name="adj1" fmla="val 505"/>
            </a:avLst>
          </a:prstGeom>
          <a:ln>
            <a:solidFill>
              <a:srgbClr val="30BE3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6"/>
          </p:cNvCxnSpPr>
          <p:nvPr/>
        </p:nvCxnSpPr>
        <p:spPr>
          <a:xfrm>
            <a:off x="5017655" y="5639917"/>
            <a:ext cx="614810" cy="0"/>
          </a:xfrm>
          <a:prstGeom prst="straightConnector1">
            <a:avLst/>
          </a:prstGeom>
          <a:ln>
            <a:solidFill>
              <a:srgbClr val="30BE3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918215" y="5778417"/>
            <a:ext cx="614810" cy="0"/>
          </a:xfrm>
          <a:prstGeom prst="straightConnector1">
            <a:avLst/>
          </a:prstGeom>
          <a:ln>
            <a:solidFill>
              <a:srgbClr val="30BE3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698277" y="5606967"/>
            <a:ext cx="15728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Hit = </a:t>
            </a:r>
            <a:r>
              <a:rPr lang="en-US" altLang="zh-TW" sz="1350" dirty="0">
                <a:solidFill>
                  <a:srgbClr val="FF0000"/>
                </a:solidFill>
              </a:rPr>
              <a:t>1  ( Cache Hit )</a:t>
            </a:r>
            <a:endParaRPr lang="zh-TW" altLang="en-US" sz="135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97088" y="6054897"/>
            <a:ext cx="25070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(</a:t>
            </a:r>
            <a:r>
              <a:rPr lang="en-US" altLang="zh-TW" sz="1350" dirty="0" err="1"/>
              <a:t>tag_in</a:t>
            </a:r>
            <a:r>
              <a:rPr lang="en-US" altLang="zh-TW" sz="1350" dirty="0"/>
              <a:t> = </a:t>
            </a:r>
            <a:r>
              <a:rPr lang="en-US" altLang="zh-TW" sz="1350" dirty="0" err="1"/>
              <a:t>tag_out</a:t>
            </a:r>
            <a:r>
              <a:rPr lang="en-US" altLang="zh-TW" sz="1350" dirty="0"/>
              <a:t>) &amp;</a:t>
            </a:r>
            <a:r>
              <a:rPr lang="zh-TW" altLang="en-US" sz="1350" dirty="0"/>
              <a:t> </a:t>
            </a:r>
            <a:r>
              <a:rPr lang="en-US" altLang="zh-TW" sz="1350" dirty="0" err="1"/>
              <a:t>valid_out</a:t>
            </a:r>
            <a:r>
              <a:rPr lang="en-US" altLang="zh-TW" sz="1350" dirty="0"/>
              <a:t> =1</a:t>
            </a:r>
            <a:endParaRPr lang="zh-TW" altLang="en-US" sz="135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938174" y="1712657"/>
          <a:ext cx="3561818" cy="2228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9804"/>
                <a:gridCol w="984612"/>
                <a:gridCol w="409705"/>
                <a:gridCol w="337697"/>
              </a:tblGrid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0x0000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100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10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00</a:t>
                      </a:r>
                      <a:endParaRPr lang="zh-TW" altLang="en-US" sz="1000" dirty="0"/>
                    </a:p>
                  </a:txBody>
                  <a:tcPr marL="68580" marR="68580" marT="34290" marB="34290">
                    <a:noFill/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644538" y="1441883"/>
            <a:ext cx="5982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Word</a:t>
            </a:r>
            <a:endParaRPr lang="zh-TW" altLang="en-US" sz="1350" dirty="0"/>
          </a:p>
        </p:txBody>
      </p:sp>
      <p:cxnSp>
        <p:nvCxnSpPr>
          <p:cNvPr id="34" name="Straight Connector 33"/>
          <p:cNvCxnSpPr>
            <a:stCxn id="9" idx="1"/>
          </p:cNvCxnSpPr>
          <p:nvPr/>
        </p:nvCxnSpPr>
        <p:spPr>
          <a:xfrm flipH="1" flipV="1">
            <a:off x="5068627" y="2587286"/>
            <a:ext cx="1757810" cy="11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068627" y="2578532"/>
            <a:ext cx="0" cy="1364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7291852" y="2587285"/>
            <a:ext cx="156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8857852" y="2575697"/>
            <a:ext cx="0" cy="1364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096731" y="2808682"/>
            <a:ext cx="8915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Word=00</a:t>
            </a:r>
            <a:endParaRPr lang="zh-TW" altLang="en-US" sz="1350" dirty="0"/>
          </a:p>
        </p:txBody>
      </p:sp>
      <p:sp>
        <p:nvSpPr>
          <p:cNvPr id="49" name="TextBox 48"/>
          <p:cNvSpPr txBox="1"/>
          <p:nvPr/>
        </p:nvSpPr>
        <p:spPr>
          <a:xfrm>
            <a:off x="6058596" y="2808097"/>
            <a:ext cx="8915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Word=01</a:t>
            </a:r>
            <a:endParaRPr lang="zh-TW" altLang="en-US" sz="1350" dirty="0"/>
          </a:p>
        </p:txBody>
      </p:sp>
      <p:sp>
        <p:nvSpPr>
          <p:cNvPr id="50" name="TextBox 49"/>
          <p:cNvSpPr txBox="1"/>
          <p:nvPr/>
        </p:nvSpPr>
        <p:spPr>
          <a:xfrm>
            <a:off x="7114518" y="2800935"/>
            <a:ext cx="8915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>
                <a:solidFill>
                  <a:srgbClr val="C00000"/>
                </a:solidFill>
              </a:rPr>
              <a:t>Word=10</a:t>
            </a:r>
            <a:endParaRPr lang="zh-TW" altLang="en-US" sz="1350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051320" y="2800935"/>
            <a:ext cx="8915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Word=11</a:t>
            </a:r>
            <a:endParaRPr lang="zh-TW" altLang="en-US" sz="1350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984555" y="2335000"/>
            <a:ext cx="0" cy="19024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65434" y="1844457"/>
            <a:ext cx="125867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rgbClr val="FF0000"/>
                </a:solidFill>
              </a:rPr>
              <a:t>Data Output = </a:t>
            </a:r>
          </a:p>
          <a:p>
            <a:r>
              <a:rPr lang="en-US" altLang="zh-TW" sz="1350" dirty="0">
                <a:solidFill>
                  <a:srgbClr val="FF0000"/>
                </a:solidFill>
              </a:rPr>
              <a:t>        0x1c00008</a:t>
            </a:r>
            <a:endParaRPr lang="zh-TW" altLang="en-US" sz="135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82065" y="4962961"/>
            <a:ext cx="4732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350" dirty="0" smtClean="0"/>
              <a:t>111</a:t>
            </a:r>
            <a:endParaRPr lang="zh-TW" altLang="en-US" sz="1350" dirty="0"/>
          </a:p>
        </p:txBody>
      </p:sp>
      <p:sp>
        <p:nvSpPr>
          <p:cNvPr id="44" name="TextBox 43"/>
          <p:cNvSpPr txBox="1"/>
          <p:nvPr/>
        </p:nvSpPr>
        <p:spPr>
          <a:xfrm>
            <a:off x="3223669" y="2792527"/>
            <a:ext cx="6078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350" dirty="0" smtClean="0"/>
              <a:t>Index</a:t>
            </a:r>
            <a:endParaRPr lang="zh-TW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68978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52953" t="34250" r="14366" b="49370"/>
          <a:stretch/>
        </p:blipFill>
        <p:spPr>
          <a:xfrm>
            <a:off x="875758" y="1194588"/>
            <a:ext cx="8273943" cy="12959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939" y="337184"/>
            <a:ext cx="7886700" cy="652913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0" dirty="0">
                <a:latin typeface="Calibri" panose="020F0502020204030204" pitchFamily="34" charset="0"/>
                <a:ea typeface="標楷體" panose="03000509000000000000" pitchFamily="65" charset="-120"/>
              </a:rPr>
              <a:t>Part 1</a:t>
            </a:r>
            <a:endParaRPr lang="zh-TW" altLang="en-US" sz="3600" b="0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70277" y="1395246"/>
            <a:ext cx="1253651" cy="8030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3" name="TextBox 22"/>
          <p:cNvSpPr txBox="1"/>
          <p:nvPr/>
        </p:nvSpPr>
        <p:spPr>
          <a:xfrm>
            <a:off x="899592" y="2632134"/>
            <a:ext cx="81551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 smtClean="0">
                <a:latin typeface="Calibri" panose="020F0502020204030204" pitchFamily="34" charset="0"/>
              </a:rPr>
              <a:t>This is a “Direct Mapped I-Cache” with 256 entries each has a </a:t>
            </a:r>
            <a:r>
              <a:rPr lang="en-US" altLang="zh-TW" sz="16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128 bits</a:t>
            </a:r>
            <a:r>
              <a:rPr lang="en-US" altLang="zh-TW" sz="1600" dirty="0" smtClean="0">
                <a:latin typeface="Calibri" panose="020F0502020204030204" pitchFamily="34" charset="0"/>
              </a:rPr>
              <a:t> data. </a:t>
            </a:r>
          </a:p>
          <a:p>
            <a:pPr>
              <a:lnSpc>
                <a:spcPct val="150000"/>
              </a:lnSpc>
            </a:pPr>
            <a:r>
              <a:rPr lang="en-US" altLang="zh-TW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ADDR [31:0] </a:t>
            </a:r>
            <a:r>
              <a:rPr lang="en-US" altLang="zh-TW" sz="1600" dirty="0" smtClean="0">
                <a:latin typeface="Calibri" panose="020F0502020204030204" pitchFamily="34" charset="0"/>
              </a:rPr>
              <a:t>is </a:t>
            </a:r>
            <a:r>
              <a:rPr lang="en-US" altLang="zh-TW" sz="1600" dirty="0">
                <a:latin typeface="Calibri" panose="020F0502020204030204" pitchFamily="34" charset="0"/>
              </a:rPr>
              <a:t>a</a:t>
            </a:r>
            <a:r>
              <a:rPr lang="zh-TW" altLang="en-US" sz="1600" dirty="0">
                <a:latin typeface="Calibri" panose="020F0502020204030204" pitchFamily="34" charset="0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latin typeface="Calibri" panose="020F0502020204030204" pitchFamily="34" charset="0"/>
              </a:rPr>
              <a:t>32-bit signal (address)</a:t>
            </a:r>
            <a:r>
              <a:rPr lang="en-US" altLang="zh-TW" sz="1600" dirty="0">
                <a:latin typeface="Calibri" panose="020F0502020204030204" pitchFamily="34" charset="0"/>
              </a:rPr>
              <a:t> from CPU to </a:t>
            </a:r>
            <a:r>
              <a:rPr lang="en-US" altLang="zh-TW" sz="1600" dirty="0" smtClean="0">
                <a:latin typeface="Calibri" panose="020F0502020204030204" pitchFamily="34" charset="0"/>
              </a:rPr>
              <a:t>Cache </a:t>
            </a:r>
            <a:r>
              <a:rPr lang="zh-TW" altLang="en-US" sz="1600" dirty="0" smtClean="0">
                <a:latin typeface="Calibri" panose="020F0502020204030204" pitchFamily="34" charset="0"/>
              </a:rPr>
              <a:t> </a:t>
            </a:r>
            <a:endParaRPr lang="en-US" altLang="zh-TW" sz="1600" dirty="0" smtClean="0">
              <a:latin typeface="Calibri" panose="020F0502020204030204" pitchFamily="34" charset="0"/>
            </a:endParaRPr>
          </a:p>
          <a:p>
            <a:pPr marL="257175" indent="-257175">
              <a:lnSpc>
                <a:spcPct val="150000"/>
              </a:lnSpc>
              <a:buAutoNum type="arabicPeriod"/>
            </a:pPr>
            <a:r>
              <a:rPr lang="en-US" altLang="zh-TW" sz="1600" dirty="0" smtClean="0">
                <a:latin typeface="Calibri" panose="020F0502020204030204" pitchFamily="34" charset="0"/>
              </a:rPr>
              <a:t>First, you have to pass the</a:t>
            </a:r>
            <a:r>
              <a:rPr lang="en-US" altLang="zh-TW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ADDR </a:t>
            </a:r>
            <a:r>
              <a:rPr lang="en-US" altLang="zh-TW" sz="1600" dirty="0" smtClean="0">
                <a:latin typeface="Calibri" panose="020F0502020204030204" pitchFamily="34" charset="0"/>
              </a:rPr>
              <a:t>to</a:t>
            </a:r>
            <a:r>
              <a:rPr lang="en-US" altLang="zh-TW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IADDR  </a:t>
            </a:r>
            <a:r>
              <a:rPr lang="en-US" altLang="zh-TW" sz="1600" dirty="0" smtClean="0">
                <a:latin typeface="Calibri" panose="020F0502020204030204" pitchFamily="34" charset="0"/>
              </a:rPr>
              <a:t>(send </a:t>
            </a:r>
            <a:r>
              <a:rPr lang="en-US" altLang="zh-TW" sz="1600" dirty="0" err="1" smtClean="0">
                <a:latin typeface="Calibri" panose="020F0502020204030204" pitchFamily="34" charset="0"/>
              </a:rPr>
              <a:t>addr</a:t>
            </a:r>
            <a:r>
              <a:rPr lang="en-US" altLang="zh-TW" sz="1600" dirty="0" smtClean="0">
                <a:latin typeface="Calibri" panose="020F0502020204030204" pitchFamily="34" charset="0"/>
              </a:rPr>
              <a:t>. </a:t>
            </a:r>
            <a:r>
              <a:rPr lang="en-US" altLang="zh-TW" sz="1600" dirty="0">
                <a:latin typeface="Calibri" panose="020F0502020204030204" pitchFamily="34" charset="0"/>
              </a:rPr>
              <a:t>t</a:t>
            </a:r>
            <a:r>
              <a:rPr lang="en-US" altLang="zh-TW" sz="1600" dirty="0" smtClean="0">
                <a:latin typeface="Calibri" panose="020F0502020204030204" pitchFamily="34" charset="0"/>
              </a:rPr>
              <a:t>o memory if cache miss)</a:t>
            </a:r>
            <a:endParaRPr lang="en-US" altLang="zh-TW" sz="1600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257175" indent="-257175">
              <a:lnSpc>
                <a:spcPct val="150000"/>
              </a:lnSpc>
              <a:buFontTx/>
              <a:buAutoNum type="arabicPeriod"/>
            </a:pPr>
            <a:r>
              <a:rPr lang="en-US" altLang="zh-TW" sz="1600" dirty="0">
                <a:latin typeface="Calibri" panose="020F0502020204030204" pitchFamily="34" charset="0"/>
              </a:rPr>
              <a:t>The cache has</a:t>
            </a:r>
            <a:r>
              <a:rPr lang="zh-TW" altLang="en-US" sz="1600" dirty="0">
                <a:latin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</a:rPr>
              <a:t>256</a:t>
            </a:r>
            <a:r>
              <a:rPr lang="zh-TW" altLang="en-US" sz="1600" dirty="0">
                <a:latin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</a:rPr>
              <a:t>entries which means that your</a:t>
            </a:r>
            <a:r>
              <a:rPr lang="en-US" altLang="zh-TW" sz="1600" dirty="0">
                <a:solidFill>
                  <a:srgbClr val="FF0000"/>
                </a:solidFill>
                <a:latin typeface="Calibri" panose="020F0502020204030204" pitchFamily="34" charset="0"/>
              </a:rPr>
              <a:t> index </a:t>
            </a:r>
            <a:r>
              <a:rPr lang="en-US" altLang="zh-TW" sz="1600" dirty="0">
                <a:latin typeface="Calibri" panose="020F0502020204030204" pitchFamily="34" charset="0"/>
              </a:rPr>
              <a:t>should be ___ bits</a:t>
            </a:r>
            <a:r>
              <a:rPr lang="en-US" altLang="zh-TW" sz="1600" dirty="0" smtClean="0">
                <a:latin typeface="Calibri" panose="020F0502020204030204" pitchFamily="34" charset="0"/>
              </a:rPr>
              <a:t>.</a:t>
            </a:r>
          </a:p>
          <a:p>
            <a:pPr marL="257175" indent="-257175">
              <a:lnSpc>
                <a:spcPct val="150000"/>
              </a:lnSpc>
              <a:buFontTx/>
              <a:buAutoNum type="arabicPeriod"/>
            </a:pPr>
            <a:r>
              <a:rPr lang="en-US" altLang="zh-TW" sz="1600" dirty="0">
                <a:latin typeface="Calibri" panose="020F0502020204030204" pitchFamily="34" charset="0"/>
              </a:rPr>
              <a:t>The cache has</a:t>
            </a:r>
            <a:r>
              <a:rPr lang="zh-TW" altLang="en-US" sz="1600" dirty="0">
                <a:latin typeface="Calibri" panose="020F0502020204030204" pitchFamily="34" charset="0"/>
              </a:rPr>
              <a:t> </a:t>
            </a:r>
            <a:r>
              <a:rPr lang="en-US" altLang="zh-TW" sz="1600" dirty="0" smtClean="0">
                <a:latin typeface="Calibri" panose="020F0502020204030204" pitchFamily="34" charset="0"/>
              </a:rPr>
              <a:t>4 data in each line (entry) </a:t>
            </a:r>
            <a:r>
              <a:rPr lang="en-US" altLang="zh-TW" sz="1600" dirty="0">
                <a:latin typeface="Calibri" panose="020F0502020204030204" pitchFamily="34" charset="0"/>
              </a:rPr>
              <a:t>which means that your</a:t>
            </a:r>
            <a:r>
              <a:rPr lang="en-US" altLang="zh-TW" sz="16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word</a:t>
            </a:r>
            <a:r>
              <a:rPr lang="en-US" altLang="zh-TW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</a:rPr>
              <a:t>should be ___ bits</a:t>
            </a:r>
            <a:r>
              <a:rPr lang="en-US" altLang="zh-TW" sz="1600" dirty="0" smtClean="0">
                <a:latin typeface="Calibri" panose="020F0502020204030204" pitchFamily="34" charset="0"/>
              </a:rPr>
              <a:t>.</a:t>
            </a:r>
            <a:endParaRPr lang="en-US" altLang="zh-TW" sz="1600" dirty="0">
              <a:latin typeface="Calibri" panose="020F0502020204030204" pitchFamily="34" charset="0"/>
            </a:endParaRPr>
          </a:p>
          <a:p>
            <a:pPr marL="257175" indent="-257175">
              <a:lnSpc>
                <a:spcPct val="150000"/>
              </a:lnSpc>
              <a:buAutoNum type="arabicPeriod"/>
            </a:pPr>
            <a:r>
              <a:rPr lang="en-US" altLang="zh-TW" sz="1600" dirty="0" smtClean="0">
                <a:latin typeface="Calibri" panose="020F0502020204030204" pitchFamily="34" charset="0"/>
              </a:rPr>
              <a:t>Once you know how many bits </a:t>
            </a:r>
            <a:r>
              <a:rPr lang="en-US" altLang="zh-TW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index</a:t>
            </a:r>
            <a:r>
              <a:rPr lang="en-US" altLang="zh-TW" sz="1600" dirty="0" smtClean="0">
                <a:latin typeface="Calibri" panose="020F0502020204030204" pitchFamily="34" charset="0"/>
              </a:rPr>
              <a:t>, </a:t>
            </a:r>
            <a:r>
              <a:rPr lang="en-US" altLang="zh-TW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word</a:t>
            </a:r>
            <a:r>
              <a:rPr lang="en-US" altLang="zh-TW" sz="1600" dirty="0" smtClean="0">
                <a:latin typeface="Calibri" panose="020F0502020204030204" pitchFamily="34" charset="0"/>
              </a:rPr>
              <a:t> </a:t>
            </a:r>
            <a:r>
              <a:rPr lang="en-US" altLang="zh-TW" sz="1600" dirty="0" smtClean="0">
                <a:latin typeface="Calibri" panose="020F0502020204030204" pitchFamily="34" charset="0"/>
              </a:rPr>
              <a:t>and </a:t>
            </a:r>
            <a:r>
              <a:rPr lang="en-US" altLang="zh-TW" sz="16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tag_in</a:t>
            </a:r>
            <a:r>
              <a:rPr lang="en-US" altLang="zh-TW" sz="1600" dirty="0" smtClean="0">
                <a:latin typeface="Calibri" panose="020F0502020204030204" pitchFamily="34" charset="0"/>
              </a:rPr>
              <a:t> need, use</a:t>
            </a:r>
            <a:r>
              <a:rPr lang="en-US" altLang="zh-TW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ADDR </a:t>
            </a:r>
            <a:r>
              <a:rPr lang="en-US" altLang="zh-TW" sz="1600" dirty="0" smtClean="0">
                <a:latin typeface="Calibri" panose="020F0502020204030204" pitchFamily="34" charset="0"/>
              </a:rPr>
              <a:t>to complete the code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070747"/>
              </p:ext>
            </p:extLst>
          </p:nvPr>
        </p:nvGraphicFramePr>
        <p:xfrm>
          <a:off x="1403648" y="5373216"/>
          <a:ext cx="6096000" cy="278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2233"/>
                <a:gridCol w="1305743"/>
                <a:gridCol w="781565"/>
                <a:gridCol w="916459"/>
              </a:tblGrid>
              <a:tr h="27813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830324" y="5374338"/>
            <a:ext cx="3770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00</a:t>
            </a:r>
            <a:endParaRPr lang="zh-TW" altLang="en-US" sz="1350" dirty="0"/>
          </a:p>
        </p:txBody>
      </p:sp>
      <p:sp>
        <p:nvSpPr>
          <p:cNvPr id="26" name="TextBox 25"/>
          <p:cNvSpPr txBox="1"/>
          <p:nvPr/>
        </p:nvSpPr>
        <p:spPr>
          <a:xfrm>
            <a:off x="4829605" y="5374338"/>
            <a:ext cx="5667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index</a:t>
            </a:r>
            <a:endParaRPr lang="zh-TW" altLang="en-US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2920907" y="5374338"/>
            <a:ext cx="6233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err="1"/>
              <a:t>tag_in</a:t>
            </a:r>
            <a:endParaRPr lang="zh-TW" altLang="en-US" sz="1350" dirty="0"/>
          </a:p>
        </p:txBody>
      </p:sp>
      <p:sp>
        <p:nvSpPr>
          <p:cNvPr id="28" name="TextBox 27"/>
          <p:cNvSpPr txBox="1"/>
          <p:nvPr/>
        </p:nvSpPr>
        <p:spPr>
          <a:xfrm>
            <a:off x="7288256" y="5097339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0</a:t>
            </a:r>
            <a:endParaRPr lang="zh-TW" altLang="en-US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1330077" y="5694856"/>
            <a:ext cx="702307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350" dirty="0">
                <a:latin typeface="標楷體" panose="03000509000000000000" pitchFamily="65" charset="-120"/>
                <a:ea typeface="標楷體" panose="03000509000000000000" pitchFamily="65" charset="-120"/>
              </a:rPr>
              <a:t>請同學根據前面的內容決定 </a:t>
            </a:r>
            <a:r>
              <a:rPr lang="en-US" altLang="zh-TW" sz="135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index, </a:t>
            </a:r>
            <a:r>
              <a:rPr lang="en-US" altLang="zh-TW" sz="135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word</a:t>
            </a:r>
            <a:r>
              <a:rPr lang="en-US" altLang="zh-TW" sz="135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135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3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tag_in</a:t>
            </a:r>
            <a:r>
              <a:rPr lang="zh-TW" altLang="en-US" sz="1350" dirty="0">
                <a:latin typeface="標楷體" panose="03000509000000000000" pitchFamily="65" charset="-120"/>
                <a:ea typeface="標楷體" panose="03000509000000000000" pitchFamily="65" charset="-120"/>
              </a:rPr>
              <a:t> 分別需要幾個 </a:t>
            </a:r>
            <a:r>
              <a:rPr lang="en-US" altLang="zh-TW" sz="1350" dirty="0">
                <a:latin typeface="標楷體" panose="03000509000000000000" pitchFamily="65" charset="-120"/>
                <a:ea typeface="標楷體" panose="03000509000000000000" pitchFamily="65" charset="-120"/>
              </a:rPr>
              <a:t>bit</a:t>
            </a:r>
            <a:r>
              <a:rPr lang="zh-TW" altLang="en-US" sz="1350" dirty="0">
                <a:latin typeface="標楷體" panose="03000509000000000000" pitchFamily="65" charset="-120"/>
                <a:ea typeface="標楷體" panose="03000509000000000000" pitchFamily="65" charset="-120"/>
              </a:rPr>
              <a:t>，並且寫</a:t>
            </a:r>
            <a:r>
              <a:rPr lang="zh-TW" altLang="en-US" sz="135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出三個</a:t>
            </a:r>
            <a:r>
              <a:rPr lang="zh-TW" altLang="en-US" sz="1350" dirty="0">
                <a:latin typeface="標楷體" panose="03000509000000000000" pitchFamily="65" charset="-120"/>
                <a:ea typeface="標楷體" panose="03000509000000000000" pitchFamily="65" charset="-120"/>
              </a:rPr>
              <a:t>訊號</a:t>
            </a:r>
            <a:endParaRPr lang="en-US" altLang="zh-TW" sz="13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350" dirty="0">
                <a:latin typeface="標楷體" panose="03000509000000000000" pitchFamily="65" charset="-120"/>
                <a:ea typeface="標楷體" panose="03000509000000000000" pitchFamily="65" charset="-120"/>
              </a:rPr>
              <a:t>分別來自</a:t>
            </a:r>
            <a:r>
              <a:rPr lang="en-US" altLang="zh-TW" sz="1350" dirty="0">
                <a:latin typeface="標楷體" panose="03000509000000000000" pitchFamily="65" charset="-120"/>
                <a:ea typeface="標楷體" panose="03000509000000000000" pitchFamily="65" charset="-120"/>
              </a:rPr>
              <a:t>ADDR</a:t>
            </a:r>
            <a:r>
              <a:rPr lang="zh-TW" altLang="en-US" sz="1350" dirty="0">
                <a:latin typeface="標楷體" panose="03000509000000000000" pitchFamily="65" charset="-120"/>
                <a:ea typeface="標楷體" panose="03000509000000000000" pitchFamily="65" charset="-120"/>
              </a:rPr>
              <a:t>當中的哪一段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38477" y="5100943"/>
            <a:ext cx="3609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31</a:t>
            </a:r>
            <a:endParaRPr lang="zh-TW" altLang="en-US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5926599" y="5374338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word</a:t>
            </a:r>
            <a:endParaRPr lang="zh-TW" altLang="en-US" sz="1350" dirty="0"/>
          </a:p>
        </p:txBody>
      </p:sp>
    </p:spTree>
    <p:extLst>
      <p:ext uri="{BB962C8B-B14F-4D97-AF65-F5344CB8AC3E}">
        <p14:creationId xmlns:p14="http://schemas.microsoft.com/office/powerpoint/2010/main" val="401496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189" y="332656"/>
            <a:ext cx="7886700" cy="652913"/>
          </a:xfrm>
        </p:spPr>
        <p:txBody>
          <a:bodyPr>
            <a:noAutofit/>
          </a:bodyPr>
          <a:lstStyle/>
          <a:p>
            <a:pPr algn="ctr"/>
            <a:r>
              <a:rPr lang="en-US" altLang="zh-TW" sz="3600" b="0" dirty="0">
                <a:latin typeface="Calibri" panose="020F0502020204030204" pitchFamily="34" charset="0"/>
                <a:ea typeface="標楷體" panose="03000509000000000000" pitchFamily="65" charset="-120"/>
              </a:rPr>
              <a:t>Part 2</a:t>
            </a:r>
            <a:endParaRPr lang="zh-TW" altLang="en-US" sz="3600" b="0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9036" y="1382038"/>
            <a:ext cx="744662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Calibri" panose="020F0502020204030204" pitchFamily="34" charset="0"/>
              </a:rPr>
              <a:t>We have learned how to use index and tag to check if the cache access is a hit or miss. And we also learned how to setup the signal (IREQ) for main memory, and output data (DO) for CPU.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Calibri" panose="020F0502020204030204" pitchFamily="34" charset="0"/>
              </a:rPr>
              <a:t>However, there are 4 words in each line (entry). We have to decide which word to output by a 2-bit signal called “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</a:rPr>
              <a:t>word</a:t>
            </a:r>
            <a:r>
              <a:rPr lang="en-US" altLang="zh-TW" dirty="0" smtClean="0">
                <a:latin typeface="Calibri" panose="020F0502020204030204" pitchFamily="34" charset="0"/>
              </a:rPr>
              <a:t>”, before sending data to CPU.</a:t>
            </a:r>
            <a:endParaRPr lang="zh-TW" altLang="en-US" dirty="0">
              <a:latin typeface="Calibri" panose="020F0502020204030204" pitchFamily="34" charset="0"/>
            </a:endParaRPr>
          </a:p>
        </p:txBody>
      </p:sp>
      <p:cxnSp>
        <p:nvCxnSpPr>
          <p:cNvPr id="11" name="Straight Connector 10"/>
          <p:cNvCxnSpPr>
            <a:stCxn id="38" idx="2"/>
          </p:cNvCxnSpPr>
          <p:nvPr/>
        </p:nvCxnSpPr>
        <p:spPr bwMode="auto">
          <a:xfrm flipH="1">
            <a:off x="6156176" y="4399738"/>
            <a:ext cx="66871" cy="144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2051720" y="4543738"/>
            <a:ext cx="0" cy="252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1384223" y="5237428"/>
            <a:ext cx="605220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triangle"/>
            <a:tailEnd type="triangle"/>
          </a:ln>
          <a:effectLst/>
        </p:spPr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010801"/>
              </p:ext>
            </p:extLst>
          </p:nvPr>
        </p:nvGraphicFramePr>
        <p:xfrm>
          <a:off x="1390632" y="4798356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053978"/>
              </p:ext>
            </p:extLst>
          </p:nvPr>
        </p:nvGraphicFramePr>
        <p:xfrm>
          <a:off x="1420211" y="4098534"/>
          <a:ext cx="6096000" cy="278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2233"/>
                <a:gridCol w="1305743"/>
                <a:gridCol w="781565"/>
                <a:gridCol w="916459"/>
              </a:tblGrid>
              <a:tr h="27813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846887" y="4099656"/>
            <a:ext cx="3770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00</a:t>
            </a:r>
            <a:endParaRPr lang="zh-TW" altLang="en-US" sz="1350" dirty="0"/>
          </a:p>
        </p:txBody>
      </p:sp>
      <p:sp>
        <p:nvSpPr>
          <p:cNvPr id="32" name="TextBox 31"/>
          <p:cNvSpPr txBox="1"/>
          <p:nvPr/>
        </p:nvSpPr>
        <p:spPr>
          <a:xfrm>
            <a:off x="4846168" y="4099656"/>
            <a:ext cx="5667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index</a:t>
            </a:r>
            <a:endParaRPr lang="zh-TW" altLang="en-US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2937470" y="4099656"/>
            <a:ext cx="6233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err="1"/>
              <a:t>tag_in</a:t>
            </a:r>
            <a:endParaRPr lang="zh-TW" altLang="en-US" sz="1350" dirty="0"/>
          </a:p>
        </p:txBody>
      </p:sp>
      <p:sp>
        <p:nvSpPr>
          <p:cNvPr id="36" name="TextBox 35"/>
          <p:cNvSpPr txBox="1"/>
          <p:nvPr/>
        </p:nvSpPr>
        <p:spPr>
          <a:xfrm>
            <a:off x="7304819" y="3822657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0</a:t>
            </a:r>
            <a:endParaRPr lang="zh-TW" altLang="en-US" sz="1350" dirty="0"/>
          </a:p>
        </p:txBody>
      </p:sp>
      <p:sp>
        <p:nvSpPr>
          <p:cNvPr id="37" name="TextBox 36"/>
          <p:cNvSpPr txBox="1"/>
          <p:nvPr/>
        </p:nvSpPr>
        <p:spPr>
          <a:xfrm>
            <a:off x="1355040" y="3826261"/>
            <a:ext cx="3609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31</a:t>
            </a:r>
            <a:endParaRPr lang="zh-TW" altLang="en-US" sz="1350" dirty="0"/>
          </a:p>
        </p:txBody>
      </p:sp>
      <p:sp>
        <p:nvSpPr>
          <p:cNvPr id="38" name="TextBox 37"/>
          <p:cNvSpPr txBox="1"/>
          <p:nvPr/>
        </p:nvSpPr>
        <p:spPr>
          <a:xfrm>
            <a:off x="5943162" y="4099656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>
                <a:solidFill>
                  <a:srgbClr val="FF0000"/>
                </a:solidFill>
              </a:rPr>
              <a:t>word</a:t>
            </a:r>
            <a:endParaRPr lang="zh-TW" altLang="en-US" sz="1350" dirty="0">
              <a:solidFill>
                <a:srgbClr val="FF0000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flipV="1">
            <a:off x="2051720" y="4553862"/>
            <a:ext cx="4795167" cy="390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3707904" y="4553862"/>
            <a:ext cx="0" cy="252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5220072" y="4543738"/>
            <a:ext cx="0" cy="252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6846887" y="4543738"/>
            <a:ext cx="0" cy="252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6514103" y="4833691"/>
            <a:ext cx="6655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rgbClr val="FF0000"/>
                </a:solidFill>
              </a:rPr>
              <a:t>d</a:t>
            </a:r>
            <a:r>
              <a:rPr lang="en-US" altLang="zh-TW" sz="1350" dirty="0" smtClean="0">
                <a:solidFill>
                  <a:srgbClr val="FF0000"/>
                </a:solidFill>
              </a:rPr>
              <a:t>ata 1</a:t>
            </a:r>
            <a:endParaRPr lang="zh-TW" altLang="en-US" sz="135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87288" y="4838290"/>
            <a:ext cx="6655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rgbClr val="FF0000"/>
                </a:solidFill>
              </a:rPr>
              <a:t>d</a:t>
            </a:r>
            <a:r>
              <a:rPr lang="en-US" altLang="zh-TW" sz="1350" dirty="0" smtClean="0">
                <a:solidFill>
                  <a:srgbClr val="FF0000"/>
                </a:solidFill>
              </a:rPr>
              <a:t>ata 2</a:t>
            </a:r>
            <a:endParaRPr lang="zh-TW" altLang="en-US" sz="135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75120" y="4830306"/>
            <a:ext cx="6655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rgbClr val="FF0000"/>
                </a:solidFill>
              </a:rPr>
              <a:t>d</a:t>
            </a:r>
            <a:r>
              <a:rPr lang="en-US" altLang="zh-TW" sz="1350" dirty="0" smtClean="0">
                <a:solidFill>
                  <a:srgbClr val="FF0000"/>
                </a:solidFill>
              </a:rPr>
              <a:t>ata 3</a:t>
            </a:r>
            <a:endParaRPr lang="zh-TW" altLang="en-US" sz="135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35696" y="4835931"/>
            <a:ext cx="6655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rgbClr val="FF0000"/>
                </a:solidFill>
              </a:rPr>
              <a:t>d</a:t>
            </a:r>
            <a:r>
              <a:rPr lang="en-US" altLang="zh-TW" sz="1350" dirty="0" smtClean="0">
                <a:solidFill>
                  <a:srgbClr val="FF0000"/>
                </a:solidFill>
              </a:rPr>
              <a:t>ata 4</a:t>
            </a:r>
            <a:endParaRPr lang="zh-TW" altLang="en-US" sz="135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304819" y="459159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0</a:t>
            </a:r>
            <a:endParaRPr lang="zh-TW" alt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5901805" y="4591593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31</a:t>
            </a:r>
            <a:endParaRPr lang="zh-TW" altLang="en-US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5669026" y="4591593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32</a:t>
            </a:r>
            <a:endParaRPr lang="zh-TW" alt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4362160" y="4591593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63</a:t>
            </a:r>
            <a:endParaRPr lang="zh-TW" alt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1310115" y="4568033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127</a:t>
            </a:r>
            <a:endParaRPr lang="zh-TW" alt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4140345" y="4591593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64</a:t>
            </a:r>
            <a:endParaRPr lang="zh-TW" alt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4140345" y="5308182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0070C0"/>
                </a:solidFill>
              </a:rPr>
              <a:t>128-bit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 bwMode="auto">
          <a:xfrm flipH="1">
            <a:off x="6846886" y="5494125"/>
            <a:ext cx="0" cy="720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 flipH="1">
            <a:off x="6774878" y="5737302"/>
            <a:ext cx="144016" cy="12086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6918894" y="5655067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32-bit output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75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37" y="1459064"/>
            <a:ext cx="3995903" cy="38099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126" y="327581"/>
            <a:ext cx="7886700" cy="652913"/>
          </a:xfrm>
        </p:spPr>
        <p:txBody>
          <a:bodyPr>
            <a:noAutofit/>
          </a:bodyPr>
          <a:lstStyle/>
          <a:p>
            <a:pPr algn="ctr"/>
            <a:r>
              <a:rPr lang="en-US" altLang="zh-TW" sz="3600" b="0" dirty="0">
                <a:latin typeface="Calibri" panose="020F0502020204030204" pitchFamily="34" charset="0"/>
                <a:ea typeface="標楷體" panose="03000509000000000000" pitchFamily="65" charset="-120"/>
              </a:rPr>
              <a:t>Part </a:t>
            </a:r>
            <a:r>
              <a:rPr lang="en-US" altLang="zh-TW" sz="3600" b="0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2</a:t>
            </a:r>
            <a:endParaRPr lang="zh-TW" altLang="en-US" sz="3600" b="0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43608" y="5445224"/>
            <a:ext cx="51932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lnSpc>
                <a:spcPct val="150000"/>
              </a:lnSpc>
              <a:buAutoNum type="arabicPeriod"/>
            </a:pPr>
            <a:r>
              <a:rPr lang="en-US" altLang="zh-TW" sz="1600" dirty="0" smtClean="0">
                <a:latin typeface="Calibri" panose="020F0502020204030204" pitchFamily="34" charset="0"/>
              </a:rPr>
              <a:t>Put the 32-bit data into </a:t>
            </a:r>
            <a:r>
              <a:rPr lang="en-US" altLang="zh-TW" sz="16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data_out_hit_reg</a:t>
            </a:r>
            <a:r>
              <a:rPr lang="en-US" altLang="zh-TW" sz="1600" dirty="0" smtClean="0">
                <a:latin typeface="Calibri" panose="020F0502020204030204" pitchFamily="34" charset="0"/>
              </a:rPr>
              <a:t> from </a:t>
            </a:r>
            <a:r>
              <a:rPr lang="en-US" altLang="zh-TW" sz="16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data_out</a:t>
            </a:r>
            <a:r>
              <a:rPr lang="en-US" altLang="zh-TW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</a:p>
          <a:p>
            <a:pPr marL="257175" indent="-257175">
              <a:lnSpc>
                <a:spcPct val="150000"/>
              </a:lnSpc>
              <a:buAutoNum type="arabicPeriod"/>
            </a:pPr>
            <a:r>
              <a:rPr lang="en-US" altLang="zh-TW" sz="1600" dirty="0">
                <a:latin typeface="Calibri" panose="020F0502020204030204" pitchFamily="34" charset="0"/>
              </a:rPr>
              <a:t>Put the 32-bit data into </a:t>
            </a:r>
            <a:r>
              <a:rPr lang="en-US" altLang="zh-TW" sz="16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data_out_miss_reg</a:t>
            </a:r>
            <a:r>
              <a:rPr lang="en-US" altLang="zh-TW" sz="1600" dirty="0" smtClean="0">
                <a:latin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</a:rPr>
              <a:t>from </a:t>
            </a:r>
            <a:r>
              <a:rPr lang="en-US" altLang="zh-TW" sz="16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data_in</a:t>
            </a:r>
            <a:r>
              <a:rPr lang="en-US" altLang="zh-TW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endParaRPr lang="en-US" altLang="zh-TW" sz="16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257175" indent="-257175">
              <a:lnSpc>
                <a:spcPct val="150000"/>
              </a:lnSpc>
              <a:buAutoNum type="arabicPeriod"/>
            </a:pPr>
            <a:endParaRPr lang="en-US" altLang="zh-TW" sz="1600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TW" sz="1600" dirty="0">
              <a:latin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91680" y="2132856"/>
            <a:ext cx="3133804" cy="28430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4932040" y="1459064"/>
            <a:ext cx="403244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350" dirty="0" err="1">
                <a:solidFill>
                  <a:srgbClr val="0070C0"/>
                </a:solidFill>
              </a:rPr>
              <a:t>d</a:t>
            </a:r>
            <a:r>
              <a:rPr lang="en-US" altLang="zh-TW" sz="1350" dirty="0" err="1" smtClean="0">
                <a:solidFill>
                  <a:srgbClr val="0070C0"/>
                </a:solidFill>
              </a:rPr>
              <a:t>ata_out_hit_reg</a:t>
            </a:r>
            <a:r>
              <a:rPr lang="en-US" altLang="zh-TW" sz="1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1350" dirty="0" smtClean="0"/>
              <a:t>is a register which contains the data to output when cache hit</a:t>
            </a:r>
          </a:p>
          <a:p>
            <a:pPr>
              <a:lnSpc>
                <a:spcPct val="150000"/>
              </a:lnSpc>
            </a:pPr>
            <a:r>
              <a:rPr lang="en-US" altLang="zh-TW" sz="1350" dirty="0" err="1">
                <a:solidFill>
                  <a:srgbClr val="0070C0"/>
                </a:solidFill>
              </a:rPr>
              <a:t>data_out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1350" dirty="0"/>
              <a:t>is a 128-bit data which contains the data from </a:t>
            </a:r>
            <a:r>
              <a:rPr lang="en-US" altLang="zh-TW" sz="1350" dirty="0" smtClean="0"/>
              <a:t>cache</a:t>
            </a:r>
          </a:p>
          <a:p>
            <a:pPr>
              <a:lnSpc>
                <a:spcPct val="150000"/>
              </a:lnSpc>
            </a:pPr>
            <a:r>
              <a:rPr lang="en-US" altLang="zh-TW" sz="1350" dirty="0" err="1" smtClean="0">
                <a:solidFill>
                  <a:srgbClr val="0070C0"/>
                </a:solidFill>
              </a:rPr>
              <a:t>data_out_miss_reg</a:t>
            </a:r>
            <a:r>
              <a:rPr lang="en-US" altLang="zh-TW" sz="1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1350" dirty="0"/>
              <a:t>is a register which contains the data </a:t>
            </a:r>
            <a:r>
              <a:rPr lang="en-US" altLang="zh-TW" sz="1350" dirty="0" smtClean="0"/>
              <a:t>for CPU </a:t>
            </a:r>
            <a:r>
              <a:rPr lang="en-US" altLang="zh-TW" sz="1350" dirty="0"/>
              <a:t>when </a:t>
            </a:r>
            <a:r>
              <a:rPr lang="en-US" altLang="zh-TW" sz="1350" dirty="0" smtClean="0"/>
              <a:t>cache line refill completes.</a:t>
            </a:r>
            <a:endParaRPr lang="en-US" altLang="zh-TW" sz="1350" dirty="0"/>
          </a:p>
          <a:p>
            <a:pPr>
              <a:lnSpc>
                <a:spcPct val="150000"/>
              </a:lnSpc>
            </a:pPr>
            <a:r>
              <a:rPr lang="en-US" altLang="zh-TW" sz="1350" dirty="0" err="1">
                <a:solidFill>
                  <a:srgbClr val="0070C0"/>
                </a:solidFill>
              </a:rPr>
              <a:t>data_in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1350" dirty="0"/>
              <a:t>is a 128-bit data which contains the data from </a:t>
            </a:r>
            <a:r>
              <a:rPr lang="en-US" altLang="zh-TW" sz="1350" dirty="0" smtClean="0"/>
              <a:t>memory (assuming memory bus is 128 bits)</a:t>
            </a:r>
            <a:endParaRPr lang="en-US" altLang="zh-TW" sz="1350" dirty="0"/>
          </a:p>
        </p:txBody>
      </p:sp>
    </p:spTree>
    <p:extLst>
      <p:ext uri="{BB962C8B-B14F-4D97-AF65-F5344CB8AC3E}">
        <p14:creationId xmlns:p14="http://schemas.microsoft.com/office/powerpoint/2010/main" val="130096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39" y="1700808"/>
            <a:ext cx="8286750" cy="2419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939" y="337184"/>
            <a:ext cx="7886700" cy="652913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0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Verification</a:t>
            </a:r>
            <a:endParaRPr lang="zh-TW" altLang="en-US" sz="3600" b="0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27717" y="2137650"/>
            <a:ext cx="2948339" cy="11283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3" name="TextBox 22"/>
          <p:cNvSpPr txBox="1"/>
          <p:nvPr/>
        </p:nvSpPr>
        <p:spPr>
          <a:xfrm>
            <a:off x="805939" y="4616955"/>
            <a:ext cx="8117616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 smtClean="0">
                <a:latin typeface="Calibri" panose="020F0502020204030204" pitchFamily="34" charset="0"/>
              </a:rPr>
              <a:t>If your RTL code is correct, you will find that the cache misses every four different address. 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563888" y="3266018"/>
            <a:ext cx="0" cy="12501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9313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917" y="435877"/>
            <a:ext cx="7886700" cy="652913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b="0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挑戰題</a:t>
            </a:r>
            <a:endParaRPr lang="zh-TW" altLang="en-US" sz="3600" b="0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139" y="1598656"/>
            <a:ext cx="7622478" cy="39905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 lab 6-2, we assume the bandwidth of the bus is 128-bit, which means that we can get 4 data (128-bit) from main memory at the same time when a cache miss happened.  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12160" y="3789040"/>
            <a:ext cx="2664296" cy="2088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510800"/>
              </p:ext>
            </p:extLst>
          </p:nvPr>
        </p:nvGraphicFramePr>
        <p:xfrm>
          <a:off x="6084168" y="4005064"/>
          <a:ext cx="815752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52"/>
              </a:tblGrid>
              <a:tr h="0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solidFill>
                      <a:srgbClr val="FFC5C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solidFill>
                      <a:srgbClr val="FFC5C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solidFill>
                      <a:srgbClr val="FFC5C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solidFill>
                      <a:srgbClr val="FFC5C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419003"/>
              </p:ext>
            </p:extLst>
          </p:nvPr>
        </p:nvGraphicFramePr>
        <p:xfrm>
          <a:off x="6948264" y="4005064"/>
          <a:ext cx="815752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52"/>
              </a:tblGrid>
              <a:tr h="0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332120"/>
              </p:ext>
            </p:extLst>
          </p:nvPr>
        </p:nvGraphicFramePr>
        <p:xfrm>
          <a:off x="1979712" y="4005064"/>
          <a:ext cx="1944216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/>
                <a:gridCol w="480392"/>
                <a:gridCol w="504056"/>
                <a:gridCol w="504056"/>
              </a:tblGrid>
              <a:tr h="134842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134842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</a:tr>
              <a:tr h="134842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134842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</a:tr>
              <a:tr h="134842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</a:tr>
              <a:tr h="134842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solidFill>
                      <a:srgbClr val="FFC5C5"/>
                    </a:solidFill>
                  </a:tcPr>
                </a:tc>
              </a:tr>
              <a:tr h="134842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</a:tr>
              <a:tr h="134842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907704" y="3789040"/>
            <a:ext cx="2088232" cy="2088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653364"/>
              </p:ext>
            </p:extLst>
          </p:nvPr>
        </p:nvGraphicFramePr>
        <p:xfrm>
          <a:off x="7812360" y="4005064"/>
          <a:ext cx="815752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52"/>
              </a:tblGrid>
              <a:tr h="0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Elbow Connector 12"/>
          <p:cNvCxnSpPr/>
          <p:nvPr/>
        </p:nvCxnSpPr>
        <p:spPr bwMode="auto">
          <a:xfrm rot="10800000" flipV="1">
            <a:off x="3995936" y="4437112"/>
            <a:ext cx="2016224" cy="720080"/>
          </a:xfrm>
          <a:prstGeom prst="bentConnector3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455530" y="60212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CACHE</a:t>
            </a:r>
            <a:endParaRPr lang="zh-TW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53066" y="602128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Main Memory</a:t>
            </a:r>
            <a:endParaRPr lang="zh-TW" altLang="en-US" dirty="0"/>
          </a:p>
        </p:txBody>
      </p:sp>
      <p:cxnSp>
        <p:nvCxnSpPr>
          <p:cNvPr id="17" name="Straight Connector 16"/>
          <p:cNvCxnSpPr/>
          <p:nvPr/>
        </p:nvCxnSpPr>
        <p:spPr bwMode="auto">
          <a:xfrm flipH="1">
            <a:off x="5364088" y="4293096"/>
            <a:ext cx="144016" cy="288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151402" y="392376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128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11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705" y="496598"/>
            <a:ext cx="7886700" cy="652913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0" dirty="0" smtClean="0">
                <a:latin typeface="Calibri" panose="020F0502020204030204" pitchFamily="34" charset="0"/>
              </a:rPr>
              <a:t>Introduction to Cache System</a:t>
            </a:r>
            <a:endParaRPr lang="zh-TW" altLang="en-US" sz="3600" b="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431" y="1467116"/>
            <a:ext cx="7886700" cy="35267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Calibri" panose="020F0502020204030204" pitchFamily="34" charset="0"/>
              </a:rPr>
              <a:t>Insert between CPU and Main Memory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Calibri" panose="020F0502020204030204" pitchFamily="34" charset="0"/>
              </a:rPr>
              <a:t>Implemented with fast Static Ram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Calibri" panose="020F0502020204030204" pitchFamily="34" charset="0"/>
              </a:rPr>
              <a:t>Holds some of a program’s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latin typeface="Calibri" panose="020F0502020204030204" pitchFamily="34" charset="0"/>
              </a:rPr>
              <a:t>Data (D-Cache)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latin typeface="Calibri" panose="020F0502020204030204" pitchFamily="34" charset="0"/>
              </a:rPr>
              <a:t>Instructions (I-Cache)</a:t>
            </a:r>
            <a:endParaRPr lang="en-US" altLang="zh-TW" sz="2400" dirty="0">
              <a:latin typeface="Calibri" panose="020F0502020204030204" pitchFamily="34" charset="0"/>
            </a:endParaRPr>
          </a:p>
          <a:p>
            <a:endParaRPr lang="zh-TW" altLang="en-US" sz="2400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32240" y="2348880"/>
            <a:ext cx="914402" cy="599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CPU</a:t>
            </a:r>
            <a:endParaRPr lang="zh-TW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5518186" y="3182958"/>
            <a:ext cx="2128456" cy="9947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4495669" y="4412453"/>
            <a:ext cx="3150973" cy="1705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473648" y="2912958"/>
            <a:ext cx="0" cy="2700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473648" y="4148103"/>
            <a:ext cx="0" cy="2700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08014" y="2936878"/>
            <a:ext cx="53751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err="1">
                <a:solidFill>
                  <a:srgbClr val="0070C0"/>
                </a:solidFill>
              </a:rPr>
              <a:t>addr</a:t>
            </a:r>
            <a:r>
              <a:rPr lang="en-US" altLang="zh-TW" sz="1350" dirty="0">
                <a:solidFill>
                  <a:srgbClr val="0070C0"/>
                </a:solidFill>
              </a:rPr>
              <a:t>.</a:t>
            </a:r>
            <a:endParaRPr lang="zh-TW" altLang="en-US" sz="1350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08013" y="4148103"/>
            <a:ext cx="53751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err="1">
                <a:solidFill>
                  <a:srgbClr val="0070C0"/>
                </a:solidFill>
              </a:rPr>
              <a:t>addr</a:t>
            </a:r>
            <a:r>
              <a:rPr lang="en-US" altLang="zh-TW" sz="1350" dirty="0">
                <a:solidFill>
                  <a:srgbClr val="0070C0"/>
                </a:solidFill>
              </a:rPr>
              <a:t>.</a:t>
            </a:r>
            <a:endParaRPr lang="zh-TW" altLang="en-US" sz="1350" dirty="0">
              <a:solidFill>
                <a:srgbClr val="0070C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089627" y="2912958"/>
            <a:ext cx="0" cy="27000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05475" y="2912958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rgbClr val="0070C0"/>
                </a:solidFill>
              </a:rPr>
              <a:t>data</a:t>
            </a:r>
            <a:endParaRPr lang="zh-TW" altLang="en-US" sz="135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7089627" y="4131737"/>
            <a:ext cx="0" cy="27000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05475" y="4177678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rgbClr val="0070C0"/>
                </a:solidFill>
              </a:rPr>
              <a:t>data</a:t>
            </a:r>
            <a:endParaRPr lang="zh-TW" altLang="en-US" sz="1350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52375" y="2507341"/>
            <a:ext cx="8711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rgbClr val="002060"/>
                </a:solidFill>
              </a:rPr>
              <a:t>Processor</a:t>
            </a:r>
            <a:endParaRPr lang="zh-TW" altLang="en-US" sz="1350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51425" y="3448357"/>
            <a:ext cx="125470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rgbClr val="002060"/>
                </a:solidFill>
              </a:rPr>
              <a:t>Cache Memory</a:t>
            </a:r>
          </a:p>
          <a:p>
            <a:r>
              <a:rPr lang="en-US" altLang="zh-TW" sz="1350" dirty="0">
                <a:solidFill>
                  <a:srgbClr val="002060"/>
                </a:solidFill>
              </a:rPr>
              <a:t>(K Bytes)</a:t>
            </a:r>
            <a:endParaRPr lang="zh-TW" altLang="en-US" sz="1350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51425" y="5071154"/>
            <a:ext cx="118898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rgbClr val="002060"/>
                </a:solidFill>
              </a:rPr>
              <a:t>Main Memory</a:t>
            </a:r>
          </a:p>
          <a:p>
            <a:r>
              <a:rPr lang="en-US" altLang="zh-TW" sz="1350" dirty="0">
                <a:solidFill>
                  <a:srgbClr val="002060"/>
                </a:solidFill>
              </a:rPr>
              <a:t>(G Bytes)</a:t>
            </a:r>
            <a:endParaRPr lang="zh-TW" altLang="en-US" sz="1350" dirty="0">
              <a:solidFill>
                <a:srgbClr val="00206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603132" y="3301904"/>
            <a:ext cx="972989" cy="735879"/>
            <a:chOff x="7685895" y="2583321"/>
            <a:chExt cx="1297318" cy="981172"/>
          </a:xfrm>
        </p:grpSpPr>
        <p:sp>
          <p:nvSpPr>
            <p:cNvPr id="29" name="Rectangle 28"/>
            <p:cNvSpPr/>
            <p:nvPr/>
          </p:nvSpPr>
          <p:spPr>
            <a:xfrm>
              <a:off x="7685895" y="2583321"/>
              <a:ext cx="1297317" cy="1699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685895" y="2752090"/>
              <a:ext cx="1297317" cy="1699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685896" y="2911527"/>
              <a:ext cx="1297317" cy="1699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685895" y="3072824"/>
              <a:ext cx="1297317" cy="1699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685895" y="3238010"/>
              <a:ext cx="1297317" cy="1699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685895" y="3394527"/>
              <a:ext cx="1297317" cy="1699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592380" y="3301724"/>
            <a:ext cx="972989" cy="735879"/>
            <a:chOff x="7685895" y="2583321"/>
            <a:chExt cx="1297318" cy="981172"/>
          </a:xfrm>
        </p:grpSpPr>
        <p:sp>
          <p:nvSpPr>
            <p:cNvPr id="36" name="Rectangle 35"/>
            <p:cNvSpPr/>
            <p:nvPr/>
          </p:nvSpPr>
          <p:spPr>
            <a:xfrm>
              <a:off x="7685895" y="2583321"/>
              <a:ext cx="1297317" cy="1699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85895" y="2752090"/>
              <a:ext cx="1297317" cy="1699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685896" y="2911527"/>
              <a:ext cx="1297317" cy="1699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685895" y="3072824"/>
              <a:ext cx="1297317" cy="1699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85895" y="3238010"/>
              <a:ext cx="1297317" cy="1699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685895" y="3394527"/>
              <a:ext cx="1297317" cy="1699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603131" y="4528423"/>
            <a:ext cx="972989" cy="1465256"/>
            <a:chOff x="8952465" y="4158721"/>
            <a:chExt cx="1297319" cy="1953674"/>
          </a:xfrm>
        </p:grpSpPr>
        <p:grpSp>
          <p:nvGrpSpPr>
            <p:cNvPr id="42" name="Group 41"/>
            <p:cNvGrpSpPr/>
            <p:nvPr/>
          </p:nvGrpSpPr>
          <p:grpSpPr>
            <a:xfrm>
              <a:off x="8952466" y="4158721"/>
              <a:ext cx="1297318" cy="981172"/>
              <a:chOff x="7685895" y="2583321"/>
              <a:chExt cx="1297318" cy="981172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7685895" y="2583321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685895" y="275209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7685896" y="2911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685895" y="3072824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685895" y="323801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685895" y="3394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8952465" y="5131223"/>
              <a:ext cx="1297318" cy="981172"/>
              <a:chOff x="7685895" y="2583321"/>
              <a:chExt cx="1297318" cy="981172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7685895" y="2583321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685895" y="275209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85896" y="2911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685895" y="3072824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685895" y="323801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685895" y="3394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5592379" y="4532679"/>
            <a:ext cx="972989" cy="1465256"/>
            <a:chOff x="8952465" y="4158721"/>
            <a:chExt cx="1297319" cy="1953674"/>
          </a:xfrm>
        </p:grpSpPr>
        <p:grpSp>
          <p:nvGrpSpPr>
            <p:cNvPr id="58" name="Group 57"/>
            <p:cNvGrpSpPr/>
            <p:nvPr/>
          </p:nvGrpSpPr>
          <p:grpSpPr>
            <a:xfrm>
              <a:off x="8952466" y="4158721"/>
              <a:ext cx="1297318" cy="981172"/>
              <a:chOff x="7685895" y="2583321"/>
              <a:chExt cx="1297318" cy="981172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7685895" y="2583321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685895" y="275209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685896" y="2911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685895" y="3072824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685895" y="323801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685895" y="3394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8952465" y="5131223"/>
              <a:ext cx="1297318" cy="981172"/>
              <a:chOff x="7685895" y="2583321"/>
              <a:chExt cx="1297318" cy="981172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7685895" y="2583321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685895" y="275209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7685896" y="2911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7685895" y="3072824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685895" y="323801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685895" y="3394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4581625" y="4531930"/>
            <a:ext cx="972989" cy="1465256"/>
            <a:chOff x="8952465" y="4158721"/>
            <a:chExt cx="1297319" cy="1953674"/>
          </a:xfrm>
        </p:grpSpPr>
        <p:grpSp>
          <p:nvGrpSpPr>
            <p:cNvPr id="73" name="Group 72"/>
            <p:cNvGrpSpPr/>
            <p:nvPr/>
          </p:nvGrpSpPr>
          <p:grpSpPr>
            <a:xfrm>
              <a:off x="8952466" y="4158721"/>
              <a:ext cx="1297318" cy="981172"/>
              <a:chOff x="7685895" y="2583321"/>
              <a:chExt cx="1297318" cy="981172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7685895" y="2583321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685895" y="275209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685896" y="2911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685895" y="3072824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685895" y="323801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685895" y="3394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8952465" y="5131223"/>
              <a:ext cx="1297318" cy="981172"/>
              <a:chOff x="7685895" y="2583321"/>
              <a:chExt cx="1297318" cy="981172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7685895" y="2583321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685895" y="275209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685896" y="2911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685895" y="3072824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685895" y="323801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685895" y="3394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308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917" y="435877"/>
            <a:ext cx="7886700" cy="652913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b="0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挑戰題</a:t>
            </a:r>
            <a:endParaRPr lang="zh-TW" altLang="en-US" sz="3600" b="0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139" y="1598656"/>
            <a:ext cx="7622478" cy="39905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However, the real bus can send only one data ( 32-bit ) in each access to main memory. In this situation, the cache has to access main memory four times when encounter a  cache miss. (assume each line has 4 data ) 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12160" y="3789040"/>
            <a:ext cx="2664296" cy="2088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312276"/>
              </p:ext>
            </p:extLst>
          </p:nvPr>
        </p:nvGraphicFramePr>
        <p:xfrm>
          <a:off x="6084168" y="4005064"/>
          <a:ext cx="815752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52"/>
              </a:tblGrid>
              <a:tr h="0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solidFill>
                      <a:srgbClr val="E2F0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solidFill>
                      <a:srgbClr val="FFF2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solidFill>
                      <a:srgbClr val="FFC5C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48264" y="4005064"/>
          <a:ext cx="815752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52"/>
              </a:tblGrid>
              <a:tr h="0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938341"/>
              </p:ext>
            </p:extLst>
          </p:nvPr>
        </p:nvGraphicFramePr>
        <p:xfrm>
          <a:off x="1979712" y="4005064"/>
          <a:ext cx="1944216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/>
                <a:gridCol w="480392"/>
                <a:gridCol w="504056"/>
                <a:gridCol w="504056"/>
              </a:tblGrid>
              <a:tr h="134842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134842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</a:tr>
              <a:tr h="134842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134842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</a:tr>
              <a:tr h="134842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</a:tr>
              <a:tr h="134842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solidFill>
                      <a:srgbClr val="FFC5C5"/>
                    </a:solidFill>
                  </a:tcPr>
                </a:tc>
              </a:tr>
              <a:tr h="134842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</a:tr>
              <a:tr h="134842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907704" y="3789040"/>
            <a:ext cx="2088232" cy="2088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812360" y="4005064"/>
          <a:ext cx="815752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52"/>
              </a:tblGrid>
              <a:tr h="0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Elbow Connector 12"/>
          <p:cNvCxnSpPr/>
          <p:nvPr/>
        </p:nvCxnSpPr>
        <p:spPr bwMode="auto">
          <a:xfrm rot="10800000" flipV="1">
            <a:off x="3995936" y="4437112"/>
            <a:ext cx="2016224" cy="720080"/>
          </a:xfrm>
          <a:prstGeom prst="bentConnector3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455530" y="60212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CACHE</a:t>
            </a:r>
            <a:endParaRPr lang="zh-TW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53066" y="602128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Main Memory</a:t>
            </a:r>
            <a:endParaRPr lang="zh-TW" altLang="en-US" dirty="0"/>
          </a:p>
        </p:txBody>
      </p:sp>
      <p:cxnSp>
        <p:nvCxnSpPr>
          <p:cNvPr id="17" name="Straight Connector 16"/>
          <p:cNvCxnSpPr/>
          <p:nvPr/>
        </p:nvCxnSpPr>
        <p:spPr bwMode="auto">
          <a:xfrm flipH="1">
            <a:off x="5364088" y="4293096"/>
            <a:ext cx="144016" cy="288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215523" y="39237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84168" y="4005064"/>
            <a:ext cx="792088" cy="8640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9" name="Rectangle 18"/>
          <p:cNvSpPr/>
          <p:nvPr/>
        </p:nvSpPr>
        <p:spPr>
          <a:xfrm>
            <a:off x="1984260" y="5085184"/>
            <a:ext cx="1926514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</p:spTree>
    <p:extLst>
      <p:ext uri="{BB962C8B-B14F-4D97-AF65-F5344CB8AC3E}">
        <p14:creationId xmlns:p14="http://schemas.microsoft.com/office/powerpoint/2010/main" val="340725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917" y="435877"/>
            <a:ext cx="7886700" cy="652913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b="0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挑戰題</a:t>
            </a:r>
            <a:endParaRPr lang="zh-TW" altLang="en-US" sz="3600" b="0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139" y="1598655"/>
            <a:ext cx="7622478" cy="11518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followings are the files we need in this part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1.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cpu_top.v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     2.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I_Cache.v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    3.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testbench.v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18572" y="2873970"/>
            <a:ext cx="2657883" cy="32403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8" name="Rectangle 7"/>
          <p:cNvSpPr/>
          <p:nvPr/>
        </p:nvSpPr>
        <p:spPr>
          <a:xfrm>
            <a:off x="1043608" y="2873970"/>
            <a:ext cx="2952328" cy="32403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cxnSp>
        <p:nvCxnSpPr>
          <p:cNvPr id="13" name="Elbow Connector 12"/>
          <p:cNvCxnSpPr/>
          <p:nvPr/>
        </p:nvCxnSpPr>
        <p:spPr bwMode="auto">
          <a:xfrm rot="10800000" flipV="1">
            <a:off x="3995936" y="3749312"/>
            <a:ext cx="2012828" cy="1773199"/>
          </a:xfrm>
          <a:prstGeom prst="bentConnector3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890235" y="540205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I_Cache.v</a:t>
            </a:r>
            <a:endParaRPr lang="zh-TW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88224" y="6237757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t</a:t>
            </a:r>
            <a:r>
              <a:rPr lang="en-US" altLang="zh-TW" dirty="0" err="1" smtClean="0"/>
              <a:t>estbench.v</a:t>
            </a:r>
            <a:endParaRPr lang="zh-TW" altLang="en-US" dirty="0"/>
          </a:p>
        </p:txBody>
      </p:sp>
      <p:cxnSp>
        <p:nvCxnSpPr>
          <p:cNvPr id="17" name="Straight Connector 16"/>
          <p:cNvCxnSpPr/>
          <p:nvPr/>
        </p:nvCxnSpPr>
        <p:spPr bwMode="auto">
          <a:xfrm flipH="1">
            <a:off x="5364641" y="3638932"/>
            <a:ext cx="144016" cy="288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216076" y="330601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32</a:t>
            </a:r>
            <a:endParaRPr lang="zh-TW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24722" y="3306018"/>
            <a:ext cx="2439172" cy="911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9" name="Rectangle 18"/>
          <p:cNvSpPr/>
          <p:nvPr/>
        </p:nvSpPr>
        <p:spPr>
          <a:xfrm>
            <a:off x="1139139" y="3306018"/>
            <a:ext cx="2712781" cy="17530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0" name="Rectangle 19"/>
          <p:cNvSpPr/>
          <p:nvPr/>
        </p:nvSpPr>
        <p:spPr>
          <a:xfrm>
            <a:off x="1139140" y="5106218"/>
            <a:ext cx="2737022" cy="96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1" name="TextBox 20"/>
          <p:cNvSpPr txBox="1"/>
          <p:nvPr/>
        </p:nvSpPr>
        <p:spPr>
          <a:xfrm>
            <a:off x="6835194" y="355763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memory</a:t>
            </a:r>
            <a:endParaRPr lang="zh-TW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21593" y="287397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</a:t>
            </a:r>
            <a:r>
              <a:rPr lang="en-US" altLang="zh-TW" dirty="0" err="1" smtClean="0"/>
              <a:t>pu_top.v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690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917" y="435877"/>
            <a:ext cx="7886700" cy="652913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b="0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挑戰題</a:t>
            </a:r>
            <a:endParaRPr lang="zh-TW" altLang="en-US" sz="3600" b="0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139" y="1598656"/>
            <a:ext cx="7622478" cy="7862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 what we are going to do is :</a:t>
            </a:r>
          </a:p>
          <a:p>
            <a:pPr marL="0" indent="0">
              <a:lnSpc>
                <a:spcPct val="150000"/>
              </a:lnSpc>
              <a:buNone/>
            </a:pP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5656" y="2276872"/>
            <a:ext cx="7548526" cy="2779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 smtClean="0"/>
              <a:t>Change the bandwidth in “</a:t>
            </a:r>
            <a:r>
              <a:rPr lang="en-US" altLang="zh-TW" dirty="0" err="1" smtClean="0"/>
              <a:t>I_Cache.v</a:t>
            </a:r>
            <a:r>
              <a:rPr lang="en-US" altLang="zh-TW" dirty="0" smtClean="0"/>
              <a:t>”, “</a:t>
            </a:r>
            <a:r>
              <a:rPr lang="en-US" altLang="zh-TW" dirty="0" err="1" smtClean="0"/>
              <a:t>cpu_top.v</a:t>
            </a:r>
            <a:r>
              <a:rPr lang="en-US" altLang="zh-TW" dirty="0" smtClean="0"/>
              <a:t>” and “</a:t>
            </a:r>
            <a:r>
              <a:rPr lang="en-US" altLang="zh-TW" dirty="0" err="1" smtClean="0"/>
              <a:t>testbench.v</a:t>
            </a:r>
            <a:r>
              <a:rPr lang="en-US" altLang="zh-TW" dirty="0" smtClean="0"/>
              <a:t>” from 128-bit ( [127:0] ) to 32-bit ( [31:0] ).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 smtClean="0"/>
              <a:t>In </a:t>
            </a:r>
            <a:r>
              <a:rPr lang="en-US" altLang="zh-TW" dirty="0"/>
              <a:t>“</a:t>
            </a:r>
            <a:r>
              <a:rPr lang="en-US" altLang="zh-TW" dirty="0" err="1"/>
              <a:t>I_Cache.v</a:t>
            </a:r>
            <a:r>
              <a:rPr lang="en-US" altLang="zh-TW" dirty="0" smtClean="0"/>
              <a:t>”, whenever a cache access is miss, sends the address to main memory, waiting for the data from main memory.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 smtClean="0"/>
              <a:t>Never send the data to CPU until the line refill is complete.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426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827088" y="188913"/>
            <a:ext cx="80660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3600" dirty="0" err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實驗結報</a:t>
            </a:r>
            <a:endParaRPr lang="en-US" sz="3600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042988" y="1484313"/>
            <a:ext cx="7415212" cy="461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  <a:lvl2pPr marL="854075" indent="-4572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ts val="700"/>
              </a:spcBef>
              <a:buFont typeface="Wingdings" pitchFamily="2" charset="2"/>
              <a:buChar char=""/>
            </a:pPr>
            <a:r>
              <a:rPr lang="en-US" sz="2800" dirty="0" err="1">
                <a:latin typeface="標楷體" pitchFamily="65" charset="-120"/>
                <a:ea typeface="標楷體" pitchFamily="65" charset="-120"/>
              </a:rPr>
              <a:t>結報格式</a:t>
            </a:r>
            <a:r>
              <a:rPr lang="en-US" sz="2800" dirty="0">
                <a:latin typeface="標楷體" pitchFamily="65" charset="-120"/>
                <a:ea typeface="標楷體" pitchFamily="65" charset="-120"/>
              </a:rPr>
              <a:t>(</a:t>
            </a:r>
            <a:r>
              <a:rPr lang="en-US" sz="2800" dirty="0" err="1">
                <a:latin typeface="標楷體" pitchFamily="65" charset="-120"/>
                <a:ea typeface="標楷體" pitchFamily="65" charset="-120"/>
              </a:rPr>
              <a:t>每組一份</a:t>
            </a:r>
            <a:r>
              <a:rPr lang="en-US" sz="2800" dirty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"/>
            </a:pPr>
            <a:r>
              <a:rPr lang="en-US" sz="2000" dirty="0" err="1">
                <a:latin typeface="標楷體" pitchFamily="65" charset="-120"/>
                <a:ea typeface="標楷體" pitchFamily="65" charset="-120"/>
              </a:rPr>
              <a:t>封面</a:t>
            </a:r>
            <a:endParaRPr lang="en-US" sz="2000" dirty="0">
              <a:latin typeface="標楷體" pitchFamily="65" charset="-120"/>
              <a:ea typeface="標楷體" pitchFamily="65" charset="-120"/>
            </a:endParaRPr>
          </a:p>
          <a:p>
            <a:pPr lvl="1">
              <a:spcBef>
                <a:spcPts val="500"/>
              </a:spcBef>
              <a:buFont typeface="Wingdings" pitchFamily="2" charset="2"/>
              <a:buChar char=""/>
            </a:pPr>
            <a:r>
              <a:rPr lang="en-US" sz="2000" dirty="0" err="1">
                <a:latin typeface="標楷體" pitchFamily="65" charset="-120"/>
                <a:ea typeface="標楷體" pitchFamily="65" charset="-120"/>
              </a:rPr>
              <a:t>實驗內容</a:t>
            </a:r>
            <a:r>
              <a:rPr lang="en-US" sz="2000" dirty="0">
                <a:latin typeface="標楷體" pitchFamily="65" charset="-120"/>
                <a:ea typeface="標楷體" pitchFamily="65" charset="-120"/>
              </a:rPr>
              <a:t>(</a:t>
            </a:r>
            <a:r>
              <a:rPr lang="en-US" sz="2000" dirty="0" err="1">
                <a:latin typeface="標楷體" pitchFamily="65" charset="-120"/>
                <a:ea typeface="標楷體" pitchFamily="65" charset="-120"/>
              </a:rPr>
              <a:t>程式碼註解、結果截圖</a:t>
            </a:r>
            <a:r>
              <a:rPr lang="en-US" sz="2000" dirty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"/>
            </a:pPr>
            <a:r>
              <a:rPr lang="en-US" sz="2000" dirty="0" err="1">
                <a:latin typeface="標楷體" pitchFamily="65" charset="-120"/>
                <a:ea typeface="標楷體" pitchFamily="65" charset="-120"/>
              </a:rPr>
              <a:t>實驗心得</a:t>
            </a:r>
            <a:endParaRPr lang="en-US" sz="2000" dirty="0">
              <a:latin typeface="標楷體" pitchFamily="65" charset="-120"/>
              <a:ea typeface="標楷體" pitchFamily="65" charset="-120"/>
            </a:endParaRPr>
          </a:p>
          <a:p>
            <a:pPr marL="457200" indent="-457200">
              <a:spcBef>
                <a:spcPts val="700"/>
              </a:spcBef>
              <a:buFont typeface="Wingdings" pitchFamily="2" charset="2"/>
              <a:buChar char="l"/>
            </a:pPr>
            <a:r>
              <a:rPr lang="en-US" sz="2800" dirty="0" err="1">
                <a:latin typeface="標楷體" pitchFamily="65" charset="-120"/>
                <a:ea typeface="標楷體" pitchFamily="65" charset="-120"/>
              </a:rPr>
              <a:t>繳交位置</a:t>
            </a:r>
            <a:endParaRPr lang="en-US" sz="2800" dirty="0">
              <a:latin typeface="標楷體" pitchFamily="65" charset="-120"/>
              <a:ea typeface="標楷體" pitchFamily="65" charset="-120"/>
            </a:endParaRPr>
          </a:p>
          <a:p>
            <a:pPr lvl="1">
              <a:spcBef>
                <a:spcPts val="500"/>
              </a:spcBef>
              <a:buFont typeface="Wingdings" pitchFamily="2" charset="2"/>
              <a:buChar char=""/>
            </a:pPr>
            <a:r>
              <a:rPr lang="en-US" sz="2000" dirty="0">
                <a:latin typeface="標楷體" pitchFamily="65" charset="-120"/>
                <a:ea typeface="標楷體" pitchFamily="65" charset="-120"/>
              </a:rPr>
              <a:t>ftp : </a:t>
            </a:r>
            <a:r>
              <a:rPr lang="en-US" sz="2000" dirty="0" smtClean="0">
                <a:latin typeface="標楷體" pitchFamily="65" charset="-120"/>
                <a:ea typeface="標楷體" pitchFamily="65" charset="-120"/>
              </a:rPr>
              <a:t>140.116.164.</a:t>
            </a:r>
            <a:r>
              <a:rPr lang="en-US" sz="2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227</a:t>
            </a:r>
            <a:endParaRPr lang="en-US" sz="20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lvl="1">
              <a:spcBef>
                <a:spcPts val="500"/>
              </a:spcBef>
              <a:buFont typeface="Wingdings" pitchFamily="2" charset="2"/>
              <a:buChar char=""/>
            </a:pPr>
            <a:r>
              <a:rPr lang="en-US" sz="2000" dirty="0" err="1">
                <a:latin typeface="標楷體" pitchFamily="65" charset="-120"/>
                <a:ea typeface="標楷體" pitchFamily="65" charset="-120"/>
              </a:rPr>
              <a:t>帳號</a:t>
            </a:r>
            <a:r>
              <a:rPr lang="en-US" sz="2000" dirty="0">
                <a:latin typeface="標楷體" pitchFamily="65" charset="-120"/>
                <a:ea typeface="標楷體" pitchFamily="65" charset="-120"/>
              </a:rPr>
              <a:t>/</a:t>
            </a:r>
            <a:r>
              <a:rPr lang="en-US" sz="2000" dirty="0" err="1">
                <a:latin typeface="標楷體" pitchFamily="65" charset="-120"/>
                <a:ea typeface="標楷體" pitchFamily="65" charset="-120"/>
              </a:rPr>
              <a:t>密碼</a:t>
            </a:r>
            <a:r>
              <a:rPr lang="en-US" sz="2000" dirty="0">
                <a:latin typeface="標楷體" pitchFamily="65" charset="-120"/>
                <a:ea typeface="標楷體" pitchFamily="65" charset="-120"/>
              </a:rPr>
              <a:t> : co2012  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dirty="0">
                <a:latin typeface="標楷體" pitchFamily="65" charset="-120"/>
                <a:ea typeface="標楷體" pitchFamily="65" charset="-120"/>
              </a:rPr>
              <a:t>	</a:t>
            </a:r>
            <a:r>
              <a:rPr lang="en-US" sz="2000" dirty="0" err="1">
                <a:latin typeface="標楷體" pitchFamily="65" charset="-120"/>
                <a:ea typeface="標楷體" pitchFamily="65" charset="-120"/>
              </a:rPr>
              <a:t>DeadLine:下次上課前</a:t>
            </a:r>
            <a:endParaRPr lang="en-US" sz="2000" dirty="0">
              <a:latin typeface="標楷體" pitchFamily="65" charset="-120"/>
              <a:ea typeface="標楷體" pitchFamily="65" charset="-120"/>
            </a:endParaRPr>
          </a:p>
          <a:p>
            <a:pPr>
              <a:spcBef>
                <a:spcPts val="600"/>
              </a:spcBef>
              <a:buFont typeface="Wingdings" pitchFamily="2" charset="2"/>
              <a:buChar char=""/>
            </a:pPr>
            <a:r>
              <a:rPr lang="en-US" sz="2400" dirty="0">
                <a:latin typeface="標楷體" pitchFamily="65" charset="-120"/>
                <a:ea typeface="標楷體" pitchFamily="65" charset="-120"/>
              </a:rPr>
              <a:t>TA Contact Information: 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"/>
            </a:pPr>
            <a:r>
              <a:rPr lang="en-US" sz="2000" dirty="0" err="1">
                <a:latin typeface="標楷體" pitchFamily="65" charset="-120"/>
                <a:ea typeface="標楷體" pitchFamily="65" charset="-120"/>
              </a:rPr>
              <a:t>助教信箱</a:t>
            </a:r>
            <a:r>
              <a:rPr lang="en-US" sz="2000" dirty="0">
                <a:latin typeface="標楷體" pitchFamily="65" charset="-120"/>
                <a:ea typeface="標楷體" pitchFamily="65" charset="-120"/>
              </a:rPr>
              <a:t> : </a:t>
            </a:r>
            <a:r>
              <a:rPr lang="en-US" sz="2000" b="1" dirty="0" smtClean="0">
                <a:solidFill>
                  <a:srgbClr val="CCCCFF"/>
                </a:solidFill>
                <a:latin typeface="標楷體" pitchFamily="65" charset="-120"/>
                <a:ea typeface="標楷體" pitchFamily="65" charset="-120"/>
                <a:hlinkClick r:id="rId3"/>
              </a:rPr>
              <a:t>chen9611@gmail.com</a:t>
            </a:r>
            <a:endParaRPr lang="en-US" sz="2000" b="1" dirty="0">
              <a:solidFill>
                <a:srgbClr val="CCCCFF"/>
              </a:solidFill>
              <a:latin typeface="標楷體" pitchFamily="65" charset="-120"/>
              <a:ea typeface="標楷體" pitchFamily="65" charset="-120"/>
              <a:hlinkClick r:id="rId3"/>
            </a:endParaRPr>
          </a:p>
          <a:p>
            <a:pPr lvl="1">
              <a:spcBef>
                <a:spcPts val="500"/>
              </a:spcBef>
              <a:buFont typeface="Wingdings" pitchFamily="2" charset="2"/>
              <a:buChar char=""/>
            </a:pPr>
            <a:r>
              <a:rPr lang="en-US" sz="2000" dirty="0" err="1">
                <a:latin typeface="標楷體" pitchFamily="65" charset="-120"/>
                <a:ea typeface="標楷體" pitchFamily="65" charset="-120"/>
              </a:rPr>
              <a:t>Rm</a:t>
            </a:r>
            <a:r>
              <a:rPr lang="en-US" sz="2000" dirty="0">
                <a:latin typeface="標楷體" pitchFamily="65" charset="-120"/>
                <a:ea typeface="標楷體" pitchFamily="65" charset="-120"/>
              </a:rPr>
              <a:t> 92617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"/>
            </a:pPr>
            <a:r>
              <a:rPr lang="en-US" sz="2000" dirty="0">
                <a:latin typeface="標楷體" pitchFamily="65" charset="-120"/>
                <a:ea typeface="標楷體" pitchFamily="65" charset="-120"/>
              </a:rPr>
              <a:t>Office hour : (Tues)1300~1500、(Wed)1300~1400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n-US" sz="3200" dirty="0">
              <a:latin typeface="標楷體" pitchFamily="65" charset="-120"/>
              <a:ea typeface="標楷體" pitchFamily="65" charset="-120"/>
            </a:endParaRP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n-US" sz="3200" dirty="0">
              <a:latin typeface="標楷體" pitchFamily="65" charset="-120"/>
              <a:ea typeface="標楷體" pitchFamily="65" charset="-120"/>
            </a:endParaRP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n-US" sz="3200" dirty="0">
              <a:latin typeface="標楷體" pitchFamily="65" charset="-120"/>
              <a:ea typeface="標楷體" pitchFamily="65" charset="-120"/>
            </a:endParaRP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n-US" sz="32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7019925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buClrTx/>
              <a:buFontTx/>
              <a:buNone/>
            </a:pPr>
            <a:fld id="{3D525292-6E69-422E-8009-363E93090FD4}" type="slidenum">
              <a:rPr lang="en-US" sz="1400">
                <a:latin typeface="Arial Unicode MS" pitchFamily="34" charset="-120"/>
              </a:rPr>
              <a:pPr algn="r">
                <a:buClrTx/>
                <a:buFontTx/>
                <a:buNone/>
              </a:pPr>
              <a:t>63</a:t>
            </a:fld>
            <a:endParaRPr lang="en-US" sz="1400">
              <a:latin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44683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518300"/>
            <a:ext cx="7886700" cy="652913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0" dirty="0" smtClean="0">
                <a:latin typeface="Calibri" panose="020F0502020204030204" pitchFamily="34" charset="0"/>
              </a:rPr>
              <a:t>Cache Operation</a:t>
            </a:r>
            <a:endParaRPr lang="zh-TW" altLang="en-US" sz="3600" b="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918468"/>
            <a:ext cx="7886700" cy="35267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Calibri" panose="020F0502020204030204" pitchFamily="34" charset="0"/>
              </a:rPr>
              <a:t>CPU sends an address to Cache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solidFill>
                  <a:srgbClr val="009A00"/>
                </a:solidFill>
                <a:latin typeface="Calibri" panose="020F0502020204030204" pitchFamily="34" charset="0"/>
              </a:rPr>
              <a:t>Hit : Data in Cache (no penalty)</a:t>
            </a:r>
          </a:p>
          <a:p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Miss:</a:t>
            </a:r>
            <a:r>
              <a:rPr lang="en-US" altLang="zh-TW" sz="2400" dirty="0" smtClean="0">
                <a:latin typeface="Calibri" panose="020F0502020204030204" pitchFamily="34" charset="0"/>
              </a:rPr>
              <a:t> Data not in Cache </a:t>
            </a:r>
          </a:p>
          <a:p>
            <a:pPr marL="0" indent="0">
              <a:buNone/>
            </a:pPr>
            <a:r>
              <a:rPr lang="en-US" altLang="zh-TW" sz="2400" dirty="0">
                <a:latin typeface="Calibri" panose="020F0502020204030204" pitchFamily="34" charset="0"/>
              </a:rPr>
              <a:t>	</a:t>
            </a:r>
            <a:r>
              <a:rPr lang="en-US" altLang="zh-TW" sz="2400" dirty="0" smtClean="0">
                <a:latin typeface="Calibri" panose="020F0502020204030204" pitchFamily="34" charset="0"/>
              </a:rPr>
              <a:t>  (miss penalty)</a:t>
            </a:r>
          </a:p>
          <a:p>
            <a:pPr marL="342900" lvl="1" indent="0">
              <a:lnSpc>
                <a:spcPct val="150000"/>
              </a:lnSpc>
              <a:buNone/>
            </a:pPr>
            <a:endParaRPr lang="en-US" altLang="zh-TW" sz="2400" dirty="0" smtClean="0">
              <a:latin typeface="Calibri" panose="020F0502020204030204" pitchFamily="34" charset="0"/>
            </a:endParaRPr>
          </a:p>
          <a:p>
            <a:pPr marL="342900" lvl="1" indent="0">
              <a:lnSpc>
                <a:spcPct val="150000"/>
              </a:lnSpc>
              <a:buNone/>
            </a:pPr>
            <a:endParaRPr lang="en-US" altLang="zh-TW" sz="2400" dirty="0">
              <a:latin typeface="Calibri" panose="020F0502020204030204" pitchFamily="34" charset="0"/>
            </a:endParaRPr>
          </a:p>
          <a:p>
            <a:endParaRPr lang="zh-TW" altLang="en-US" sz="2400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44208" y="2439114"/>
            <a:ext cx="914402" cy="5993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CPU</a:t>
            </a:r>
            <a:endParaRPr lang="zh-TW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5230154" y="3273192"/>
            <a:ext cx="2128456" cy="9947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4207637" y="4502687"/>
            <a:ext cx="3150973" cy="1705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185616" y="3003192"/>
            <a:ext cx="0" cy="270000"/>
          </a:xfrm>
          <a:prstGeom prst="straightConnector1">
            <a:avLst/>
          </a:prstGeom>
          <a:ln w="28575">
            <a:solidFill>
              <a:srgbClr val="009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185616" y="4238337"/>
            <a:ext cx="0" cy="2700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19982" y="3027112"/>
            <a:ext cx="5790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err="1">
                <a:solidFill>
                  <a:srgbClr val="009A00"/>
                </a:solidFill>
              </a:rPr>
              <a:t>addr</a:t>
            </a:r>
            <a:r>
              <a:rPr lang="en-US" altLang="zh-TW" sz="1350" dirty="0">
                <a:solidFill>
                  <a:srgbClr val="009A00"/>
                </a:solidFill>
              </a:rPr>
              <a:t>.</a:t>
            </a:r>
            <a:endParaRPr lang="zh-TW" altLang="en-US" sz="1350" dirty="0">
              <a:solidFill>
                <a:srgbClr val="009A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19981" y="4238337"/>
            <a:ext cx="53751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err="1">
                <a:solidFill>
                  <a:srgbClr val="0070C0"/>
                </a:solidFill>
              </a:rPr>
              <a:t>addr</a:t>
            </a:r>
            <a:r>
              <a:rPr lang="en-US" altLang="zh-TW" sz="1350" dirty="0">
                <a:solidFill>
                  <a:srgbClr val="0070C0"/>
                </a:solidFill>
              </a:rPr>
              <a:t>.</a:t>
            </a:r>
            <a:endParaRPr lang="zh-TW" altLang="en-US" sz="1350" dirty="0">
              <a:solidFill>
                <a:srgbClr val="0070C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801595" y="3003192"/>
            <a:ext cx="0" cy="27000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17443" y="3003192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rgbClr val="0070C0"/>
                </a:solidFill>
              </a:rPr>
              <a:t>data</a:t>
            </a:r>
            <a:endParaRPr lang="zh-TW" altLang="en-US" sz="135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801595" y="4221971"/>
            <a:ext cx="0" cy="27000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17443" y="4267912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rgbClr val="0070C0"/>
                </a:solidFill>
              </a:rPr>
              <a:t>data</a:t>
            </a:r>
            <a:endParaRPr lang="zh-TW" altLang="en-US" sz="1350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64343" y="2597575"/>
            <a:ext cx="8711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rgbClr val="002060"/>
                </a:solidFill>
              </a:rPr>
              <a:t>Processor</a:t>
            </a:r>
            <a:endParaRPr lang="zh-TW" altLang="en-US" sz="1350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63393" y="3538591"/>
            <a:ext cx="125470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rgbClr val="002060"/>
                </a:solidFill>
              </a:rPr>
              <a:t>Cache Memory</a:t>
            </a:r>
          </a:p>
          <a:p>
            <a:r>
              <a:rPr lang="en-US" altLang="zh-TW" sz="1350" dirty="0">
                <a:solidFill>
                  <a:srgbClr val="002060"/>
                </a:solidFill>
              </a:rPr>
              <a:t>(K Bytes)</a:t>
            </a:r>
            <a:endParaRPr lang="zh-TW" altLang="en-US" sz="1350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63393" y="5161388"/>
            <a:ext cx="118898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rgbClr val="002060"/>
                </a:solidFill>
              </a:rPr>
              <a:t>Main Memory</a:t>
            </a:r>
          </a:p>
          <a:p>
            <a:r>
              <a:rPr lang="en-US" altLang="zh-TW" sz="1350" dirty="0">
                <a:solidFill>
                  <a:srgbClr val="002060"/>
                </a:solidFill>
              </a:rPr>
              <a:t>(G Bytes)</a:t>
            </a:r>
            <a:endParaRPr lang="zh-TW" altLang="en-US" sz="1350" dirty="0">
              <a:solidFill>
                <a:srgbClr val="00206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315100" y="3392138"/>
            <a:ext cx="972989" cy="735879"/>
            <a:chOff x="7685895" y="2583321"/>
            <a:chExt cx="1297318" cy="981172"/>
          </a:xfrm>
        </p:grpSpPr>
        <p:sp>
          <p:nvSpPr>
            <p:cNvPr id="29" name="Rectangle 28"/>
            <p:cNvSpPr/>
            <p:nvPr/>
          </p:nvSpPr>
          <p:spPr>
            <a:xfrm>
              <a:off x="7685895" y="2583321"/>
              <a:ext cx="1297317" cy="1699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685895" y="2752090"/>
              <a:ext cx="1297317" cy="1699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685896" y="2911527"/>
              <a:ext cx="1297317" cy="1699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685895" y="3072824"/>
              <a:ext cx="1297317" cy="1699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685895" y="3238010"/>
              <a:ext cx="1297317" cy="169966"/>
            </a:xfrm>
            <a:prstGeom prst="rect">
              <a:avLst/>
            </a:prstGeom>
            <a:solidFill>
              <a:srgbClr val="F2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685895" y="3394527"/>
              <a:ext cx="1297317" cy="1699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304348" y="3391958"/>
            <a:ext cx="972989" cy="735879"/>
            <a:chOff x="7685895" y="2583321"/>
            <a:chExt cx="1297318" cy="981172"/>
          </a:xfrm>
        </p:grpSpPr>
        <p:sp>
          <p:nvSpPr>
            <p:cNvPr id="36" name="Rectangle 35"/>
            <p:cNvSpPr/>
            <p:nvPr/>
          </p:nvSpPr>
          <p:spPr>
            <a:xfrm>
              <a:off x="7685895" y="2583321"/>
              <a:ext cx="1297317" cy="169966"/>
            </a:xfrm>
            <a:prstGeom prst="rect">
              <a:avLst/>
            </a:prstGeom>
            <a:solidFill>
              <a:srgbClr val="009A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85895" y="2752090"/>
              <a:ext cx="1297317" cy="1699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685896" y="2911527"/>
              <a:ext cx="1297317" cy="16996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685895" y="3072824"/>
              <a:ext cx="1297317" cy="1699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85895" y="3238010"/>
              <a:ext cx="1297317" cy="1699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685895" y="3394527"/>
              <a:ext cx="1297317" cy="1699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315099" y="4618657"/>
            <a:ext cx="972989" cy="1465256"/>
            <a:chOff x="8952465" y="4158721"/>
            <a:chExt cx="1297319" cy="1953674"/>
          </a:xfrm>
        </p:grpSpPr>
        <p:grpSp>
          <p:nvGrpSpPr>
            <p:cNvPr id="42" name="Group 41"/>
            <p:cNvGrpSpPr/>
            <p:nvPr/>
          </p:nvGrpSpPr>
          <p:grpSpPr>
            <a:xfrm>
              <a:off x="8952466" y="4158721"/>
              <a:ext cx="1297318" cy="981172"/>
              <a:chOff x="7685895" y="2583321"/>
              <a:chExt cx="1297318" cy="981172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7685895" y="2583321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685895" y="275209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7685896" y="2911527"/>
                <a:ext cx="1297317" cy="1699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685895" y="3072824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685895" y="323801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685895" y="3394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8952465" y="5131223"/>
              <a:ext cx="1297318" cy="981172"/>
              <a:chOff x="7685895" y="2583321"/>
              <a:chExt cx="1297318" cy="981172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7685895" y="2583321"/>
                <a:ext cx="1297317" cy="16996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685895" y="275209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85896" y="2911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685895" y="3072824"/>
                <a:ext cx="1297317" cy="169966"/>
              </a:xfrm>
              <a:prstGeom prst="rect">
                <a:avLst/>
              </a:prstGeom>
              <a:solidFill>
                <a:srgbClr val="009A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685895" y="323801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685895" y="3394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5304347" y="4622913"/>
            <a:ext cx="972989" cy="1465256"/>
            <a:chOff x="8952465" y="4158721"/>
            <a:chExt cx="1297319" cy="1953674"/>
          </a:xfrm>
        </p:grpSpPr>
        <p:grpSp>
          <p:nvGrpSpPr>
            <p:cNvPr id="58" name="Group 57"/>
            <p:cNvGrpSpPr/>
            <p:nvPr/>
          </p:nvGrpSpPr>
          <p:grpSpPr>
            <a:xfrm>
              <a:off x="8952466" y="4158721"/>
              <a:ext cx="1297318" cy="981172"/>
              <a:chOff x="7685895" y="2583321"/>
              <a:chExt cx="1297318" cy="981172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7685895" y="2583321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685895" y="275209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685896" y="2911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685895" y="3072824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685895" y="3238010"/>
                <a:ext cx="1297317" cy="16996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685895" y="3394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8952465" y="5131223"/>
              <a:ext cx="1297318" cy="981172"/>
              <a:chOff x="7685895" y="2583321"/>
              <a:chExt cx="1297318" cy="981172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7685895" y="2583321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685895" y="2752090"/>
                <a:ext cx="1297317" cy="169966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7685896" y="2911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7685895" y="3072824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685895" y="323801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685895" y="3394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4293593" y="4622164"/>
            <a:ext cx="972989" cy="1465256"/>
            <a:chOff x="8952465" y="4158721"/>
            <a:chExt cx="1297319" cy="1953674"/>
          </a:xfrm>
        </p:grpSpPr>
        <p:grpSp>
          <p:nvGrpSpPr>
            <p:cNvPr id="73" name="Group 72"/>
            <p:cNvGrpSpPr/>
            <p:nvPr/>
          </p:nvGrpSpPr>
          <p:grpSpPr>
            <a:xfrm>
              <a:off x="8952466" y="4158721"/>
              <a:ext cx="1297318" cy="981172"/>
              <a:chOff x="7685895" y="2583321"/>
              <a:chExt cx="1297318" cy="981172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7685895" y="2583321"/>
                <a:ext cx="1297317" cy="16996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685895" y="275209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685896" y="2911527"/>
                <a:ext cx="1297317" cy="169966"/>
              </a:xfrm>
              <a:prstGeom prst="rect">
                <a:avLst/>
              </a:prstGeom>
              <a:solidFill>
                <a:srgbClr val="F20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685895" y="3072824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685895" y="323801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685895" y="3394527"/>
                <a:ext cx="1297317" cy="16996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8952465" y="5131223"/>
              <a:ext cx="1297318" cy="981172"/>
              <a:chOff x="7685895" y="2583321"/>
              <a:chExt cx="1297318" cy="981172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7685895" y="2583321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685895" y="2752090"/>
                <a:ext cx="1297317" cy="169966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685896" y="2911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685895" y="3072824"/>
                <a:ext cx="1297317" cy="16996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685895" y="323801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685895" y="3394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87" name="Rectangle 86"/>
          <p:cNvSpPr/>
          <p:nvPr/>
        </p:nvSpPr>
        <p:spPr>
          <a:xfrm>
            <a:off x="6476647" y="2899751"/>
            <a:ext cx="834697" cy="974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88" name="Straight Arrow Connector 87"/>
          <p:cNvCxnSpPr>
            <a:stCxn id="36" idx="0"/>
            <a:endCxn id="87" idx="1"/>
          </p:cNvCxnSpPr>
          <p:nvPr/>
        </p:nvCxnSpPr>
        <p:spPr>
          <a:xfrm flipV="1">
            <a:off x="5790842" y="2948496"/>
            <a:ext cx="685805" cy="443462"/>
          </a:xfrm>
          <a:prstGeom prst="straightConnector1">
            <a:avLst/>
          </a:prstGeom>
          <a:ln w="28575">
            <a:solidFill>
              <a:srgbClr val="009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355771" y="2887700"/>
            <a:ext cx="94448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rgbClr val="009A00"/>
                </a:solidFill>
              </a:rPr>
              <a:t>Cache Hit</a:t>
            </a:r>
            <a:endParaRPr lang="zh-TW" altLang="en-US" sz="1350" dirty="0">
              <a:solidFill>
                <a:srgbClr val="009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55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518300"/>
            <a:ext cx="7886700" cy="652913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0" dirty="0" smtClean="0">
                <a:latin typeface="Calibri" panose="020F0502020204030204" pitchFamily="34" charset="0"/>
              </a:rPr>
              <a:t>Cache Operation</a:t>
            </a:r>
            <a:endParaRPr lang="zh-TW" altLang="en-US" sz="3600" b="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918468"/>
            <a:ext cx="7886700" cy="35267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Calibri" panose="020F0502020204030204" pitchFamily="34" charset="0"/>
              </a:rPr>
              <a:t>CPU sends an address to Cache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solidFill>
                  <a:srgbClr val="009A00"/>
                </a:solidFill>
                <a:latin typeface="Calibri" panose="020F0502020204030204" pitchFamily="34" charset="0"/>
              </a:rPr>
              <a:t>Hit : Data in Cache (no penalty)</a:t>
            </a:r>
          </a:p>
          <a:p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Miss:</a:t>
            </a:r>
            <a:r>
              <a:rPr lang="en-US" altLang="zh-TW" sz="2400" dirty="0" smtClean="0">
                <a:latin typeface="Calibri" panose="020F0502020204030204" pitchFamily="34" charset="0"/>
              </a:rPr>
              <a:t> Data not in Cache </a:t>
            </a:r>
          </a:p>
          <a:p>
            <a:pPr marL="0" indent="0">
              <a:buNone/>
            </a:pPr>
            <a:r>
              <a:rPr lang="en-US" altLang="zh-TW" sz="2400" dirty="0">
                <a:latin typeface="Calibri" panose="020F0502020204030204" pitchFamily="34" charset="0"/>
              </a:rPr>
              <a:t>	</a:t>
            </a:r>
            <a:r>
              <a:rPr lang="en-US" altLang="zh-TW" sz="2400" dirty="0" smtClean="0">
                <a:latin typeface="Calibri" panose="020F0502020204030204" pitchFamily="34" charset="0"/>
              </a:rPr>
              <a:t>  (miss penalty)</a:t>
            </a:r>
          </a:p>
          <a:p>
            <a:pPr marL="342900" lvl="1" indent="0">
              <a:lnSpc>
                <a:spcPct val="150000"/>
              </a:lnSpc>
              <a:buNone/>
            </a:pPr>
            <a:endParaRPr lang="en-US" altLang="zh-TW" sz="2400" dirty="0" smtClean="0">
              <a:latin typeface="Calibri" panose="020F0502020204030204" pitchFamily="34" charset="0"/>
            </a:endParaRPr>
          </a:p>
          <a:p>
            <a:pPr marL="342900" lvl="1" indent="0">
              <a:lnSpc>
                <a:spcPct val="150000"/>
              </a:lnSpc>
              <a:buNone/>
            </a:pPr>
            <a:endParaRPr lang="en-US" altLang="zh-TW" sz="2400" dirty="0">
              <a:latin typeface="Calibri" panose="020F0502020204030204" pitchFamily="34" charset="0"/>
            </a:endParaRPr>
          </a:p>
          <a:p>
            <a:endParaRPr lang="zh-TW" altLang="en-US" sz="2400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44208" y="2439114"/>
            <a:ext cx="914402" cy="5993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CPU</a:t>
            </a:r>
            <a:endParaRPr lang="zh-TW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5230154" y="3273192"/>
            <a:ext cx="2128456" cy="9947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4207637" y="4502687"/>
            <a:ext cx="3150973" cy="1705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185616" y="3003192"/>
            <a:ext cx="0" cy="270000"/>
          </a:xfrm>
          <a:prstGeom prst="straightConnector1">
            <a:avLst/>
          </a:prstGeom>
          <a:ln w="28575">
            <a:solidFill>
              <a:srgbClr val="009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185616" y="4238337"/>
            <a:ext cx="0" cy="2700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19982" y="3027112"/>
            <a:ext cx="5790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err="1">
                <a:solidFill>
                  <a:srgbClr val="009A00"/>
                </a:solidFill>
              </a:rPr>
              <a:t>addr</a:t>
            </a:r>
            <a:r>
              <a:rPr lang="en-US" altLang="zh-TW" sz="1350" dirty="0">
                <a:solidFill>
                  <a:srgbClr val="009A00"/>
                </a:solidFill>
              </a:rPr>
              <a:t>.</a:t>
            </a:r>
            <a:endParaRPr lang="zh-TW" altLang="en-US" sz="1350" dirty="0">
              <a:solidFill>
                <a:srgbClr val="009A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19981" y="4238337"/>
            <a:ext cx="53751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err="1">
                <a:solidFill>
                  <a:srgbClr val="0070C0"/>
                </a:solidFill>
              </a:rPr>
              <a:t>addr</a:t>
            </a:r>
            <a:r>
              <a:rPr lang="en-US" altLang="zh-TW" sz="1350" dirty="0">
                <a:solidFill>
                  <a:srgbClr val="0070C0"/>
                </a:solidFill>
              </a:rPr>
              <a:t>.</a:t>
            </a:r>
            <a:endParaRPr lang="zh-TW" altLang="en-US" sz="1350" dirty="0">
              <a:solidFill>
                <a:srgbClr val="0070C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801595" y="3003192"/>
            <a:ext cx="0" cy="270000"/>
          </a:xfrm>
          <a:prstGeom prst="straightConnector1">
            <a:avLst/>
          </a:prstGeom>
          <a:ln w="28575">
            <a:solidFill>
              <a:srgbClr val="009A00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30121" y="2976356"/>
            <a:ext cx="5212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>
                <a:solidFill>
                  <a:srgbClr val="009A00"/>
                </a:solidFill>
              </a:rPr>
              <a:t>data</a:t>
            </a:r>
            <a:endParaRPr lang="zh-TW" altLang="en-US" sz="1350" dirty="0">
              <a:solidFill>
                <a:srgbClr val="009A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801595" y="4221971"/>
            <a:ext cx="0" cy="27000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17443" y="4267912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rgbClr val="0070C0"/>
                </a:solidFill>
              </a:rPr>
              <a:t>data</a:t>
            </a:r>
            <a:endParaRPr lang="zh-TW" altLang="en-US" sz="1350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64343" y="2597575"/>
            <a:ext cx="8711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rgbClr val="002060"/>
                </a:solidFill>
              </a:rPr>
              <a:t>Processor</a:t>
            </a:r>
            <a:endParaRPr lang="zh-TW" altLang="en-US" sz="1350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63393" y="3538591"/>
            <a:ext cx="125470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rgbClr val="002060"/>
                </a:solidFill>
              </a:rPr>
              <a:t>Cache Memory</a:t>
            </a:r>
          </a:p>
          <a:p>
            <a:r>
              <a:rPr lang="en-US" altLang="zh-TW" sz="1350" dirty="0">
                <a:solidFill>
                  <a:srgbClr val="002060"/>
                </a:solidFill>
              </a:rPr>
              <a:t>(K Bytes)</a:t>
            </a:r>
            <a:endParaRPr lang="zh-TW" altLang="en-US" sz="1350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63393" y="5161388"/>
            <a:ext cx="118898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rgbClr val="002060"/>
                </a:solidFill>
              </a:rPr>
              <a:t>Main Memory</a:t>
            </a:r>
          </a:p>
          <a:p>
            <a:r>
              <a:rPr lang="en-US" altLang="zh-TW" sz="1350" dirty="0">
                <a:solidFill>
                  <a:srgbClr val="002060"/>
                </a:solidFill>
              </a:rPr>
              <a:t>(G Bytes)</a:t>
            </a:r>
            <a:endParaRPr lang="zh-TW" altLang="en-US" sz="1350" dirty="0">
              <a:solidFill>
                <a:srgbClr val="00206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315100" y="3392138"/>
            <a:ext cx="972989" cy="735879"/>
            <a:chOff x="7685895" y="2583321"/>
            <a:chExt cx="1297318" cy="981172"/>
          </a:xfrm>
        </p:grpSpPr>
        <p:sp>
          <p:nvSpPr>
            <p:cNvPr id="29" name="Rectangle 28"/>
            <p:cNvSpPr/>
            <p:nvPr/>
          </p:nvSpPr>
          <p:spPr>
            <a:xfrm>
              <a:off x="7685895" y="2583321"/>
              <a:ext cx="1297317" cy="1699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685895" y="2752090"/>
              <a:ext cx="1297317" cy="1699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685896" y="2911527"/>
              <a:ext cx="1297317" cy="1699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685895" y="3072824"/>
              <a:ext cx="1297317" cy="1699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685895" y="3238010"/>
              <a:ext cx="1297317" cy="169966"/>
            </a:xfrm>
            <a:prstGeom prst="rect">
              <a:avLst/>
            </a:prstGeom>
            <a:solidFill>
              <a:srgbClr val="F2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685895" y="3394527"/>
              <a:ext cx="1297317" cy="1699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304348" y="3391958"/>
            <a:ext cx="972989" cy="735879"/>
            <a:chOff x="7685895" y="2583321"/>
            <a:chExt cx="1297318" cy="981172"/>
          </a:xfrm>
        </p:grpSpPr>
        <p:sp>
          <p:nvSpPr>
            <p:cNvPr id="36" name="Rectangle 35"/>
            <p:cNvSpPr/>
            <p:nvPr/>
          </p:nvSpPr>
          <p:spPr>
            <a:xfrm>
              <a:off x="7685895" y="2583321"/>
              <a:ext cx="1297317" cy="169966"/>
            </a:xfrm>
            <a:prstGeom prst="rect">
              <a:avLst/>
            </a:prstGeom>
            <a:solidFill>
              <a:srgbClr val="009A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85895" y="2752090"/>
              <a:ext cx="1297317" cy="1699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685896" y="2911527"/>
              <a:ext cx="1297317" cy="16996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685895" y="3072824"/>
              <a:ext cx="1297317" cy="1699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85895" y="3238010"/>
              <a:ext cx="1297317" cy="1699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685895" y="3394527"/>
              <a:ext cx="1297317" cy="1699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315099" y="4618657"/>
            <a:ext cx="972989" cy="1465256"/>
            <a:chOff x="8952465" y="4158721"/>
            <a:chExt cx="1297319" cy="1953674"/>
          </a:xfrm>
        </p:grpSpPr>
        <p:grpSp>
          <p:nvGrpSpPr>
            <p:cNvPr id="42" name="Group 41"/>
            <p:cNvGrpSpPr/>
            <p:nvPr/>
          </p:nvGrpSpPr>
          <p:grpSpPr>
            <a:xfrm>
              <a:off x="8952466" y="4158721"/>
              <a:ext cx="1297318" cy="981172"/>
              <a:chOff x="7685895" y="2583321"/>
              <a:chExt cx="1297318" cy="981172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7685895" y="2583321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685895" y="275209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7685896" y="2911527"/>
                <a:ext cx="1297317" cy="1699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685895" y="3072824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685895" y="323801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685895" y="3394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8952465" y="5131223"/>
              <a:ext cx="1297318" cy="981172"/>
              <a:chOff x="7685895" y="2583321"/>
              <a:chExt cx="1297318" cy="981172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7685895" y="2583321"/>
                <a:ext cx="1297317" cy="16996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685895" y="275209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85896" y="2911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685895" y="3072824"/>
                <a:ext cx="1297317" cy="169966"/>
              </a:xfrm>
              <a:prstGeom prst="rect">
                <a:avLst/>
              </a:prstGeom>
              <a:solidFill>
                <a:srgbClr val="009A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685895" y="323801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685895" y="3394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5304347" y="4622913"/>
            <a:ext cx="972989" cy="1465256"/>
            <a:chOff x="8952465" y="4158721"/>
            <a:chExt cx="1297319" cy="1953674"/>
          </a:xfrm>
        </p:grpSpPr>
        <p:grpSp>
          <p:nvGrpSpPr>
            <p:cNvPr id="58" name="Group 57"/>
            <p:cNvGrpSpPr/>
            <p:nvPr/>
          </p:nvGrpSpPr>
          <p:grpSpPr>
            <a:xfrm>
              <a:off x="8952466" y="4158721"/>
              <a:ext cx="1297318" cy="981172"/>
              <a:chOff x="7685895" y="2583321"/>
              <a:chExt cx="1297318" cy="981172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7685895" y="2583321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685895" y="275209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685896" y="2911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685895" y="3072824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685895" y="3238010"/>
                <a:ext cx="1297317" cy="16996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685895" y="3394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8952465" y="5131223"/>
              <a:ext cx="1297318" cy="981172"/>
              <a:chOff x="7685895" y="2583321"/>
              <a:chExt cx="1297318" cy="981172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7685895" y="2583321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685895" y="2752090"/>
                <a:ext cx="1297317" cy="169966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7685896" y="2911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7685895" y="3072824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685895" y="323801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685895" y="3394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4293593" y="4622164"/>
            <a:ext cx="972989" cy="1465256"/>
            <a:chOff x="8952465" y="4158721"/>
            <a:chExt cx="1297319" cy="1953674"/>
          </a:xfrm>
        </p:grpSpPr>
        <p:grpSp>
          <p:nvGrpSpPr>
            <p:cNvPr id="73" name="Group 72"/>
            <p:cNvGrpSpPr/>
            <p:nvPr/>
          </p:nvGrpSpPr>
          <p:grpSpPr>
            <a:xfrm>
              <a:off x="8952466" y="4158721"/>
              <a:ext cx="1297318" cy="981172"/>
              <a:chOff x="7685895" y="2583321"/>
              <a:chExt cx="1297318" cy="981172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7685895" y="2583321"/>
                <a:ext cx="1297317" cy="16996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685895" y="275209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685896" y="2911527"/>
                <a:ext cx="1297317" cy="169966"/>
              </a:xfrm>
              <a:prstGeom prst="rect">
                <a:avLst/>
              </a:prstGeom>
              <a:solidFill>
                <a:srgbClr val="F20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685895" y="3072824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685895" y="323801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685895" y="3394527"/>
                <a:ext cx="1297317" cy="16996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8952465" y="5131223"/>
              <a:ext cx="1297318" cy="981172"/>
              <a:chOff x="7685895" y="2583321"/>
              <a:chExt cx="1297318" cy="981172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7685895" y="2583321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685895" y="2752090"/>
                <a:ext cx="1297317" cy="169966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685896" y="2911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685895" y="3072824"/>
                <a:ext cx="1297317" cy="16996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685895" y="323801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685895" y="3394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87" name="Rectangle 86"/>
          <p:cNvSpPr/>
          <p:nvPr/>
        </p:nvSpPr>
        <p:spPr>
          <a:xfrm>
            <a:off x="6476647" y="2899751"/>
            <a:ext cx="834697" cy="97490"/>
          </a:xfrm>
          <a:prstGeom prst="rect">
            <a:avLst/>
          </a:prstGeom>
          <a:solidFill>
            <a:srgbClr val="009A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5774622" y="2940576"/>
            <a:ext cx="685805" cy="443462"/>
          </a:xfrm>
          <a:prstGeom prst="straightConnector1">
            <a:avLst/>
          </a:prstGeom>
          <a:ln w="28575">
            <a:solidFill>
              <a:srgbClr val="009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355771" y="2887700"/>
            <a:ext cx="94448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rgbClr val="009A00"/>
                </a:solidFill>
              </a:rPr>
              <a:t>Cache Hit</a:t>
            </a:r>
            <a:endParaRPr lang="zh-TW" altLang="en-US" sz="1350" dirty="0">
              <a:solidFill>
                <a:srgbClr val="009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50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518300"/>
            <a:ext cx="7886700" cy="652913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0" dirty="0" smtClean="0">
                <a:latin typeface="Calibri" panose="020F0502020204030204" pitchFamily="34" charset="0"/>
              </a:rPr>
              <a:t>Cache Operation</a:t>
            </a:r>
            <a:endParaRPr lang="zh-TW" altLang="en-US" sz="3600" b="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918468"/>
            <a:ext cx="7886700" cy="35267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Calibri" panose="020F0502020204030204" pitchFamily="34" charset="0"/>
              </a:rPr>
              <a:t>CPU sends an address to Cache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Calibri" panose="020F0502020204030204" pitchFamily="34" charset="0"/>
              </a:rPr>
              <a:t>Hit : Data in Cache (no penalty)</a:t>
            </a:r>
          </a:p>
          <a:p>
            <a:r>
              <a:rPr lang="en-US" altLang="zh-TW" sz="2400" dirty="0" smtClean="0">
                <a:solidFill>
                  <a:srgbClr val="57257D"/>
                </a:solidFill>
                <a:latin typeface="Calibri" panose="020F0502020204030204" pitchFamily="34" charset="0"/>
              </a:rPr>
              <a:t>Miss: Data not in Cache 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57257D"/>
                </a:solidFill>
                <a:latin typeface="Calibri" panose="020F0502020204030204" pitchFamily="34" charset="0"/>
              </a:rPr>
              <a:t>	</a:t>
            </a:r>
            <a:r>
              <a:rPr lang="en-US" altLang="zh-TW" sz="2400" dirty="0" smtClean="0">
                <a:solidFill>
                  <a:srgbClr val="57257D"/>
                </a:solidFill>
                <a:latin typeface="Calibri" panose="020F0502020204030204" pitchFamily="34" charset="0"/>
              </a:rPr>
              <a:t>  (miss penalty)</a:t>
            </a:r>
          </a:p>
          <a:p>
            <a:pPr marL="342900" lvl="1" indent="0">
              <a:lnSpc>
                <a:spcPct val="150000"/>
              </a:lnSpc>
              <a:buNone/>
            </a:pPr>
            <a:endParaRPr lang="en-US" altLang="zh-TW" sz="2400" dirty="0" smtClean="0">
              <a:latin typeface="Calibri" panose="020F0502020204030204" pitchFamily="34" charset="0"/>
            </a:endParaRPr>
          </a:p>
          <a:p>
            <a:pPr marL="342900" lvl="1" indent="0">
              <a:lnSpc>
                <a:spcPct val="150000"/>
              </a:lnSpc>
              <a:buNone/>
            </a:pPr>
            <a:endParaRPr lang="en-US" altLang="zh-TW" sz="2400" dirty="0">
              <a:latin typeface="Calibri" panose="020F0502020204030204" pitchFamily="34" charset="0"/>
            </a:endParaRPr>
          </a:p>
          <a:p>
            <a:endParaRPr lang="zh-TW" altLang="en-US" sz="2400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44208" y="2439114"/>
            <a:ext cx="914402" cy="5993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CPU</a:t>
            </a:r>
            <a:endParaRPr lang="zh-TW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5230154" y="3273192"/>
            <a:ext cx="2128456" cy="9947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4207637" y="4502687"/>
            <a:ext cx="3150973" cy="1705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185616" y="3003192"/>
            <a:ext cx="0" cy="270000"/>
          </a:xfrm>
          <a:prstGeom prst="straightConnector1">
            <a:avLst/>
          </a:prstGeom>
          <a:ln w="28575">
            <a:solidFill>
              <a:srgbClr val="5725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185616" y="4238337"/>
            <a:ext cx="0" cy="2700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19982" y="3027112"/>
            <a:ext cx="5790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err="1">
                <a:solidFill>
                  <a:srgbClr val="7030A0"/>
                </a:solidFill>
              </a:rPr>
              <a:t>addr</a:t>
            </a:r>
            <a:r>
              <a:rPr lang="en-US" altLang="zh-TW" sz="1350" dirty="0">
                <a:solidFill>
                  <a:srgbClr val="7030A0"/>
                </a:solidFill>
              </a:rPr>
              <a:t>.</a:t>
            </a:r>
            <a:endParaRPr lang="zh-TW" altLang="en-US" sz="1350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19981" y="4238337"/>
            <a:ext cx="53751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err="1">
                <a:solidFill>
                  <a:srgbClr val="0070C0"/>
                </a:solidFill>
              </a:rPr>
              <a:t>addr</a:t>
            </a:r>
            <a:r>
              <a:rPr lang="en-US" altLang="zh-TW" sz="1350" dirty="0">
                <a:solidFill>
                  <a:srgbClr val="0070C0"/>
                </a:solidFill>
              </a:rPr>
              <a:t>.</a:t>
            </a:r>
            <a:endParaRPr lang="zh-TW" altLang="en-US" sz="1350" dirty="0">
              <a:solidFill>
                <a:srgbClr val="0070C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801595" y="3003192"/>
            <a:ext cx="0" cy="27000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17443" y="3003192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rgbClr val="0070C0"/>
                </a:solidFill>
              </a:rPr>
              <a:t>data</a:t>
            </a:r>
            <a:endParaRPr lang="zh-TW" altLang="en-US" sz="135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801595" y="4221971"/>
            <a:ext cx="0" cy="27000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17443" y="4267912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rgbClr val="0070C0"/>
                </a:solidFill>
              </a:rPr>
              <a:t>data</a:t>
            </a:r>
            <a:endParaRPr lang="zh-TW" altLang="en-US" sz="1350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64343" y="2597575"/>
            <a:ext cx="8711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rgbClr val="002060"/>
                </a:solidFill>
              </a:rPr>
              <a:t>Processor</a:t>
            </a:r>
            <a:endParaRPr lang="zh-TW" altLang="en-US" sz="1350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63393" y="3538591"/>
            <a:ext cx="125470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rgbClr val="002060"/>
                </a:solidFill>
              </a:rPr>
              <a:t>Cache Memory</a:t>
            </a:r>
          </a:p>
          <a:p>
            <a:r>
              <a:rPr lang="en-US" altLang="zh-TW" sz="1350" dirty="0">
                <a:solidFill>
                  <a:srgbClr val="002060"/>
                </a:solidFill>
              </a:rPr>
              <a:t>(K Bytes)</a:t>
            </a:r>
            <a:endParaRPr lang="zh-TW" altLang="en-US" sz="1350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63393" y="5161388"/>
            <a:ext cx="118898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rgbClr val="002060"/>
                </a:solidFill>
              </a:rPr>
              <a:t>Main Memory</a:t>
            </a:r>
          </a:p>
          <a:p>
            <a:r>
              <a:rPr lang="en-US" altLang="zh-TW" sz="1350" dirty="0">
                <a:solidFill>
                  <a:srgbClr val="002060"/>
                </a:solidFill>
              </a:rPr>
              <a:t>(G Bytes)</a:t>
            </a:r>
            <a:endParaRPr lang="zh-TW" altLang="en-US" sz="1350" dirty="0">
              <a:solidFill>
                <a:srgbClr val="00206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315100" y="3392138"/>
            <a:ext cx="972989" cy="735879"/>
            <a:chOff x="7685895" y="2583321"/>
            <a:chExt cx="1297318" cy="981172"/>
          </a:xfrm>
        </p:grpSpPr>
        <p:sp>
          <p:nvSpPr>
            <p:cNvPr id="29" name="Rectangle 28"/>
            <p:cNvSpPr/>
            <p:nvPr/>
          </p:nvSpPr>
          <p:spPr>
            <a:xfrm>
              <a:off x="7685895" y="2583321"/>
              <a:ext cx="1297317" cy="1699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685895" y="2752090"/>
              <a:ext cx="1297317" cy="1699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685896" y="2911527"/>
              <a:ext cx="1297317" cy="1699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685895" y="3072824"/>
              <a:ext cx="1297317" cy="1699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685895" y="3238010"/>
              <a:ext cx="1297317" cy="169966"/>
            </a:xfrm>
            <a:prstGeom prst="rect">
              <a:avLst/>
            </a:prstGeom>
            <a:solidFill>
              <a:srgbClr val="F2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685895" y="3394527"/>
              <a:ext cx="1297317" cy="1699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304348" y="3391958"/>
            <a:ext cx="972989" cy="735879"/>
            <a:chOff x="7685895" y="2583321"/>
            <a:chExt cx="1297318" cy="981172"/>
          </a:xfrm>
        </p:grpSpPr>
        <p:sp>
          <p:nvSpPr>
            <p:cNvPr id="36" name="Rectangle 35"/>
            <p:cNvSpPr/>
            <p:nvPr/>
          </p:nvSpPr>
          <p:spPr>
            <a:xfrm>
              <a:off x="7685895" y="2583321"/>
              <a:ext cx="1297317" cy="169966"/>
            </a:xfrm>
            <a:prstGeom prst="rect">
              <a:avLst/>
            </a:prstGeom>
            <a:solidFill>
              <a:srgbClr val="009A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85895" y="2752090"/>
              <a:ext cx="1297317" cy="1699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685896" y="2911527"/>
              <a:ext cx="1297317" cy="16996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685895" y="3072824"/>
              <a:ext cx="1297317" cy="1699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85895" y="3238010"/>
              <a:ext cx="1297317" cy="1699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685895" y="3394527"/>
              <a:ext cx="1297317" cy="1699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315099" y="4618657"/>
            <a:ext cx="972989" cy="1465256"/>
            <a:chOff x="8952465" y="4158721"/>
            <a:chExt cx="1297319" cy="1953674"/>
          </a:xfrm>
        </p:grpSpPr>
        <p:grpSp>
          <p:nvGrpSpPr>
            <p:cNvPr id="42" name="Group 41"/>
            <p:cNvGrpSpPr/>
            <p:nvPr/>
          </p:nvGrpSpPr>
          <p:grpSpPr>
            <a:xfrm>
              <a:off x="8952466" y="4158721"/>
              <a:ext cx="1297318" cy="981172"/>
              <a:chOff x="7685895" y="2583321"/>
              <a:chExt cx="1297318" cy="981172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7685895" y="2583321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685895" y="275209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7685896" y="2911527"/>
                <a:ext cx="1297317" cy="1699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685895" y="3072824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685895" y="323801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685895" y="3394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8952465" y="5131223"/>
              <a:ext cx="1297318" cy="981172"/>
              <a:chOff x="7685895" y="2583321"/>
              <a:chExt cx="1297318" cy="981172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7685895" y="2583321"/>
                <a:ext cx="1297317" cy="16996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685895" y="275209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85896" y="2911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685895" y="3072824"/>
                <a:ext cx="1297317" cy="169966"/>
              </a:xfrm>
              <a:prstGeom prst="rect">
                <a:avLst/>
              </a:prstGeom>
              <a:solidFill>
                <a:srgbClr val="009A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685895" y="323801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685895" y="3394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5304347" y="4622913"/>
            <a:ext cx="972989" cy="1465256"/>
            <a:chOff x="8952465" y="4158721"/>
            <a:chExt cx="1297319" cy="1953674"/>
          </a:xfrm>
        </p:grpSpPr>
        <p:grpSp>
          <p:nvGrpSpPr>
            <p:cNvPr id="58" name="Group 57"/>
            <p:cNvGrpSpPr/>
            <p:nvPr/>
          </p:nvGrpSpPr>
          <p:grpSpPr>
            <a:xfrm>
              <a:off x="8952466" y="4158721"/>
              <a:ext cx="1297318" cy="981172"/>
              <a:chOff x="7685895" y="2583321"/>
              <a:chExt cx="1297318" cy="981172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7685895" y="2583321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685895" y="275209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685896" y="2911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685895" y="3072824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685895" y="3238010"/>
                <a:ext cx="1297317" cy="16996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685895" y="3394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8952465" y="5131223"/>
              <a:ext cx="1297318" cy="981172"/>
              <a:chOff x="7685895" y="2583321"/>
              <a:chExt cx="1297318" cy="981172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7685895" y="2583321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685895" y="2752090"/>
                <a:ext cx="1297317" cy="169966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7685896" y="2911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7685895" y="3072824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685895" y="323801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685895" y="3394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4293593" y="4622164"/>
            <a:ext cx="972989" cy="1465256"/>
            <a:chOff x="8952465" y="4158721"/>
            <a:chExt cx="1297319" cy="1953674"/>
          </a:xfrm>
        </p:grpSpPr>
        <p:grpSp>
          <p:nvGrpSpPr>
            <p:cNvPr id="73" name="Group 72"/>
            <p:cNvGrpSpPr/>
            <p:nvPr/>
          </p:nvGrpSpPr>
          <p:grpSpPr>
            <a:xfrm>
              <a:off x="8952466" y="4158721"/>
              <a:ext cx="1297318" cy="981172"/>
              <a:chOff x="7685895" y="2583321"/>
              <a:chExt cx="1297318" cy="981172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7685895" y="2583321"/>
                <a:ext cx="1297317" cy="16996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685895" y="275209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685896" y="2911527"/>
                <a:ext cx="1297317" cy="169966"/>
              </a:xfrm>
              <a:prstGeom prst="rect">
                <a:avLst/>
              </a:prstGeom>
              <a:solidFill>
                <a:srgbClr val="F20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685895" y="3072824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685895" y="323801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685895" y="3394527"/>
                <a:ext cx="1297317" cy="16996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8952465" y="5131223"/>
              <a:ext cx="1297318" cy="981172"/>
              <a:chOff x="7685895" y="2583321"/>
              <a:chExt cx="1297318" cy="981172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7685895" y="2583321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685895" y="2752090"/>
                <a:ext cx="1297317" cy="169966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685896" y="2911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685895" y="3072824"/>
                <a:ext cx="1297317" cy="16996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685895" y="3238010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685895" y="3394527"/>
                <a:ext cx="1297317" cy="169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87" name="Rectangle 86"/>
          <p:cNvSpPr/>
          <p:nvPr/>
        </p:nvSpPr>
        <p:spPr>
          <a:xfrm>
            <a:off x="6476647" y="2899751"/>
            <a:ext cx="834697" cy="974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457336" y="3312103"/>
            <a:ext cx="11849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>
                <a:solidFill>
                  <a:srgbClr val="7030A0"/>
                </a:solidFill>
              </a:rPr>
              <a:t>Cache Miss !</a:t>
            </a:r>
            <a:endParaRPr lang="zh-TW" altLang="en-US" sz="13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0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CASLab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Comic Sans MS"/>
        <a:ea typeface="標楷體"/>
        <a:cs typeface=""/>
      </a:majorFont>
      <a:minorFont>
        <a:latin typeface="Arial Unicode MS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62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Blip>
            <a:blip xmlns:r="http://schemas.openxmlformats.org/officeDocument/2006/relationships" r:embed="rId1"/>
          </a:buBlip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62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Blip>
            <a:blip xmlns:r="http://schemas.openxmlformats.org/officeDocument/2006/relationships" r:embed="rId1"/>
          </a:buBlip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標楷體" pitchFamily="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CASLab</Template>
  <TotalTime>16347</TotalTime>
  <Words>3025</Words>
  <Application>Microsoft Office PowerPoint</Application>
  <PresentationFormat>如螢幕大小 (4:3)</PresentationFormat>
  <Paragraphs>947</Paragraphs>
  <Slides>63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63</vt:i4>
      </vt:variant>
    </vt:vector>
  </HeadingPairs>
  <TitlesOfParts>
    <vt:vector size="73" baseType="lpstr">
      <vt:lpstr>Arial Unicode MS</vt:lpstr>
      <vt:lpstr>微軟正黑體</vt:lpstr>
      <vt:lpstr>新細明體</vt:lpstr>
      <vt:lpstr>標楷體</vt:lpstr>
      <vt:lpstr>Arial</vt:lpstr>
      <vt:lpstr>Calibri</vt:lpstr>
      <vt:lpstr>Comic Sans MS</vt:lpstr>
      <vt:lpstr>Times New Roman</vt:lpstr>
      <vt:lpstr>Wingdings</vt:lpstr>
      <vt:lpstr>CASLab</vt:lpstr>
      <vt:lpstr>PowerPoint 簡報</vt:lpstr>
      <vt:lpstr>PowerPoint 簡報</vt:lpstr>
      <vt:lpstr>實驗目的</vt:lpstr>
      <vt:lpstr>Levels of Memory Hierarchy</vt:lpstr>
      <vt:lpstr>The Principle of Locality</vt:lpstr>
      <vt:lpstr>Introduction to Cache System</vt:lpstr>
      <vt:lpstr>Cache Operation</vt:lpstr>
      <vt:lpstr>Cache Operation</vt:lpstr>
      <vt:lpstr>Cache Operation</vt:lpstr>
      <vt:lpstr>Cache Operation</vt:lpstr>
      <vt:lpstr>Cache Operation</vt:lpstr>
      <vt:lpstr>Cache Performance</vt:lpstr>
      <vt:lpstr>Direct Mapped Block Placement</vt:lpstr>
      <vt:lpstr>Direct Mapped Example</vt:lpstr>
      <vt:lpstr>Direct Mapped Example</vt:lpstr>
      <vt:lpstr>Direct Mapped Example</vt:lpstr>
      <vt:lpstr>Direct Mapped Example</vt:lpstr>
      <vt:lpstr>Direct Mapped Example</vt:lpstr>
      <vt:lpstr>Direct Mapped Example</vt:lpstr>
      <vt:lpstr>Direct Mapped Example</vt:lpstr>
      <vt:lpstr>Direct Mapped Example</vt:lpstr>
      <vt:lpstr>Cache Line Refill  Load in multi-data when cache miss</vt:lpstr>
      <vt:lpstr>Cache Line Refill : 16-byte line size</vt:lpstr>
      <vt:lpstr>Line Refill Example: 16-byte line size</vt:lpstr>
      <vt:lpstr>Line Refill Example: 16-byte line size</vt:lpstr>
      <vt:lpstr>Line Refill Example: 16-byte line size</vt:lpstr>
      <vt:lpstr>Line Refill Example: 16-byte line size</vt:lpstr>
      <vt:lpstr>Line Refill Example: 16-byte line size</vt:lpstr>
      <vt:lpstr>Line Refill Example: 16-byte line size</vt:lpstr>
      <vt:lpstr>Line Refill Example: 16-byte line size</vt:lpstr>
      <vt:lpstr>Line Refill Example: 16-byte line size</vt:lpstr>
      <vt:lpstr>Address (aligned to a word for instruction)</vt:lpstr>
      <vt:lpstr>Cache Architecture</vt:lpstr>
      <vt:lpstr>Cache Architecture</vt:lpstr>
      <vt:lpstr>Cache Architecture</vt:lpstr>
      <vt:lpstr>PowerPoint 簡報</vt:lpstr>
      <vt:lpstr>Tool used</vt:lpstr>
      <vt:lpstr>Modelsim 安裝</vt:lpstr>
      <vt:lpstr>Modelsim 開啟教學(1/3)</vt:lpstr>
      <vt:lpstr> Modelsim 開啟教學(2/3)</vt:lpstr>
      <vt:lpstr> Modelsim 開啟教學(3/3)</vt:lpstr>
      <vt:lpstr> Modelsim 驗證(1/4)</vt:lpstr>
      <vt:lpstr> Modelsim 驗證(2/4)</vt:lpstr>
      <vt:lpstr> Modelsim 驗證(3/4)</vt:lpstr>
      <vt:lpstr>Modelsim 驗證(4/4)</vt:lpstr>
      <vt:lpstr>實作一</vt:lpstr>
      <vt:lpstr>Cache Architecture</vt:lpstr>
      <vt:lpstr>Part 1</vt:lpstr>
      <vt:lpstr>Part 2</vt:lpstr>
      <vt:lpstr>Part 3</vt:lpstr>
      <vt:lpstr>Part 4</vt:lpstr>
      <vt:lpstr>Verification</vt:lpstr>
      <vt:lpstr>實作二</vt:lpstr>
      <vt:lpstr>Cache Architecture</vt:lpstr>
      <vt:lpstr>Part 1</vt:lpstr>
      <vt:lpstr>Part 2</vt:lpstr>
      <vt:lpstr>Part 2</vt:lpstr>
      <vt:lpstr>Verification</vt:lpstr>
      <vt:lpstr>挑戰題</vt:lpstr>
      <vt:lpstr>挑戰題</vt:lpstr>
      <vt:lpstr>挑戰題</vt:lpstr>
      <vt:lpstr>挑戰題</vt:lpstr>
      <vt:lpstr>PowerPoint 簡報</vt:lpstr>
    </vt:vector>
  </TitlesOfParts>
  <Company>NCKU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hckuo</dc:creator>
  <cp:lastModifiedBy>user</cp:lastModifiedBy>
  <cp:revision>789</cp:revision>
  <dcterms:created xsi:type="dcterms:W3CDTF">2011-03-10T03:35:57Z</dcterms:created>
  <dcterms:modified xsi:type="dcterms:W3CDTF">2014-11-24T05:59:45Z</dcterms:modified>
</cp:coreProperties>
</file>