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8" r:id="rId5"/>
    <p:sldId id="269" r:id="rId6"/>
    <p:sldId id="278" r:id="rId7"/>
    <p:sldId id="294" r:id="rId8"/>
    <p:sldId id="272" r:id="rId9"/>
    <p:sldId id="277" r:id="rId10"/>
    <p:sldId id="270" r:id="rId11"/>
    <p:sldId id="280" r:id="rId12"/>
    <p:sldId id="279" r:id="rId13"/>
    <p:sldId id="290" r:id="rId14"/>
    <p:sldId id="284" r:id="rId15"/>
    <p:sldId id="291" r:id="rId16"/>
    <p:sldId id="292" r:id="rId17"/>
    <p:sldId id="293" r:id="rId18"/>
    <p:sldId id="282" r:id="rId19"/>
    <p:sldId id="288" r:id="rId20"/>
    <p:sldId id="286" r:id="rId21"/>
    <p:sldId id="287" r:id="rId22"/>
    <p:sldId id="26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EC83FD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Book1%20(1).twbx" TargetMode="External"/><Relationship Id="rId2" Type="http://schemas.openxmlformats.org/officeDocument/2006/relationships/hyperlink" Target="musical%20(1).twb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Music and Musical Instrument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5859EAC-0465-9363-20A9-8C3A66AF6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14" r="2814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41755-50BF-C759-DF7D-49DBDFE2B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625" y="144085"/>
            <a:ext cx="2014331" cy="1168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251793"/>
            <a:ext cx="9930503" cy="7553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7B83B-702A-C79C-54FB-BBEC4FE8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" y="1471063"/>
            <a:ext cx="11172940" cy="4984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817A7-627D-D18F-AC13-800B85868CB6}"/>
              </a:ext>
            </a:extLst>
          </p:cNvPr>
          <p:cNvSpPr txBox="1"/>
          <p:nvPr/>
        </p:nvSpPr>
        <p:spPr>
          <a:xfrm>
            <a:off x="7723900" y="4359965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Digital_Music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E8B9D9-2CAC-F117-0D70-E8DB6E460028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6859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F2C90-401C-0C42-87CE-04FBF7DFB567}"/>
              </a:ext>
            </a:extLst>
          </p:cNvPr>
          <p:cNvSpPr txBox="1"/>
          <p:nvPr/>
        </p:nvSpPr>
        <p:spPr>
          <a:xfrm>
            <a:off x="2863299" y="212824"/>
            <a:ext cx="6438900" cy="461665"/>
          </a:xfrm>
          <a:prstGeom prst="rect">
            <a:avLst/>
          </a:prstGeom>
          <a:solidFill>
            <a:srgbClr val="0072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Comparison of Classification 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A5590-4B2C-15F8-850D-4A53676A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59460"/>
              </p:ext>
            </p:extLst>
          </p:nvPr>
        </p:nvGraphicFramePr>
        <p:xfrm>
          <a:off x="1152940" y="940754"/>
          <a:ext cx="9859618" cy="397801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3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962">
                  <a:extLst>
                    <a:ext uri="{9D8B030D-6E8A-4147-A177-3AD203B41FA5}">
                      <a16:colId xmlns:a16="http://schemas.microsoft.com/office/drawing/2014/main" val="3793842528"/>
                    </a:ext>
                  </a:extLst>
                </a:gridCol>
                <a:gridCol w="16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sz="20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Logistic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Regression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Negative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Neutral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600" dirty="0"/>
                        <a:t>   0.91 </a:t>
                      </a:r>
                    </a:p>
                    <a:p>
                      <a:pPr lvl="1" algn="l"/>
                      <a:r>
                        <a:rPr lang="en-US" sz="1600" dirty="0"/>
                        <a:t>   0.90  </a:t>
                      </a:r>
                    </a:p>
                    <a:p>
                      <a:pPr lvl="1" algn="l"/>
                      <a:r>
                        <a:rPr lang="en-US" sz="1600" dirty="0"/>
                        <a:t>   0.93 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  <a:p>
                      <a:pPr algn="ctr"/>
                      <a:r>
                        <a:rPr lang="en-US" sz="1600" dirty="0"/>
                        <a:t>0.90 </a:t>
                      </a:r>
                    </a:p>
                    <a:p>
                      <a:pPr algn="ctr"/>
                      <a:r>
                        <a:rPr lang="en-US" sz="16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  <a:p>
                      <a:pPr algn="ctr"/>
                      <a:r>
                        <a:rPr lang="en-US" sz="1600" dirty="0"/>
                        <a:t>0.91 </a:t>
                      </a:r>
                    </a:p>
                    <a:p>
                      <a:pPr algn="ctr"/>
                      <a:r>
                        <a:rPr lang="en-US" sz="16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MultinomialNB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Negative</a:t>
                      </a:r>
                    </a:p>
                    <a:p>
                      <a:pPr algn="ctr"/>
                      <a:r>
                        <a:rPr lang="en-US" sz="1600" dirty="0"/>
                        <a:t>Neutral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  <a:p>
                      <a:pPr algn="ctr"/>
                      <a:r>
                        <a:rPr lang="en-US" sz="1600" dirty="0"/>
                        <a:t>0.82 </a:t>
                      </a:r>
                    </a:p>
                    <a:p>
                      <a:pPr algn="ctr"/>
                      <a:r>
                        <a:rPr lang="en-US" sz="1600" dirty="0"/>
                        <a:t>0.97  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  <a:p>
                      <a:pPr algn="ctr"/>
                      <a:r>
                        <a:rPr lang="en-US" sz="1600" dirty="0"/>
                        <a:t>0.89 </a:t>
                      </a:r>
                    </a:p>
                    <a:p>
                      <a:pPr algn="ctr"/>
                      <a:r>
                        <a:rPr lang="en-US" sz="1600" dirty="0"/>
                        <a:t>0.87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0.97</a:t>
                      </a:r>
                    </a:p>
                    <a:p>
                      <a:pPr algn="ctr"/>
                      <a:r>
                        <a:rPr lang="en-US" sz="1600" dirty="0"/>
                        <a:t>0.79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Negative</a:t>
                      </a:r>
                    </a:p>
                    <a:p>
                      <a:pPr algn="ctr"/>
                      <a:r>
                        <a:rPr lang="en-US" sz="1600" dirty="0"/>
                        <a:t>Neutral</a:t>
                      </a:r>
                    </a:p>
                    <a:p>
                      <a:pPr algn="ctr"/>
                      <a:r>
                        <a:rPr lang="en-US" sz="16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 </a:t>
                      </a:r>
                    </a:p>
                    <a:p>
                      <a:pPr algn="ctr"/>
                      <a:r>
                        <a:rPr lang="en-US" sz="1600" dirty="0"/>
                        <a:t>0.86  </a:t>
                      </a:r>
                    </a:p>
                    <a:p>
                      <a:pPr algn="ctr"/>
                      <a:r>
                        <a:rPr lang="en-US" sz="1600" dirty="0"/>
                        <a:t>0.89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  </a:t>
                      </a:r>
                    </a:p>
                    <a:p>
                      <a:pPr algn="ctr"/>
                      <a:r>
                        <a:rPr lang="en-US" sz="1600" dirty="0"/>
                        <a:t>0.87</a:t>
                      </a:r>
                    </a:p>
                    <a:p>
                      <a:pPr algn="ctr"/>
                      <a:r>
                        <a:rPr lang="en-US" sz="1600" dirty="0"/>
                        <a:t>0.87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  <a:p>
                      <a:pPr algn="ctr"/>
                      <a:r>
                        <a:rPr lang="en-US" sz="1600" dirty="0"/>
                        <a:t>0.87</a:t>
                      </a:r>
                    </a:p>
                    <a:p>
                      <a:pPr algn="ctr"/>
                      <a:r>
                        <a:rPr lang="en-US" sz="1600" dirty="0"/>
                        <a:t>0.85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116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AEE55-5C72-C07B-F9D9-DFB6CDD1AA84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119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86654-4031-6B11-9B80-8A97465B8443}"/>
              </a:ext>
            </a:extLst>
          </p:cNvPr>
          <p:cNvSpPr txBox="1"/>
          <p:nvPr/>
        </p:nvSpPr>
        <p:spPr>
          <a:xfrm>
            <a:off x="3798205" y="403172"/>
            <a:ext cx="48341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Clurstering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AA870-A99B-3E70-A865-01E800D9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24"/>
              </p:ext>
            </p:extLst>
          </p:nvPr>
        </p:nvGraphicFramePr>
        <p:xfrm>
          <a:off x="2756452" y="1272208"/>
          <a:ext cx="6864626" cy="404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4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Algorithms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</a:t>
                      </a:r>
                    </a:p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Score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0128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5531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7C5697-76B7-3F15-C840-3CC8061028C3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4391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592C-1B3A-DDF9-35C6-A5B1CEBDB3CC}"/>
              </a:ext>
            </a:extLst>
          </p:cNvPr>
          <p:cNvSpPr/>
          <p:nvPr/>
        </p:nvSpPr>
        <p:spPr>
          <a:xfrm>
            <a:off x="3404151" y="199215"/>
            <a:ext cx="4959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Clusters Attained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5B70C-4992-A0A3-B9F6-962BF088DB9D}"/>
              </a:ext>
            </a:extLst>
          </p:cNvPr>
          <p:cNvSpPr/>
          <p:nvPr/>
        </p:nvSpPr>
        <p:spPr>
          <a:xfrm>
            <a:off x="5227982" y="-39757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FE4789-B06E-510E-FBF5-5085DEDB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78191"/>
              </p:ext>
            </p:extLst>
          </p:nvPr>
        </p:nvGraphicFramePr>
        <p:xfrm>
          <a:off x="1603513" y="1316660"/>
          <a:ext cx="9760182" cy="3891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3237">
                  <a:extLst>
                    <a:ext uri="{9D8B030D-6E8A-4147-A177-3AD203B41FA5}">
                      <a16:colId xmlns:a16="http://schemas.microsoft.com/office/drawing/2014/main" val="1371858500"/>
                    </a:ext>
                  </a:extLst>
                </a:gridCol>
                <a:gridCol w="3103237">
                  <a:extLst>
                    <a:ext uri="{9D8B030D-6E8A-4147-A177-3AD203B41FA5}">
                      <a16:colId xmlns:a16="http://schemas.microsoft.com/office/drawing/2014/main" val="4078953065"/>
                    </a:ext>
                  </a:extLst>
                </a:gridCol>
                <a:gridCol w="3553708">
                  <a:extLst>
                    <a:ext uri="{9D8B030D-6E8A-4147-A177-3AD203B41FA5}">
                      <a16:colId xmlns:a16="http://schemas.microsoft.com/office/drawing/2014/main" val="3965307111"/>
                    </a:ext>
                  </a:extLst>
                </a:gridCol>
              </a:tblGrid>
              <a:tr h="962421">
                <a:tc>
                  <a:txBody>
                    <a:bodyPr/>
                    <a:lstStyle/>
                    <a:p>
                      <a:r>
                        <a:rPr lang="en-US" dirty="0"/>
                        <a:t>Clusters 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Brands/Artist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300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Yamaha , 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lower rating and lower Polarity 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77942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Levy's Leathers , Musically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comparatively good rating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0347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Fender , JIM DUNLOP , </a:t>
                      </a:r>
                      <a:r>
                        <a:rPr lang="en-US" dirty="0" err="1"/>
                        <a:t>D'Addario</a:t>
                      </a:r>
                      <a:r>
                        <a:rPr lang="en-US" dirty="0"/>
                        <a:t> 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have Best rating and Feedback among others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10229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2F5354-A331-E39F-9A32-445F43927690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3822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4E63-4443-C38E-00E4-E5D3C1D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786FE7-24F9-74E6-04E4-F9A2BD6CD725}"/>
              </a:ext>
            </a:extLst>
          </p:cNvPr>
          <p:cNvSpPr txBox="1"/>
          <p:nvPr/>
        </p:nvSpPr>
        <p:spPr>
          <a:xfrm>
            <a:off x="8966051" y="2886570"/>
            <a:ext cx="20425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101 StringOrchestra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Price:$99</a:t>
            </a:r>
          </a:p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09CB81-9EB6-6EF7-018F-7D343B34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0" y="2600731"/>
            <a:ext cx="1928408" cy="207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5A6A3C7-B277-5F82-619F-282831DC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51" y="2910978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F98AAB9-ED8C-3279-2F4E-A40427C1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92" y="320973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2D7FB7AC-85F2-A649-3DAC-C97DC8B0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32" y="327607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1117EC2-DCDC-FA17-BAC6-0FDD0D0D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80" y="346596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8D6D93A4-B4D5-93BC-5693-63118B64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13" y="3397335"/>
            <a:ext cx="980977" cy="98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118F5-A5D8-18C4-F353-D76433163BB4}"/>
              </a:ext>
            </a:extLst>
          </p:cNvPr>
          <p:cNvSpPr txBox="1"/>
          <p:nvPr/>
        </p:nvSpPr>
        <p:spPr>
          <a:xfrm>
            <a:off x="834260" y="2110758"/>
            <a:ext cx="19284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Stan Gertz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 $183.97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4F3DD40A-D148-7447-3DFB-B096303C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3" y="3100488"/>
            <a:ext cx="950861" cy="97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1625E-3BCE-5EC0-7547-DBB6E6C14EB9}"/>
              </a:ext>
            </a:extLst>
          </p:cNvPr>
          <p:cNvSpPr txBox="1"/>
          <p:nvPr/>
        </p:nvSpPr>
        <p:spPr>
          <a:xfrm>
            <a:off x="2973259" y="2238695"/>
            <a:ext cx="17018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June Carter &amp; Johnny Cash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88BE1-6DED-8795-307A-7DB5C4411175}"/>
              </a:ext>
            </a:extLst>
          </p:cNvPr>
          <p:cNvSpPr/>
          <p:nvPr/>
        </p:nvSpPr>
        <p:spPr>
          <a:xfrm>
            <a:off x="4926692" y="2587515"/>
            <a:ext cx="19272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Kimberly and Alberto Rivera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$165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AFA2FCB9-DE4F-8A81-36E8-1C5C94E4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4" y="3691988"/>
            <a:ext cx="1023859" cy="9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CDFF7A3-0DFA-CC83-159C-53B54B37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34" y="3772604"/>
            <a:ext cx="938204" cy="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275BD2-45CD-035D-300D-F136028954CB}"/>
              </a:ext>
            </a:extLst>
          </p:cNvPr>
          <p:cNvSpPr txBox="1"/>
          <p:nvPr/>
        </p:nvSpPr>
        <p:spPr>
          <a:xfrm>
            <a:off x="6958732" y="2803631"/>
            <a:ext cx="194033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Paul English 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$135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D1E674DD-FD7E-1202-A0E9-4DCCF12D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95" y="3947615"/>
            <a:ext cx="929594" cy="92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D2D894-5900-149A-C0F5-8438CA5E3ACF}"/>
              </a:ext>
            </a:extLst>
          </p:cNvPr>
          <p:cNvSpPr/>
          <p:nvPr/>
        </p:nvSpPr>
        <p:spPr>
          <a:xfrm>
            <a:off x="390175" y="232354"/>
            <a:ext cx="109735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Highly Recommended Category and Price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894B96-F923-1247-35B5-A194A95155F0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6117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B455-5108-5463-0814-E5D9ED42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87495"/>
            <a:ext cx="11790953" cy="587083"/>
          </a:xfrm>
        </p:spPr>
        <p:txBody>
          <a:bodyPr/>
          <a:lstStyle/>
          <a:p>
            <a:pPr algn="ctr"/>
            <a:r>
              <a:rPr lang="en-US" cap="none" dirty="0"/>
              <a:t>Work flow of Product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F720-771C-2967-08EC-F32724E1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1C910-FB09-943B-988E-9278704FB64D}"/>
              </a:ext>
            </a:extLst>
          </p:cNvPr>
          <p:cNvSpPr/>
          <p:nvPr/>
        </p:nvSpPr>
        <p:spPr>
          <a:xfrm>
            <a:off x="5025844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4F8D-881C-967D-41EA-A1698D8F3C61}"/>
              </a:ext>
            </a:extLst>
          </p:cNvPr>
          <p:cNvGrpSpPr/>
          <p:nvPr/>
        </p:nvGrpSpPr>
        <p:grpSpPr>
          <a:xfrm>
            <a:off x="2022685" y="1119426"/>
            <a:ext cx="712740" cy="1018201"/>
            <a:chOff x="1" y="2261"/>
            <a:chExt cx="712740" cy="1018201"/>
          </a:xfrm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18DFA33-AA32-D9B2-CF68-2709D8C90B3C}"/>
                </a:ext>
              </a:extLst>
            </p:cNvPr>
            <p:cNvSpPr/>
            <p:nvPr/>
          </p:nvSpPr>
          <p:spPr>
            <a:xfrm rot="5400000">
              <a:off x="-152730" y="15499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Chevron 4">
              <a:extLst>
                <a:ext uri="{FF2B5EF4-FFF2-40B4-BE49-F238E27FC236}">
                  <a16:creationId xmlns:a16="http://schemas.microsoft.com/office/drawing/2014/main" id="{F7383240-12B5-A26C-6B6E-A344B0567A58}"/>
                </a:ext>
              </a:extLst>
            </p:cNvPr>
            <p:cNvSpPr txBox="1"/>
            <p:nvPr/>
          </p:nvSpPr>
          <p:spPr>
            <a:xfrm>
              <a:off x="1" y="35863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B4F1B-36FE-281A-2136-71E1A7BC07BA}"/>
              </a:ext>
            </a:extLst>
          </p:cNvPr>
          <p:cNvGrpSpPr/>
          <p:nvPr/>
        </p:nvGrpSpPr>
        <p:grpSpPr>
          <a:xfrm>
            <a:off x="2735424" y="1119429"/>
            <a:ext cx="7433891" cy="661830"/>
            <a:chOff x="712740" y="2264"/>
            <a:chExt cx="7433891" cy="661830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EA9274B-C858-7575-46C6-7F7618816F22}"/>
                </a:ext>
              </a:extLst>
            </p:cNvPr>
            <p:cNvSpPr/>
            <p:nvPr/>
          </p:nvSpPr>
          <p:spPr>
            <a:xfrm rot="5400000">
              <a:off x="4098771" y="-3383767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: Top Corners Rounded 6">
              <a:extLst>
                <a:ext uri="{FF2B5EF4-FFF2-40B4-BE49-F238E27FC236}">
                  <a16:creationId xmlns:a16="http://schemas.microsoft.com/office/drawing/2014/main" id="{0A593202-9C4D-B3AC-202A-C6040DF6E6D6}"/>
                </a:ext>
              </a:extLst>
            </p:cNvPr>
            <p:cNvSpPr txBox="1"/>
            <p:nvPr/>
          </p:nvSpPr>
          <p:spPr>
            <a:xfrm>
              <a:off x="712741" y="34571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Resample the data </a:t>
              </a:r>
              <a:r>
                <a:rPr lang="en-IN" sz="2300" dirty="0">
                  <a:latin typeface="Georgia" panose="02040502050405020303" pitchFamily="18" charset="0"/>
                </a:rPr>
                <a:t>quarterly</a:t>
              </a:r>
              <a:endParaRPr lang="en-IN" sz="23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E20390-749F-7A27-5B7B-47742B02BC72}"/>
              </a:ext>
            </a:extLst>
          </p:cNvPr>
          <p:cNvGrpSpPr/>
          <p:nvPr/>
        </p:nvGrpSpPr>
        <p:grpSpPr>
          <a:xfrm>
            <a:off x="2022685" y="2019663"/>
            <a:ext cx="712740" cy="1018201"/>
            <a:chOff x="1" y="902498"/>
            <a:chExt cx="712740" cy="1018201"/>
          </a:xfrm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DE8EE66-5B88-9DC7-1D44-1D4E78EF8DDB}"/>
                </a:ext>
              </a:extLst>
            </p:cNvPr>
            <p:cNvSpPr/>
            <p:nvPr/>
          </p:nvSpPr>
          <p:spPr>
            <a:xfrm rot="5400000">
              <a:off x="-152730" y="1055229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8">
              <a:extLst>
                <a:ext uri="{FF2B5EF4-FFF2-40B4-BE49-F238E27FC236}">
                  <a16:creationId xmlns:a16="http://schemas.microsoft.com/office/drawing/2014/main" id="{57AF901E-2061-B268-8013-0209BA199D5E}"/>
                </a:ext>
              </a:extLst>
            </p:cNvPr>
            <p:cNvSpPr txBox="1"/>
            <p:nvPr/>
          </p:nvSpPr>
          <p:spPr>
            <a:xfrm>
              <a:off x="1" y="1258868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3592A-6DB4-F412-FF91-956FE38E5CC3}"/>
              </a:ext>
            </a:extLst>
          </p:cNvPr>
          <p:cNvGrpSpPr/>
          <p:nvPr/>
        </p:nvGrpSpPr>
        <p:grpSpPr>
          <a:xfrm>
            <a:off x="2735424" y="2019665"/>
            <a:ext cx="7433891" cy="661830"/>
            <a:chOff x="712740" y="902500"/>
            <a:chExt cx="7433891" cy="661830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7F566474-5F44-7FE6-00B8-769899AD4FA5}"/>
                </a:ext>
              </a:extLst>
            </p:cNvPr>
            <p:cNvSpPr/>
            <p:nvPr/>
          </p:nvSpPr>
          <p:spPr>
            <a:xfrm rot="5400000">
              <a:off x="4098771" y="-2483531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: Top Corners Rounded 10">
              <a:extLst>
                <a:ext uri="{FF2B5EF4-FFF2-40B4-BE49-F238E27FC236}">
                  <a16:creationId xmlns:a16="http://schemas.microsoft.com/office/drawing/2014/main" id="{5650540F-F0A2-00B3-6EE7-D28056CD7625}"/>
                </a:ext>
              </a:extLst>
            </p:cNvPr>
            <p:cNvSpPr txBox="1"/>
            <p:nvPr/>
          </p:nvSpPr>
          <p:spPr>
            <a:xfrm>
              <a:off x="712741" y="934807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Check for trend and seasonality</a:t>
              </a:r>
              <a:endParaRPr lang="en-IN" sz="2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5A5ED-D253-9C5D-A0DB-665AB20B1AE0}"/>
              </a:ext>
            </a:extLst>
          </p:cNvPr>
          <p:cNvGrpSpPr/>
          <p:nvPr/>
        </p:nvGrpSpPr>
        <p:grpSpPr>
          <a:xfrm>
            <a:off x="2022685" y="2919899"/>
            <a:ext cx="712740" cy="1018201"/>
            <a:chOff x="1" y="1802734"/>
            <a:chExt cx="712740" cy="1018201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C3F84BF6-00B9-FA54-0E5F-5C7EE7158018}"/>
                </a:ext>
              </a:extLst>
            </p:cNvPr>
            <p:cNvSpPr/>
            <p:nvPr/>
          </p:nvSpPr>
          <p:spPr>
            <a:xfrm rot="5400000">
              <a:off x="-152730" y="1955465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66D18AC3-B44E-7C27-79DC-FE46612FD77C}"/>
                </a:ext>
              </a:extLst>
            </p:cNvPr>
            <p:cNvSpPr txBox="1"/>
            <p:nvPr/>
          </p:nvSpPr>
          <p:spPr>
            <a:xfrm>
              <a:off x="1" y="2159104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A2FCC-A000-82D9-AF98-F1234CD15FA9}"/>
              </a:ext>
            </a:extLst>
          </p:cNvPr>
          <p:cNvGrpSpPr/>
          <p:nvPr/>
        </p:nvGrpSpPr>
        <p:grpSpPr>
          <a:xfrm>
            <a:off x="2735424" y="2919902"/>
            <a:ext cx="7433891" cy="661830"/>
            <a:chOff x="712740" y="1802737"/>
            <a:chExt cx="7433891" cy="661830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17D42A3C-3419-A3C2-1D21-907EE0FEDC51}"/>
                </a:ext>
              </a:extLst>
            </p:cNvPr>
            <p:cNvSpPr/>
            <p:nvPr/>
          </p:nvSpPr>
          <p:spPr>
            <a:xfrm rot="5400000">
              <a:off x="4098771" y="-1583294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14">
              <a:extLst>
                <a:ext uri="{FF2B5EF4-FFF2-40B4-BE49-F238E27FC236}">
                  <a16:creationId xmlns:a16="http://schemas.microsoft.com/office/drawing/2014/main" id="{352A5D77-4AA7-135D-372C-01ED7BE24352}"/>
                </a:ext>
              </a:extLst>
            </p:cNvPr>
            <p:cNvSpPr txBox="1"/>
            <p:nvPr/>
          </p:nvSpPr>
          <p:spPr>
            <a:xfrm>
              <a:off x="712741" y="1835044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Build multiple models</a:t>
              </a:r>
              <a:endParaRPr lang="en-IN" sz="23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2B43F-7AAA-E5E1-AED0-241DA9A4C292}"/>
              </a:ext>
            </a:extLst>
          </p:cNvPr>
          <p:cNvGrpSpPr/>
          <p:nvPr/>
        </p:nvGrpSpPr>
        <p:grpSpPr>
          <a:xfrm>
            <a:off x="2022685" y="3820136"/>
            <a:ext cx="712740" cy="1018201"/>
            <a:chOff x="1" y="2702971"/>
            <a:chExt cx="712740" cy="1018201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958C9A2-D75E-461B-1B03-9E4C83BFE47E}"/>
                </a:ext>
              </a:extLst>
            </p:cNvPr>
            <p:cNvSpPr/>
            <p:nvPr/>
          </p:nvSpPr>
          <p:spPr>
            <a:xfrm rot="5400000">
              <a:off x="-152730" y="285570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D11025EA-7AFD-6C44-4C08-06C6B81E2B85}"/>
                </a:ext>
              </a:extLst>
            </p:cNvPr>
            <p:cNvSpPr txBox="1"/>
            <p:nvPr/>
          </p:nvSpPr>
          <p:spPr>
            <a:xfrm>
              <a:off x="1" y="305934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A60EE-BD54-D03D-57C0-AA41CC50274A}"/>
              </a:ext>
            </a:extLst>
          </p:cNvPr>
          <p:cNvGrpSpPr/>
          <p:nvPr/>
        </p:nvGrpSpPr>
        <p:grpSpPr>
          <a:xfrm>
            <a:off x="2735424" y="3820138"/>
            <a:ext cx="7433891" cy="661830"/>
            <a:chOff x="712740" y="2702973"/>
            <a:chExt cx="7433891" cy="661830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CBC1C434-1F40-24B0-B51F-160FE3DA2DFE}"/>
                </a:ext>
              </a:extLst>
            </p:cNvPr>
            <p:cNvSpPr/>
            <p:nvPr/>
          </p:nvSpPr>
          <p:spPr>
            <a:xfrm rot="5400000">
              <a:off x="4098771" y="-68305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18">
              <a:extLst>
                <a:ext uri="{FF2B5EF4-FFF2-40B4-BE49-F238E27FC236}">
                  <a16:creationId xmlns:a16="http://schemas.microsoft.com/office/drawing/2014/main" id="{523BB135-2435-5F8A-EAB6-FCDADBDABAE1}"/>
                </a:ext>
              </a:extLst>
            </p:cNvPr>
            <p:cNvSpPr txBox="1"/>
            <p:nvPr/>
          </p:nvSpPr>
          <p:spPr>
            <a:xfrm>
              <a:off x="712741" y="2735280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Select the best model</a:t>
              </a:r>
              <a:endParaRPr lang="en-IN" sz="23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976299-FE3F-9832-1A3B-0FBC41906392}"/>
              </a:ext>
            </a:extLst>
          </p:cNvPr>
          <p:cNvGrpSpPr/>
          <p:nvPr/>
        </p:nvGrpSpPr>
        <p:grpSpPr>
          <a:xfrm>
            <a:off x="2022685" y="4720372"/>
            <a:ext cx="712740" cy="1018201"/>
            <a:chOff x="1" y="3603207"/>
            <a:chExt cx="712740" cy="1018201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15CA4AAD-2058-4CBA-5916-EA2C208E3665}"/>
                </a:ext>
              </a:extLst>
            </p:cNvPr>
            <p:cNvSpPr/>
            <p:nvPr/>
          </p:nvSpPr>
          <p:spPr>
            <a:xfrm rot="5400000">
              <a:off x="-152730" y="3755938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20">
              <a:extLst>
                <a:ext uri="{FF2B5EF4-FFF2-40B4-BE49-F238E27FC236}">
                  <a16:creationId xmlns:a16="http://schemas.microsoft.com/office/drawing/2014/main" id="{A43B9773-6C70-5ABE-33E1-A4CBBC27515B}"/>
                </a:ext>
              </a:extLst>
            </p:cNvPr>
            <p:cNvSpPr txBox="1"/>
            <p:nvPr/>
          </p:nvSpPr>
          <p:spPr>
            <a:xfrm>
              <a:off x="1" y="3959577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B3FA7F-FA94-AEF5-AF6E-52DC953FDD25}"/>
              </a:ext>
            </a:extLst>
          </p:cNvPr>
          <p:cNvGrpSpPr/>
          <p:nvPr/>
        </p:nvGrpSpPr>
        <p:grpSpPr>
          <a:xfrm>
            <a:off x="2735424" y="4720374"/>
            <a:ext cx="7433891" cy="661830"/>
            <a:chOff x="712740" y="3603209"/>
            <a:chExt cx="7433891" cy="66183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4CAAA1F-06ED-0C26-ED79-106232156B48}"/>
                </a:ext>
              </a:extLst>
            </p:cNvPr>
            <p:cNvSpPr/>
            <p:nvPr/>
          </p:nvSpPr>
          <p:spPr>
            <a:xfrm rot="5400000">
              <a:off x="4098771" y="21717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22">
              <a:extLst>
                <a:ext uri="{FF2B5EF4-FFF2-40B4-BE49-F238E27FC236}">
                  <a16:creationId xmlns:a16="http://schemas.microsoft.com/office/drawing/2014/main" id="{CE98666F-A19F-6E2A-7BAD-4DC1EE6E825B}"/>
                </a:ext>
              </a:extLst>
            </p:cNvPr>
            <p:cNvSpPr txBox="1"/>
            <p:nvPr/>
          </p:nvSpPr>
          <p:spPr>
            <a:xfrm>
              <a:off x="712741" y="3635516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Forecast the trend</a:t>
              </a:r>
              <a:endParaRPr lang="en-IN" sz="2300" kern="12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5ECD5-7FF9-96F0-4513-4CFC6112EF32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9844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85363"/>
            <a:ext cx="2151231" cy="3710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47200" y="3186354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9763-FAED-B1CE-C66B-47F2A18F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16" y="2146249"/>
            <a:ext cx="4681784" cy="3048604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A414CD08-A8FB-CA8C-C8C7-7A9AFABFB1DF}"/>
              </a:ext>
            </a:extLst>
          </p:cNvPr>
          <p:cNvSpPr/>
          <p:nvPr/>
        </p:nvSpPr>
        <p:spPr>
          <a:xfrm>
            <a:off x="7510216" y="3150704"/>
            <a:ext cx="45719" cy="44063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19AC2-BB59-999F-F8F9-1E7EF0CC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49" y="2146249"/>
            <a:ext cx="4681783" cy="29119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0631FF-356B-6392-D21B-B89F8F39FD81}"/>
              </a:ext>
            </a:extLst>
          </p:cNvPr>
          <p:cNvSpPr txBox="1">
            <a:spLocks/>
          </p:cNvSpPr>
          <p:nvPr/>
        </p:nvSpPr>
        <p:spPr>
          <a:xfrm>
            <a:off x="2716696" y="300424"/>
            <a:ext cx="7885043" cy="3892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Forecasting of Highly Reviewed Brand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935D9-5C15-82E8-B4F6-DB0DDD62D2BE}"/>
              </a:ext>
            </a:extLst>
          </p:cNvPr>
          <p:cNvSpPr txBox="1"/>
          <p:nvPr/>
        </p:nvSpPr>
        <p:spPr>
          <a:xfrm>
            <a:off x="5562156" y="942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Brand –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Fender</a:t>
            </a:r>
          </a:p>
          <a:p>
            <a:r>
              <a:rPr lang="en-US" dirty="0"/>
              <a:t> </a:t>
            </a:r>
            <a:endParaRPr lang="en-US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6E60B-356E-FAD9-991B-2D9E004C64F8}"/>
              </a:ext>
            </a:extLst>
          </p:cNvPr>
          <p:cNvSpPr txBox="1"/>
          <p:nvPr/>
        </p:nvSpPr>
        <p:spPr>
          <a:xfrm>
            <a:off x="9463078" y="177691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Sarima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C268F-E455-514C-AD6C-F69708A8C38D}"/>
              </a:ext>
            </a:extLst>
          </p:cNvPr>
          <p:cNvSpPr txBox="1"/>
          <p:nvPr/>
        </p:nvSpPr>
        <p:spPr>
          <a:xfrm>
            <a:off x="5208105" y="6046594"/>
            <a:ext cx="34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Fender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2F22A1-45E6-A33C-BC93-B146EA83455A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1749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514" y="509136"/>
            <a:ext cx="9640912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demanded Brand  from Musical Instrument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716A-453A-3AFC-22A1-35D0C31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2119745"/>
            <a:ext cx="4862914" cy="3048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9E20-5CF8-366D-5AEE-E99FCE5E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19" y="2119744"/>
            <a:ext cx="4245037" cy="30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787999" y="3322446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B8B69-3456-E6FA-F812-FC5DE0A9192E}"/>
              </a:ext>
            </a:extLst>
          </p:cNvPr>
          <p:cNvSpPr txBox="1"/>
          <p:nvPr/>
        </p:nvSpPr>
        <p:spPr>
          <a:xfrm>
            <a:off x="4240696" y="6135757"/>
            <a:ext cx="371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D’Addario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34A9-A6F2-A082-2CC2-40EFD6DAE59E}"/>
              </a:ext>
            </a:extLst>
          </p:cNvPr>
          <p:cNvSpPr txBox="1"/>
          <p:nvPr/>
        </p:nvSpPr>
        <p:spPr>
          <a:xfrm>
            <a:off x="9250017" y="17515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243CD-2443-4CB5-227A-24C06D825FB3}"/>
              </a:ext>
            </a:extLst>
          </p:cNvPr>
          <p:cNvSpPr txBox="1"/>
          <p:nvPr/>
        </p:nvSpPr>
        <p:spPr>
          <a:xfrm>
            <a:off x="5439345" y="1036630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– </a:t>
            </a:r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D’Addario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457CD5-C9AB-53A8-E9B2-9808B5585898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3177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0" y="395378"/>
            <a:ext cx="7421473" cy="371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Recommended Brand from Digital Music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23654" y="3390108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2EA54-7B0E-CA97-773A-D13F4EB59C32}"/>
              </a:ext>
            </a:extLst>
          </p:cNvPr>
          <p:cNvSpPr txBox="1"/>
          <p:nvPr/>
        </p:nvSpPr>
        <p:spPr>
          <a:xfrm>
            <a:off x="9454870" y="177390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0ECC1-49A6-23C4-B437-3BF3C09AD517}"/>
              </a:ext>
            </a:extLst>
          </p:cNvPr>
          <p:cNvSpPr txBox="1"/>
          <p:nvPr/>
        </p:nvSpPr>
        <p:spPr>
          <a:xfrm>
            <a:off x="5562156" y="942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Brand –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Stan Gertz</a:t>
            </a:r>
          </a:p>
          <a:p>
            <a:r>
              <a:rPr lang="en-US" dirty="0"/>
              <a:t> </a:t>
            </a:r>
            <a:endParaRPr lang="en-US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B192F-F639-8D95-52BE-0A85C67A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5" y="2196305"/>
            <a:ext cx="4792089" cy="3184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F2575-422F-AC73-F397-3131E08E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90" y="2317298"/>
            <a:ext cx="4125766" cy="2967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2B684-18A8-1E28-2EF6-11EB5D30930E}"/>
              </a:ext>
            </a:extLst>
          </p:cNvPr>
          <p:cNvSpPr txBox="1"/>
          <p:nvPr/>
        </p:nvSpPr>
        <p:spPr>
          <a:xfrm>
            <a:off x="4717441" y="6093290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a positive trend for Stan Gertz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CE10B-8099-72D7-4F76-FFE9C66E1A58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282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326" y="451408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4B65-CB0B-D472-6815-CC899D47BCA7}"/>
              </a:ext>
            </a:extLst>
          </p:cNvPr>
          <p:cNvSpPr txBox="1"/>
          <p:nvPr/>
        </p:nvSpPr>
        <p:spPr>
          <a:xfrm>
            <a:off x="515937" y="1842052"/>
            <a:ext cx="11150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observing the sentiments of reviews, we found that most of the reviews are positive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9305-CB50-2486-4587-3F4B9964F331}"/>
              </a:ext>
            </a:extLst>
          </p:cNvPr>
          <p:cNvSpPr txBox="1"/>
          <p:nvPr/>
        </p:nvSpPr>
        <p:spPr>
          <a:xfrm>
            <a:off x="515937" y="2782669"/>
            <a:ext cx="961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Almost all the categories have verified customers, hence the reviews are genuine and trustworthy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192B-51CC-D17D-B5AF-2A33A98BA0C1}"/>
              </a:ext>
            </a:extLst>
          </p:cNvPr>
          <p:cNvSpPr txBox="1"/>
          <p:nvPr/>
        </p:nvSpPr>
        <p:spPr>
          <a:xfrm>
            <a:off x="515937" y="3353955"/>
            <a:ext cx="11424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Even though the price of positively reviewed products is not low as compared to the negatively reviewed products, customers liked them because of the quality.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CC052-5691-B965-E281-063C32AEFFAE}"/>
              </a:ext>
            </a:extLst>
          </p:cNvPr>
          <p:cNvSpPr txBox="1"/>
          <p:nvPr/>
        </p:nvSpPr>
        <p:spPr>
          <a:xfrm>
            <a:off x="515937" y="4056562"/>
            <a:ext cx="11424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AA11D-81B9-B06A-104E-91D10F36598D}"/>
              </a:ext>
            </a:extLst>
          </p:cNvPr>
          <p:cNvSpPr/>
          <p:nvPr/>
        </p:nvSpPr>
        <p:spPr>
          <a:xfrm>
            <a:off x="11502887" y="6334539"/>
            <a:ext cx="477078" cy="41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83" y="499595"/>
            <a:ext cx="4757529" cy="1325563"/>
          </a:xfrm>
        </p:spPr>
        <p:txBody>
          <a:bodyPr/>
          <a:lstStyle/>
          <a:p>
            <a:r>
              <a:rPr lang="en-US" dirty="0"/>
              <a:t>Table of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32" y="1401555"/>
            <a:ext cx="1129523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Business 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About Data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Glimpse of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EDA (Exploratory Data Analysis)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Word Cloud on Positive Reviews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Classification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Clustering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Time Series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607EF-DDCC-7D73-E341-FF50ACB0A08F}"/>
              </a:ext>
            </a:extLst>
          </p:cNvPr>
          <p:cNvSpPr/>
          <p:nvPr/>
        </p:nvSpPr>
        <p:spPr>
          <a:xfrm>
            <a:off x="11529391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2E9-F076-FA90-BEAA-2F4D4EA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Business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617EA-91BF-D072-39E9-391F9E7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fld id="{9EC71654-96A5-4280-94F3-931C61A9F92C}" type="slidenum">
              <a:rPr lang="en-US" sz="1000" noProof="0" smtClean="0"/>
              <a:pPr>
                <a:lnSpc>
                  <a:spcPct val="300000"/>
                </a:lnSpc>
              </a:pPr>
              <a:t>3</a:t>
            </a:fld>
            <a:endParaRPr lang="en-US" sz="10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EBF2A-854E-47A1-B032-3EF9D4D3E967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F5A4F-3C75-7D7B-3109-423738E14EA8}"/>
              </a:ext>
            </a:extLst>
          </p:cNvPr>
          <p:cNvSpPr txBox="1"/>
          <p:nvPr/>
        </p:nvSpPr>
        <p:spPr>
          <a:xfrm>
            <a:off x="515938" y="1510748"/>
            <a:ext cx="8720827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Classify the reviews into particular categories based on different sentiments</a:t>
            </a:r>
          </a:p>
          <a:p>
            <a:pPr>
              <a:lnSpc>
                <a:spcPct val="30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1A043-31A0-AB76-83BF-22C625DEE002}"/>
              </a:ext>
            </a:extLst>
          </p:cNvPr>
          <p:cNvSpPr txBox="1"/>
          <p:nvPr/>
        </p:nvSpPr>
        <p:spPr>
          <a:xfrm>
            <a:off x="515939" y="2053952"/>
            <a:ext cx="11305000" cy="85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To Identify top brands and genre liked by the customers by clustering techniques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AF020-EE8C-3AD3-2ED1-3BCB901A72C1}"/>
              </a:ext>
            </a:extLst>
          </p:cNvPr>
          <p:cNvSpPr txBox="1"/>
          <p:nvPr/>
        </p:nvSpPr>
        <p:spPr>
          <a:xfrm>
            <a:off x="515938" y="2597156"/>
            <a:ext cx="10668897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Recommend engaging content to the customers by forecasting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6DD2B-D820-3BE8-EB4B-39EBC779FDA7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79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2E9-F076-FA90-BEAA-2F4D4EA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About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617EA-91BF-D072-39E9-391F9E7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fld id="{9EC71654-96A5-4280-94F3-931C61A9F92C}" type="slidenum">
              <a:rPr lang="en-US" sz="1000" noProof="0" smtClean="0"/>
              <a:pPr>
                <a:lnSpc>
                  <a:spcPct val="300000"/>
                </a:lnSpc>
              </a:pPr>
              <a:t>4</a:t>
            </a:fld>
            <a:endParaRPr lang="en-US" sz="10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EBF2A-854E-47A1-B032-3EF9D4D3E967}"/>
              </a:ext>
            </a:extLst>
          </p:cNvPr>
          <p:cNvSpPr/>
          <p:nvPr/>
        </p:nvSpPr>
        <p:spPr>
          <a:xfrm>
            <a:off x="5009322" y="-17105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AEDCC-EC72-8F3C-B7F3-0F5DC16D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91" y="2939534"/>
            <a:ext cx="2896004" cy="28293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7C9639-99AD-87DA-124A-5DE66B548AE2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BADFF-5B15-5819-474F-D6B8458252DB}"/>
              </a:ext>
            </a:extLst>
          </p:cNvPr>
          <p:cNvSpPr txBox="1"/>
          <p:nvPr/>
        </p:nvSpPr>
        <p:spPr>
          <a:xfrm>
            <a:off x="515938" y="1855304"/>
            <a:ext cx="57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Digital Music Product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0C2BD-D08E-E838-CA0F-5A1E64FD1732}"/>
              </a:ext>
            </a:extLst>
          </p:cNvPr>
          <p:cNvSpPr txBox="1"/>
          <p:nvPr/>
        </p:nvSpPr>
        <p:spPr>
          <a:xfrm>
            <a:off x="662609" y="2411896"/>
            <a:ext cx="306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 Core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Reviews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1,69,781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5541 unique Product ID’s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54B1D-D86E-1367-E670-9671D02C753F}"/>
              </a:ext>
            </a:extLst>
          </p:cNvPr>
          <p:cNvSpPr txBox="1"/>
          <p:nvPr/>
        </p:nvSpPr>
        <p:spPr>
          <a:xfrm>
            <a:off x="515938" y="4169528"/>
            <a:ext cx="57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Musical Instrument 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B012F-3252-2DE5-95BF-72A371BE0F71}"/>
              </a:ext>
            </a:extLst>
          </p:cNvPr>
          <p:cNvSpPr txBox="1"/>
          <p:nvPr/>
        </p:nvSpPr>
        <p:spPr>
          <a:xfrm>
            <a:off x="676309" y="481916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 Core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Reviews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Meta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2,31,392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6297 unique Product ID’s</a:t>
            </a:r>
          </a:p>
        </p:txBody>
      </p:sp>
    </p:spTree>
    <p:extLst>
      <p:ext uri="{BB962C8B-B14F-4D97-AF65-F5344CB8AC3E}">
        <p14:creationId xmlns:p14="http://schemas.microsoft.com/office/powerpoint/2010/main" val="30012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747292"/>
          </a:xfrm>
        </p:spPr>
        <p:txBody>
          <a:bodyPr/>
          <a:lstStyle/>
          <a:p>
            <a:r>
              <a:rPr lang="en-US" cap="none" dirty="0"/>
              <a:t>Data Dictionary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77" y="1850966"/>
            <a:ext cx="7840213" cy="366063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Reviewer ID     : Unique ID of each review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Asin	                 : Unique Product Id 	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Rating                : Reviewer rating for all the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 Time     : Time of Review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Main Category  : Category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Review Text        : Reviews on the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Summary            : Brief Statement of the Review Text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Verified               : Boolean Data (Yes/No)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Brand                  : Brand of Particular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E327A-BEA1-5F66-EA5E-641B28A34EDC}"/>
              </a:ext>
            </a:extLst>
          </p:cNvPr>
          <p:cNvSpPr txBox="1"/>
          <p:nvPr/>
        </p:nvSpPr>
        <p:spPr>
          <a:xfrm>
            <a:off x="515938" y="1173983"/>
            <a:ext cx="69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the following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BCFFE-996B-5700-FBCB-9B6BF79EAE52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AEBF5A-724F-D9DC-DDCF-5617E95C4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822" y="1723385"/>
            <a:ext cx="4298828" cy="225856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FF16A-D34A-AD07-71FF-BDFE6A3239F0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8" y="2329070"/>
            <a:ext cx="11343861" cy="1099930"/>
          </a:xfrm>
        </p:spPr>
        <p:txBody>
          <a:bodyPr/>
          <a:lstStyle/>
          <a:p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(Exploratory Data Analysis) using tableau for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file"/>
              </a:rPr>
              <a:t>Musical Instrument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2800" cap="non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 action="ppaction://hlinkfile"/>
              </a:rPr>
              <a:t>Digital Music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F2A0B5-CBC7-58E8-C493-0631FCF3590F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269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110" y="267287"/>
            <a:ext cx="6710289" cy="829993"/>
          </a:xfrm>
        </p:spPr>
        <p:txBody>
          <a:bodyPr/>
          <a:lstStyle/>
          <a:p>
            <a:r>
              <a:rPr lang="en-US" cap="none" dirty="0"/>
              <a:t>Work flow of Review Categorization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108BF-4A77-C857-1849-5975F71CED64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24FFA1-1D89-8824-0858-DAB54FB573C7}"/>
              </a:ext>
            </a:extLst>
          </p:cNvPr>
          <p:cNvSpPr/>
          <p:nvPr/>
        </p:nvSpPr>
        <p:spPr>
          <a:xfrm>
            <a:off x="107975" y="898818"/>
            <a:ext cx="2142856" cy="1309810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Cleaning</a:t>
            </a:r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A9DFA452-4F6D-B4B2-DF8F-FB8B0E85542E}"/>
              </a:ext>
            </a:extLst>
          </p:cNvPr>
          <p:cNvSpPr/>
          <p:nvPr/>
        </p:nvSpPr>
        <p:spPr>
          <a:xfrm flipH="1">
            <a:off x="844060" y="2252346"/>
            <a:ext cx="1406771" cy="9832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58AB96-74E8-924A-9EAA-CD69C7AD0207}"/>
              </a:ext>
            </a:extLst>
          </p:cNvPr>
          <p:cNvSpPr/>
          <p:nvPr/>
        </p:nvSpPr>
        <p:spPr>
          <a:xfrm>
            <a:off x="2424392" y="2208628"/>
            <a:ext cx="2527436" cy="147710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Tokenization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/>
              <a:t>Lemmatization</a:t>
            </a:r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A9DFA452-4F6D-B4B2-DF8F-FB8B0E85542E}"/>
              </a:ext>
            </a:extLst>
          </p:cNvPr>
          <p:cNvSpPr/>
          <p:nvPr/>
        </p:nvSpPr>
        <p:spPr>
          <a:xfrm flipH="1">
            <a:off x="3545057" y="3807241"/>
            <a:ext cx="1406771" cy="983223"/>
          </a:xfrm>
          <a:prstGeom prst="leftUpArrow">
            <a:avLst>
              <a:gd name="adj1" fmla="val 3072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AE69C-CC7D-3BE2-19EF-0A3BE7FE2440}"/>
              </a:ext>
            </a:extLst>
          </p:cNvPr>
          <p:cNvSpPr/>
          <p:nvPr/>
        </p:nvSpPr>
        <p:spPr>
          <a:xfrm>
            <a:off x="5181660" y="380724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Sentiments (Polarity Score)</a:t>
            </a:r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B11A9C61-38DD-A33F-E175-53F747C184C4}"/>
              </a:ext>
            </a:extLst>
          </p:cNvPr>
          <p:cNvSpPr/>
          <p:nvPr/>
        </p:nvSpPr>
        <p:spPr>
          <a:xfrm flipH="1">
            <a:off x="6196818" y="5149930"/>
            <a:ext cx="1406771" cy="9832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BC1360-8403-F4F7-0835-9F84846B592B}"/>
              </a:ext>
            </a:extLst>
          </p:cNvPr>
          <p:cNvSpPr/>
          <p:nvPr/>
        </p:nvSpPr>
        <p:spPr>
          <a:xfrm>
            <a:off x="7880312" y="541140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 Categorization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D86B1-7274-171B-09C3-F4EE855DBEC2}"/>
              </a:ext>
            </a:extLst>
          </p:cNvPr>
          <p:cNvSpPr txBox="1"/>
          <p:nvPr/>
        </p:nvSpPr>
        <p:spPr>
          <a:xfrm>
            <a:off x="3021495" y="1257122"/>
            <a:ext cx="424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Preprocessing, feature selection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2655E-6151-D5B4-FFD4-43EDAB0297AC}"/>
              </a:ext>
            </a:extLst>
          </p:cNvPr>
          <p:cNvSpPr txBox="1"/>
          <p:nvPr/>
        </p:nvSpPr>
        <p:spPr>
          <a:xfrm>
            <a:off x="5362440" y="2754273"/>
            <a:ext cx="336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Preprocessing , NLP , NLTK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DCC4-BEE7-E2C1-207F-BCE8E41DB0BB}"/>
              </a:ext>
            </a:extLst>
          </p:cNvPr>
          <p:cNvSpPr txBox="1"/>
          <p:nvPr/>
        </p:nvSpPr>
        <p:spPr>
          <a:xfrm>
            <a:off x="7752520" y="4363405"/>
            <a:ext cx="36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Sentiments score using TextBlob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A7FD4-DB61-B604-6527-F3411F4BEDFB}"/>
              </a:ext>
            </a:extLst>
          </p:cNvPr>
          <p:cNvSpPr txBox="1"/>
          <p:nvPr/>
        </p:nvSpPr>
        <p:spPr>
          <a:xfrm>
            <a:off x="10389370" y="5641541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A3E93A-182C-8505-E8F6-9FF258C328C3}"/>
              </a:ext>
            </a:extLst>
          </p:cNvPr>
          <p:cNvSpPr/>
          <p:nvPr/>
        </p:nvSpPr>
        <p:spPr>
          <a:xfrm>
            <a:off x="11658156" y="6404613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F967-5F1B-E00D-D9D1-E56EFE77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6470" cy="1230331"/>
          </a:xfrm>
        </p:spPr>
        <p:txBody>
          <a:bodyPr/>
          <a:lstStyle/>
          <a:p>
            <a:pPr algn="ctr"/>
            <a:r>
              <a:rPr lang="en-US" cap="none" dirty="0"/>
              <a:t>Analysis of the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99E2-DC40-71A6-F90A-464264BB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B2AA27-4610-7783-B1EC-94AC6839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07844"/>
              </p:ext>
            </p:extLst>
          </p:nvPr>
        </p:nvGraphicFramePr>
        <p:xfrm>
          <a:off x="1524000" y="1012469"/>
          <a:ext cx="9157253" cy="46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940">
                  <a:extLst>
                    <a:ext uri="{9D8B030D-6E8A-4147-A177-3AD203B41FA5}">
                      <a16:colId xmlns:a16="http://schemas.microsoft.com/office/drawing/2014/main" val="1821933586"/>
                    </a:ext>
                  </a:extLst>
                </a:gridCol>
                <a:gridCol w="1938424">
                  <a:extLst>
                    <a:ext uri="{9D8B030D-6E8A-4147-A177-3AD203B41FA5}">
                      <a16:colId xmlns:a16="http://schemas.microsoft.com/office/drawing/2014/main" val="801035503"/>
                    </a:ext>
                  </a:extLst>
                </a:gridCol>
                <a:gridCol w="1938424">
                  <a:extLst>
                    <a:ext uri="{9D8B030D-6E8A-4147-A177-3AD203B41FA5}">
                      <a16:colId xmlns:a16="http://schemas.microsoft.com/office/drawing/2014/main" val="3367317766"/>
                    </a:ext>
                  </a:extLst>
                </a:gridCol>
                <a:gridCol w="1331465">
                  <a:extLst>
                    <a:ext uri="{9D8B030D-6E8A-4147-A177-3AD203B41FA5}">
                      <a16:colId xmlns:a16="http://schemas.microsoft.com/office/drawing/2014/main" val="3793517727"/>
                    </a:ext>
                  </a:extLst>
                </a:gridCol>
              </a:tblGrid>
              <a:tr h="650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Filtered words from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10730"/>
                  </a:ext>
                </a:extLst>
              </a:tr>
              <a:tr h="12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is awesome to listen to, A must-have for all fans.. needed to be a triple disc </a:t>
                      </a:r>
                      <a:r>
                        <a:rPr lang="en-US" dirty="0" err="1"/>
                        <a:t>set..They</a:t>
                      </a:r>
                      <a:r>
                        <a:rPr lang="en-US" dirty="0"/>
                        <a:t> have so many hits!!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cs typeface="Calibri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Awesome ,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35"/>
                  </a:ext>
                </a:extLst>
              </a:tr>
              <a:tr h="928800">
                <a:tc>
                  <a:txBody>
                    <a:bodyPr/>
                    <a:lstStyle/>
                    <a:p>
                      <a:r>
                        <a:rPr lang="en-US" dirty="0"/>
                        <a:t>It was great to hear the old stuff again and I like the new stuff too. I recommend it to any Slayer </a:t>
                      </a:r>
                      <a:r>
                        <a:rPr lang="en-US" dirty="0" err="1"/>
                        <a:t>fan.SLAYER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, new , fan , recommend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73217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Never had caviar before... Shouldn't have started with cheap stuff but hate to buy expensive and possibly not like 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 , hate ,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89542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r>
                        <a:rPr lang="en-US" dirty="0"/>
                        <a:t>poor quality ,came wrapped in </a:t>
                      </a:r>
                      <a:r>
                        <a:rPr lang="en-US" dirty="0" err="1"/>
                        <a:t>tapepoor</a:t>
                      </a:r>
                      <a:r>
                        <a:rPr lang="en-US" dirty="0"/>
                        <a:t> quality, came wrapped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53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56BF2F-1823-145F-1D29-5C96F39CD66F}"/>
              </a:ext>
            </a:extLst>
          </p:cNvPr>
          <p:cNvSpPr/>
          <p:nvPr/>
        </p:nvSpPr>
        <p:spPr>
          <a:xfrm>
            <a:off x="53406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34D770-6C57-F4BF-BE97-1D7B944C68D5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41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09831-2A4F-1D97-2FF9-398A2B8D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5621B-C629-812C-7250-83C84798C02F}"/>
              </a:ext>
            </a:extLst>
          </p:cNvPr>
          <p:cNvSpPr/>
          <p:nvPr/>
        </p:nvSpPr>
        <p:spPr>
          <a:xfrm>
            <a:off x="515938" y="519591"/>
            <a:ext cx="100236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cloud of positive sentiments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158A43-5322-C2A7-8465-B20F1D0C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77179"/>
              </p:ext>
            </p:extLst>
          </p:nvPr>
        </p:nvGraphicFramePr>
        <p:xfrm>
          <a:off x="9104243" y="1622562"/>
          <a:ext cx="2676940" cy="39886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6940">
                  <a:extLst>
                    <a:ext uri="{9D8B030D-6E8A-4147-A177-3AD203B41FA5}">
                      <a16:colId xmlns:a16="http://schemas.microsoft.com/office/drawing/2014/main" val="925455727"/>
                    </a:ext>
                  </a:extLst>
                </a:gridCol>
              </a:tblGrid>
              <a:tr h="393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11133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26464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91171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925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02052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87100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2091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2987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82257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894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44F9E4-A666-FF72-2E57-43F0D269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675570"/>
            <a:ext cx="8198509" cy="39886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EF7032-44EE-86CA-55F9-F2E1D8AB5E46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6F183-01C9-C358-16C0-06B827F29E4A}"/>
              </a:ext>
            </a:extLst>
          </p:cNvPr>
          <p:cNvSpPr/>
          <p:nvPr/>
        </p:nvSpPr>
        <p:spPr>
          <a:xfrm>
            <a:off x="11502887" y="6455739"/>
            <a:ext cx="331304" cy="28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6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4803</TotalTime>
  <Words>768</Words>
  <Application>Microsoft Office PowerPoint</Application>
  <PresentationFormat>Widescreen</PresentationFormat>
  <Paragraphs>256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Georgia</vt:lpstr>
      <vt:lpstr>Wingdings</vt:lpstr>
      <vt:lpstr>Office Theme</vt:lpstr>
      <vt:lpstr>Amazon Review Data Analysis</vt:lpstr>
      <vt:lpstr>Table of content </vt:lpstr>
      <vt:lpstr>Business Objective</vt:lpstr>
      <vt:lpstr>About Dataset</vt:lpstr>
      <vt:lpstr>Data Dictionary</vt:lpstr>
      <vt:lpstr>EDA (Exploratory Data Analysis) using tableau for Musical Instrument and Digital Music</vt:lpstr>
      <vt:lpstr>Work flow of Review Categorization  </vt:lpstr>
      <vt:lpstr>Analysis of the Reviews</vt:lpstr>
      <vt:lpstr>PowerPoint Presentation</vt:lpstr>
      <vt:lpstr>Sentiment Analysis</vt:lpstr>
      <vt:lpstr>PowerPoint Presentation</vt:lpstr>
      <vt:lpstr>PowerPoint Presentation</vt:lpstr>
      <vt:lpstr>PowerPoint Presentation</vt:lpstr>
      <vt:lpstr>PowerPoint Presentation</vt:lpstr>
      <vt:lpstr>Work flow of Product Forecasting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Data Analysis</dc:title>
  <dc:creator>gaurav10012022@gmail.com</dc:creator>
  <cp:lastModifiedBy>gaurav10012022@gmail.com</cp:lastModifiedBy>
  <cp:revision>8</cp:revision>
  <dcterms:created xsi:type="dcterms:W3CDTF">2023-01-25T09:05:05Z</dcterms:created>
  <dcterms:modified xsi:type="dcterms:W3CDTF">2023-02-08T19:03:13Z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