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5EB2B-3B8D-4D60-B637-F89C26661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48234F-5159-48AA-8304-2F5137A9D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7F37D-B931-43A4-895E-39504E13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BEB831-9CA1-4727-B5D5-F424407E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9D06B-DDC7-403D-B408-49CC5FBE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29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9C407-67C8-43B5-9845-3706C76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63F586-8066-41A3-9A23-FC7DFB81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3C701-E0CF-405D-967F-95971625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CE1898-ECF6-4B4B-B277-59100E01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6405A-DDD4-4F3C-AAE7-30C9D9B6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7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5203FD9-207D-4CD3-B784-E6D486AA0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A505FF-9409-48F0-97E9-2DDC9233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F0CFF-39EA-4D2A-8B14-E0968A8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610E78-5B21-4443-A985-ECE618A3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DE9C3-B4EE-432F-AEA2-117961E4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69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6DAE-7E0D-4A6A-A242-93320BD9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60B7A-D38C-454B-B271-62168576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5C19C-D1C3-4AD8-AB2A-4665C0E7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E43C3-1655-4115-B2BA-CDDCE177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62211-2E5F-4504-9A66-F0442C2F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3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973BF-AFD4-4764-A5D5-B20EDA73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7D18A8-D15C-4388-9357-D693918D7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15B8C-37C9-44C2-9169-49CEAC5F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8263D-ABF4-4EB3-97C6-75AE2B64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820E87-AC61-4D1A-A231-46835AAC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3FC7F-739B-4418-B907-FFBBDD17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BDDA6-7705-4DF8-8D4E-4DE7E3BD3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FA7FF1-9798-4AD8-8C82-972CEDCB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5AF0C6-7994-437A-99FF-ADBA783E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4518D3-4BAF-47CB-8291-E8F0BCFB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B4BC01-327B-44F1-A71F-25F8BD99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22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465B5-26E6-4A48-BDCF-B36C253B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88C3A4-D8EF-48B7-A3E5-D5EC9147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0388A7-6B60-438E-BAD3-FB8FD8AC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E4FBFE-DEAE-41BA-A682-C53A1197E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13B6F3-073E-4BC9-831F-8C1217E14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59BB23-2E01-428F-BD9F-050A001B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C3E2A9-7D6E-45CB-A932-FA6513FE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110F14-7817-48E4-A1E0-0DA372DF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5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0A791-25B7-4042-90E3-AFAE507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C39EA5-F615-40DC-ABAF-ABC40BEA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AF59BA-C94A-45C3-870D-3B34572B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691B4E-0D94-4F9A-A20E-44D43AF4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13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7B4E4D-251A-4CAC-8B73-ED7866DF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F060FC-8566-4713-AA42-6A6412E3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9D9A6B-4C6C-4CC6-AA5B-9DFA938A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9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97B13-738B-4DDD-B3FE-7E76B564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79B68-1448-4B16-B0F9-B9BE88D3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7DAD9D-7200-49AA-A230-E3F2798CD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EA0658-844B-4CEC-976B-2C857B3A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A5B9FB-3045-4A5F-9008-DF88FEE1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2A1D0-BF89-4113-B360-8F144C843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BE845-19DC-4D93-AC65-16376AF7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38485E-D83F-4D71-B664-3F837DAA8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62B639-CFC3-4094-9767-F412078DB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44DC95-49F2-4E8C-B717-765A5468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13E4AD-DDA6-487D-B846-6E56E05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08A2A5-DAA5-4845-A8A5-DB475EE9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51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63F71-770B-405E-A7D0-E0957ADD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E2D63-63E9-4E2D-A6C1-83A3C5D5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EC7F51-4F56-4287-94CE-5A39624D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014E-0DC7-4162-BD95-21C7F2D46CAB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8FBC2-61CF-4838-908C-81A35FC3B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A42F1B-808F-4835-96AA-83CD2AC35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FD03-776B-40B6-B23C-5151CF2082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87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08A70-1B7D-46B7-942D-54B2AC17A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ru-RU" sz="6600"/>
              <a:t>Новые левые в 50-80-е годы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151E25-2D69-406D-A200-D11287001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539E1-3FDE-4CB7-B351-701E2BA1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5400"/>
              <a:t>Введение</a:t>
            </a:r>
          </a:p>
        </p:txBody>
      </p:sp>
      <p:pic>
        <p:nvPicPr>
          <p:cNvPr id="1026" name="Picture 2" descr="https://sun9-46.userapi.com/impg/0zUxEhNpXGJpwwr4nibGjmDEz5xGf5m5jyA6VA/f6Ip-zrTnA0.jpg?size=439x604&amp;quality=95&amp;sign=1e557c1c3986b7a6119ac7d15c4f5ced&amp;c_uniq_tag=littGG76rzO1x82-eJf1NWFI1lSB_07czM9xrQQxJUM&amp;type=album">
            <a:extLst>
              <a:ext uri="{FF2B5EF4-FFF2-40B4-BE49-F238E27FC236}">
                <a16:creationId xmlns:a16="http://schemas.microsoft.com/office/drawing/2014/main" id="{3F5AA31C-6A51-4215-AB4A-B885E277C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D7BDD-6BA2-4B3B-A524-4E5C2D0E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Новые левые — направление в политике, отождествляющее себя с левой идеей, но противопоставляющее себя тра­ди­ци­он­ным со­циа­ли­стическим и ком­му­ни­стическим пар­тиям.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Сам термин был употреблен и введен в широкий дискурс «леворадикальным» социологом Ч.Р. </a:t>
            </a:r>
            <a:r>
              <a:rPr lang="ru-RU" sz="2000" dirty="0" err="1"/>
              <a:t>Миллзом</a:t>
            </a:r>
            <a:r>
              <a:rPr lang="ru-RU" sz="2000" dirty="0"/>
              <a:t> в его «Письме к новым левым».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9924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9B612-BA01-42FA-8065-B6278B9E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5455920" cy="1956841"/>
          </a:xfrm>
        </p:spPr>
        <p:txBody>
          <a:bodyPr anchor="b">
            <a:normAutofit/>
          </a:bodyPr>
          <a:lstStyle/>
          <a:p>
            <a:r>
              <a:rPr lang="ru-RU" sz="3800" dirty="0"/>
              <a:t>Основные аспекты идеологии «Новых левых»</a:t>
            </a:r>
          </a:p>
        </p:txBody>
      </p:sp>
      <p:sp>
        <p:nvSpPr>
          <p:cNvPr id="308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4BBB6-F5DD-42AE-A0E6-1A0F51CF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872899"/>
            <a:ext cx="4648200" cy="36414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b="1" dirty="0"/>
              <a:t>Критика традиционной левой идеологии</a:t>
            </a:r>
            <a:r>
              <a:rPr lang="ru-RU" sz="1400" dirty="0"/>
              <a:t>.</a:t>
            </a:r>
          </a:p>
          <a:p>
            <a:pPr marL="0" indent="0">
              <a:buNone/>
            </a:pPr>
            <a:r>
              <a:rPr lang="ru-RU" sz="1400" dirty="0"/>
              <a:t>"Новые левые" отвергали революционный потенциал рабочего класса и верили в необходимость нового подхода к борьбе за социальные изменения. Они не видели неизбежности краха капитализма, отвергали ценности консерватизма и либерализма, основанные на западной индивидуалистической модели. «Новые левые» не поддерживали практику "государства всеобщего благосостояния", утверждая, что это привело к утрате революционного сознания рабочего класса.</a:t>
            </a:r>
          </a:p>
          <a:p>
            <a:endParaRPr lang="ru-RU" sz="1400" dirty="0"/>
          </a:p>
          <a:p>
            <a:pPr marL="0" indent="0">
              <a:buNone/>
            </a:pPr>
            <a:r>
              <a:rPr lang="ru-RU" sz="1400" b="1" dirty="0"/>
              <a:t>Новые концепции политической деятельности.</a:t>
            </a:r>
          </a:p>
          <a:p>
            <a:pPr marL="0" indent="0">
              <a:buNone/>
            </a:pPr>
            <a:r>
              <a:rPr lang="ru-RU" sz="1400" dirty="0"/>
              <a:t>"Новые левые" искали новые формы политической организации и требовали экономической демократии вне устаревших политических систем. Они призывали к развитию элементов самоуправленческого социализма, совершенствованию общественной собственности как пути к освобождению человека и стремились к социальной справедливости.</a:t>
            </a:r>
          </a:p>
          <a:p>
            <a:endParaRPr lang="ru-RU" sz="1050" dirty="0"/>
          </a:p>
          <a:p>
            <a:pPr marL="0" indent="0">
              <a:buNone/>
            </a:pPr>
            <a:endParaRPr lang="ru-RU" sz="1050" dirty="0"/>
          </a:p>
        </p:txBody>
      </p:sp>
      <p:pic>
        <p:nvPicPr>
          <p:cNvPr id="3080" name="Picture 8" descr="https://mmoklad.ru/uploads/posts/2022-07/ot-nacizma-k-kulture-gostepriimstva-kak-prohodila-denacifikacija-fashistskoj-germanii-mnenija-4.jpg">
            <a:extLst>
              <a:ext uri="{FF2B5EF4-FFF2-40B4-BE49-F238E27FC236}">
                <a16:creationId xmlns:a16="http://schemas.microsoft.com/office/drawing/2014/main" id="{756A845F-0C65-42BD-9ACB-C84F548C7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5" r="2248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8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s://i.pinimg.com/originals/f5/7e/0a/f57e0ac69f4a5f39b1151713f260cb48.jpg">
            <a:extLst>
              <a:ext uri="{FF2B5EF4-FFF2-40B4-BE49-F238E27FC236}">
                <a16:creationId xmlns:a16="http://schemas.microsoft.com/office/drawing/2014/main" id="{C83E02EB-39EC-41C7-B9FD-C2F40A8FE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D6CCF-C633-4924-A328-68CCFB7E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792557"/>
            <a:ext cx="3822189" cy="5272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600" b="1" dirty="0"/>
              <a:t>Расширение спектра борьбы за права.</a:t>
            </a:r>
          </a:p>
          <a:p>
            <a:pPr marL="0" indent="0">
              <a:buNone/>
            </a:pPr>
            <a:r>
              <a:rPr lang="ru-RU" sz="1600" dirty="0"/>
              <a:t>Главной целью "новых левых" становится борьба за права различных социальных групп, подвергавшихся законодательной, политической или расовой дискриминации. Они активно выступают за права женщин, национальных и расовых меньшинств, студентов, безработных и других слоев общества.</a:t>
            </a:r>
          </a:p>
          <a:p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Влияние на культурные и социальные нормы.</a:t>
            </a:r>
          </a:p>
          <a:p>
            <a:pPr marL="0" indent="0">
              <a:buNone/>
            </a:pPr>
            <a:r>
              <a:rPr lang="ru-RU" sz="1600" dirty="0"/>
              <a:t>Они нарушают традиционные ценности и табу, протестуя против бездуховности «общества потребления» и стремясь к разнообразию в рамках личности и общества. Это движение выражало протест против потребительского общества, обезличившего массовую культуру и унифицировавшего человеческую личность. Они выступали за "демократию участия", свободу самовыражения и </a:t>
            </a:r>
            <a:r>
              <a:rPr lang="ru-RU" sz="1600" dirty="0" err="1"/>
              <a:t>антиконформизм</a:t>
            </a:r>
            <a:r>
              <a:rPr lang="ru-RU" sz="1600" dirty="0"/>
              <a:t>.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97208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tps://images.seattletimes.com/wp-content/uploads/2017/10/0645980c-a92d-11e7-accd-5ad5c94fa8f5.jpg?d=1020x720">
            <a:extLst>
              <a:ext uri="{FF2B5EF4-FFF2-40B4-BE49-F238E27FC236}">
                <a16:creationId xmlns:a16="http://schemas.microsoft.com/office/drawing/2014/main" id="{90B43218-3C38-4282-B91D-E162036FC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D6CCF-C633-4924-A328-68CCFB7E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7" y="1481988"/>
            <a:ext cx="3854846" cy="3894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500" b="1" dirty="0"/>
              <a:t>Участие в массовых движениях.</a:t>
            </a:r>
          </a:p>
          <a:p>
            <a:pPr marL="0" lvl="0" indent="0">
              <a:buNone/>
            </a:pPr>
            <a:r>
              <a:rPr lang="ru-RU" sz="1500" dirty="0"/>
              <a:t>Они активно участвовали во всех массовых движениях 60-х, таких как борьба за университетские свободы, гражданские права чернокожих и других меньшинств в США, но наиболее массовый характер приняло движение против войны во Вьетнаме.</a:t>
            </a:r>
          </a:p>
          <a:p>
            <a:pPr marL="0" lv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ru-RU" sz="1500" b="1" dirty="0"/>
              <a:t>Эволюция активизма и идеологии.</a:t>
            </a:r>
          </a:p>
          <a:p>
            <a:pPr marL="0" indent="0">
              <a:buNone/>
            </a:pPr>
            <a:r>
              <a:rPr lang="ru-RU" sz="1500" dirty="0"/>
              <a:t>В начале периода "новые левые" придерживались леволиберального протеста, но впоследствии перешли к более радикальным лозунгам и экстремистским методам в борьбе за социальные изменения.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231356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DED5C-3B58-401A-BC68-BC7767A8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838"/>
            <a:ext cx="10515600" cy="1166814"/>
          </a:xfrm>
        </p:spPr>
        <p:txBody>
          <a:bodyPr>
            <a:normAutofit/>
          </a:bodyPr>
          <a:lstStyle/>
          <a:p>
            <a:r>
              <a:rPr lang="ru-RU" sz="5400" dirty="0"/>
              <a:t>Результаты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E09A5C-6FC5-4F00-8D7B-B416A15B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83" y="1859382"/>
            <a:ext cx="11191385" cy="4783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b="1" dirty="0"/>
              <a:t>Социальные изменения.</a:t>
            </a:r>
          </a:p>
          <a:p>
            <a:pPr marL="0" indent="0">
              <a:buNone/>
            </a:pPr>
            <a:r>
              <a:rPr lang="ru-RU" sz="1500" dirty="0"/>
              <a:t>Активизм Новых левых способствовал социальным изменениям, включая более широкое признание прав меньшинств, расширение социальных программ, улучшение условий труда и другие формы социальной справедливости.</a:t>
            </a:r>
          </a:p>
          <a:p>
            <a:pPr marL="0" indent="0">
              <a:buNone/>
            </a:pPr>
            <a:endParaRPr lang="ru-RU" sz="300" dirty="0"/>
          </a:p>
          <a:p>
            <a:pPr marL="0" indent="0">
              <a:buNone/>
            </a:pPr>
            <a:r>
              <a:rPr lang="ru-RU" sz="1500" b="1" dirty="0"/>
              <a:t>Политические перемены.</a:t>
            </a:r>
          </a:p>
          <a:p>
            <a:pPr marL="0" indent="0">
              <a:buNone/>
            </a:pPr>
            <a:r>
              <a:rPr lang="ru-RU" sz="1500" dirty="0"/>
              <a:t>Некоторые из лозунгов и идей Новых левых оказали влияние на политику. Например, идеи об улучшении гражданских прав, защите окружающей среды и борьбе за равенство стали частью политической повестки во многих странах.</a:t>
            </a:r>
          </a:p>
          <a:p>
            <a:pPr marL="0" indent="0">
              <a:buNone/>
            </a:pPr>
            <a:endParaRPr lang="ru-RU" sz="300" b="1" dirty="0"/>
          </a:p>
          <a:p>
            <a:pPr marL="0" indent="0">
              <a:buNone/>
            </a:pPr>
            <a:r>
              <a:rPr lang="ru-RU" sz="1500" b="1" dirty="0"/>
              <a:t>Культурные трансформации.</a:t>
            </a:r>
          </a:p>
          <a:p>
            <a:pPr marL="0" indent="0">
              <a:buNone/>
            </a:pPr>
            <a:r>
              <a:rPr lang="ru-RU" sz="1500" dirty="0"/>
              <a:t>Протесты Новых левых внесли свой вклад в культурные изменения, стимулируя новые течения в искусстве, музыке, литературе и образе жизни.</a:t>
            </a:r>
          </a:p>
          <a:p>
            <a:pPr marL="0" indent="0">
              <a:buNone/>
            </a:pPr>
            <a:endParaRPr lang="ru-RU" sz="300" b="1" dirty="0"/>
          </a:p>
          <a:p>
            <a:pPr marL="0" indent="0">
              <a:buNone/>
            </a:pPr>
            <a:r>
              <a:rPr lang="ru-RU" sz="1500" b="1" dirty="0"/>
              <a:t>Появление новых движений.</a:t>
            </a:r>
          </a:p>
          <a:p>
            <a:pPr marL="0" indent="0">
              <a:buNone/>
            </a:pPr>
            <a:r>
              <a:rPr lang="ru-RU" sz="1500" dirty="0"/>
              <a:t>Хотя Новые левые могли утратить свою актуальность к концу 1970-х, они оказали значительное влияние на появление и развитие различных социальных движений и инициатив в последующие десятилетия.</a:t>
            </a:r>
          </a:p>
          <a:p>
            <a:pPr marL="0" indent="0">
              <a:buNone/>
            </a:pPr>
            <a:endParaRPr lang="ru-RU" sz="300" dirty="0"/>
          </a:p>
          <a:p>
            <a:pPr marL="0" indent="0">
              <a:buNone/>
            </a:pPr>
            <a:r>
              <a:rPr lang="ru-RU" sz="1500" b="1" dirty="0"/>
              <a:t>Политическая реакция.</a:t>
            </a:r>
          </a:p>
          <a:p>
            <a:pPr marL="0" indent="0">
              <a:buNone/>
            </a:pPr>
            <a:r>
              <a:rPr lang="ru-RU" sz="1500" dirty="0"/>
              <a:t>Ответ на протесты Новых левых включал в себя различные формы политической и общественной реакции, в том числе ужесточение законов, контроль со стороны правительства и другие меры, направленные на подавление активизма.</a:t>
            </a: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1632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541</Words>
  <Application>Microsoft Office PowerPoint</Application>
  <PresentationFormat>Широкоэкранный</PresentationFormat>
  <Paragraphs>37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Новые левые в 50-80-е годы</vt:lpstr>
      <vt:lpstr>Введение</vt:lpstr>
      <vt:lpstr>Основные аспекты идеологии «Новых левых»</vt:lpstr>
      <vt:lpstr>Презентация PowerPoint</vt:lpstr>
      <vt:lpstr>Презентация PowerPoint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Новые левые в 50-80-е годы</dc:title>
  <dc:creator>Софья Павличенко</dc:creator>
  <cp:lastModifiedBy>Софья Павличенко</cp:lastModifiedBy>
  <cp:revision>10</cp:revision>
  <dcterms:created xsi:type="dcterms:W3CDTF">2023-12-05T16:01:21Z</dcterms:created>
  <dcterms:modified xsi:type="dcterms:W3CDTF">2023-12-07T10:25:53Z</dcterms:modified>
</cp:coreProperties>
</file>