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72" r:id="rId10"/>
    <p:sldId id="269" r:id="rId11"/>
    <p:sldId id="270" r:id="rId12"/>
    <p:sldId id="271" r:id="rId13"/>
    <p:sldId id="262" r:id="rId14"/>
    <p:sldId id="259" r:id="rId15"/>
    <p:sldId id="273" r:id="rId16"/>
    <p:sldId id="258" r:id="rId17"/>
    <p:sldId id="26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32C0-A82C-427C-9233-134617D8A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E453A-574C-40CB-8823-3B61331AD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F38EC-842D-4A1E-89AA-CDBCC448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6DE0-84A2-438D-80CE-D66CA712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39CD-25CF-454E-8AEA-4F22D5BC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9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0E04-4279-4928-8CA4-235EE330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18D3E-A579-4974-A1C3-BAC1D511D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83E4-8D66-4038-BA43-B7A1D4BE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A2DAA-EADB-421E-BEE6-D713801FB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0BE0-3EDB-464F-977E-265BE65F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9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4E091-50E4-4AE2-8B54-6BB0AC3C8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F93C3-54D9-464A-BD63-D6CD92AD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EDF8-0982-4533-859A-728D4CF3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2E9CC-1D07-484B-AAFA-0AB385AE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ECE6-9489-4F0D-90FE-F6A81E3C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4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B72E-51F6-4952-A262-CFEDE2F8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AA569-4CFC-4471-BEE2-0F89A3E4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D4997-EE81-49F2-A37F-01BF8B87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0A48-2098-46F9-A865-4A9C5380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C50BE-9552-464A-B01D-450714643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47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44ED-B248-44BF-858B-09117847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8F187-077A-45A7-9055-74605A1F2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EDB9A-69B6-4610-BAF3-1839EBA1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96E6-E895-4CBC-8324-DB9F9ED8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316DD-35BC-41D4-AD21-B86A8379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47C1-6785-4A08-A5D0-57DB80EA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53B7-8B18-496E-A6F8-366985386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55EB9-E460-4389-A7B9-B50980A04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7B0AF-BAC0-4D0B-966E-85858D6B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E22E-8FEF-4E22-B36F-948FAFDA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50FB5-335C-4C4D-9263-DF9FF166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662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05D7-5A91-47E3-8507-E3BB55DAD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43D35-E4BD-4A03-8A40-7F21EAC70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5BD8-354C-4B1A-82EB-DB23F452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1FB49-6DE1-4D33-9A21-51CF989AF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31237-FD54-494A-AA63-874A23A85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EF5506-A705-4F2A-B19A-3CBD1EAD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2D2FD-5FDF-40D5-8601-F1A49B41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9B302-196B-4D9A-976E-CA5C578E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7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022C-8082-48AD-9A85-A157E50F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4017A-AB6A-48F7-B18B-3AD7735A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19D45-713F-482B-9200-329E72E1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203B7-6424-4D7A-B682-5E97C3D3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771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E5172-95AE-460D-A48B-83CDBFB6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800BF-A034-43F5-8FA5-148EBCF1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0649C-5481-4344-B84F-AA6A8A15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51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A223-19C7-436D-ACB0-83DF3A7C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A285-A5D7-4055-824F-4E21231C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4EA82-4F00-44CA-AAC3-22CA5D259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06A11-153F-402A-B172-7AF61B55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1F48F-7702-40ED-ADFA-D4B803A0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FB87C-4654-4FD8-A5AC-D4BFB1CA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96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25C3-CB6E-471C-AFC9-AAE75A85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C963F-164F-4F79-9DD5-F50934A4C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426A-BE86-4CCC-B43F-5E3E8D09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D3D2-0821-4E64-AD64-632B7180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17C-581C-4861-82A7-E28197E1025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A493E-F0A5-42FB-A5FC-D2EFB156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3AB6-5F9A-4A1C-88B7-6EC9CCF7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621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7C5E5-1933-4ADB-B076-9340B620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A1FD-AA9E-48FB-96B2-644C44E7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32E92-D572-418F-B0EB-90FD93646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417C-581C-4861-82A7-E28197E10255}" type="datetimeFigureOut">
              <a:rPr lang="en-CA" smtClean="0"/>
              <a:t>2021-05-20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44C1C-C64D-440E-B2DB-B99802B14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2F29-72E0-4F5F-BAEC-7B9272A29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22D32-12B1-4CEC-AE67-C1C6009928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16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2FFEF-5AFE-41E7-AFEC-01258EBD5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CA" sz="2000" dirty="0">
                <a:solidFill>
                  <a:srgbClr val="080808"/>
                </a:solidFill>
              </a:rPr>
              <a:t>Sonika Verma</a:t>
            </a:r>
          </a:p>
          <a:p>
            <a:r>
              <a:rPr lang="en-CA" sz="2000" dirty="0">
                <a:solidFill>
                  <a:srgbClr val="080808"/>
                </a:solidFill>
              </a:rPr>
              <a:t>CSCD92: Week 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460F0-26D2-4D8A-833F-8051A06E1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CA" sz="3600" dirty="0">
                <a:solidFill>
                  <a:srgbClr val="080808"/>
                </a:solidFill>
              </a:rPr>
              <a:t>Soc Field Notes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2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1D28834-5B97-41FA-B40F-69FEFCBCE71D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SOC Reactive Services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BBB7624-818E-4F4E-8296-5DFB9CF2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Monitor security posture alerts</a:t>
            </a:r>
          </a:p>
          <a:p>
            <a:r>
              <a:rPr lang="en-US" sz="2000" dirty="0"/>
              <a:t>Command functions</a:t>
            </a:r>
          </a:p>
          <a:p>
            <a:r>
              <a:rPr lang="en-US" sz="2000" dirty="0"/>
              <a:t>Initiate and manage incident response</a:t>
            </a:r>
          </a:p>
          <a:p>
            <a:r>
              <a:rPr lang="en-US" sz="2000" dirty="0"/>
              <a:t>Vulnerability management</a:t>
            </a:r>
          </a:p>
          <a:p>
            <a:r>
              <a:rPr lang="en-US" sz="2000" dirty="0"/>
              <a:t>Forensics</a:t>
            </a:r>
          </a:p>
          <a:p>
            <a:r>
              <a:rPr lang="en-US" sz="2000" dirty="0"/>
              <a:t>Reporting</a:t>
            </a:r>
          </a:p>
          <a:p>
            <a:r>
              <a:rPr lang="en-US" sz="2000" dirty="0"/>
              <a:t>Malware analysis</a:t>
            </a:r>
          </a:p>
          <a:p>
            <a:r>
              <a:rPr lang="en-US" sz="2000" dirty="0"/>
              <a:t>Intrusion detection</a:t>
            </a:r>
          </a:p>
          <a:p>
            <a:r>
              <a:rPr lang="en-US" sz="2000" dirty="0"/>
              <a:t>Audit/assessment</a:t>
            </a:r>
          </a:p>
          <a:p>
            <a:r>
              <a:rPr lang="en-US" sz="2000" dirty="0"/>
              <a:t>Notification refinement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94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1D28834-5B97-41FA-B40F-69FEFCBCE71D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SOC Proactive Services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BBB7624-818E-4F4E-8296-5DFB9CF2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Network security monitoring</a:t>
            </a:r>
          </a:p>
          <a:p>
            <a:r>
              <a:rPr lang="en-US" sz="2000" dirty="0"/>
              <a:t>Threat hunting</a:t>
            </a:r>
          </a:p>
          <a:p>
            <a:r>
              <a:rPr lang="en-US" sz="2000" dirty="0"/>
              <a:t>Platform health monitoring + support</a:t>
            </a:r>
          </a:p>
          <a:p>
            <a:r>
              <a:rPr lang="en-US" sz="2000" dirty="0"/>
              <a:t>Cyber threat intelligence</a:t>
            </a:r>
          </a:p>
          <a:p>
            <a:r>
              <a:rPr lang="en-US" sz="2000" dirty="0"/>
              <a:t>Threat intel integration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5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1D28834-5B97-41FA-B40F-69FEFCBCE71D}"/>
              </a:ext>
            </a:extLst>
          </p:cNvPr>
          <p:cNvSpPr txBox="1">
            <a:spLocks/>
          </p:cNvSpPr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 SOC Services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BBB7624-818E-4F4E-8296-5DFB9CF2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Policy procedure support</a:t>
            </a:r>
          </a:p>
          <a:p>
            <a:r>
              <a:rPr lang="en-US" sz="2000" dirty="0"/>
              <a:t>Internal training</a:t>
            </a:r>
          </a:p>
          <a:p>
            <a:r>
              <a:rPr lang="en-US" sz="2000" dirty="0"/>
              <a:t>Security awareness and education programs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1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SOC Services &amp;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Plan technology provisioning</a:t>
            </a:r>
          </a:p>
          <a:p>
            <a:r>
              <a:rPr lang="en-CA" sz="2000" dirty="0"/>
              <a:t>Build log architecture</a:t>
            </a:r>
          </a:p>
          <a:p>
            <a:r>
              <a:rPr lang="en-CA" sz="2000" dirty="0"/>
              <a:t>Source data collection survey</a:t>
            </a:r>
          </a:p>
          <a:p>
            <a:r>
              <a:rPr lang="en-CA" sz="2000" dirty="0"/>
              <a:t>SIEM logging/deployment</a:t>
            </a:r>
          </a:p>
          <a:p>
            <a:r>
              <a:rPr lang="en-CA" sz="2000" dirty="0"/>
              <a:t>Build use cases</a:t>
            </a:r>
          </a:p>
          <a:p>
            <a:r>
              <a:rPr lang="en-CA" sz="2000" dirty="0"/>
              <a:t>Build response process</a:t>
            </a:r>
          </a:p>
          <a:p>
            <a:r>
              <a:rPr lang="en-CA" sz="2000" dirty="0"/>
              <a:t>Build SOC metrics</a:t>
            </a:r>
          </a:p>
          <a:p>
            <a:r>
              <a:rPr lang="en-CA" sz="2000" dirty="0"/>
              <a:t>Build and Implement Continuous Training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5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3860-F48B-4DA3-BF24-B2BF3F6C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643467"/>
            <a:ext cx="5457533" cy="5571065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000" b="1" dirty="0"/>
              <a:t>SWOT Analysis</a:t>
            </a:r>
          </a:p>
          <a:p>
            <a:r>
              <a:rPr lang="en-CA" sz="2000" dirty="0"/>
              <a:t>Strength</a:t>
            </a:r>
          </a:p>
          <a:p>
            <a:r>
              <a:rPr lang="en-CA" sz="2000" dirty="0"/>
              <a:t>Weakness</a:t>
            </a:r>
          </a:p>
          <a:p>
            <a:r>
              <a:rPr lang="en-CA" sz="2000" dirty="0"/>
              <a:t>Opportunities</a:t>
            </a:r>
          </a:p>
          <a:p>
            <a:r>
              <a:rPr lang="en-CA" sz="2000" dirty="0"/>
              <a:t>Threats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B18A702-2A89-4EB4-ABF0-ADC3DEC1A918}"/>
              </a:ext>
            </a:extLst>
          </p:cNvPr>
          <p:cNvSpPr txBox="1">
            <a:spLocks/>
          </p:cNvSpPr>
          <p:nvPr/>
        </p:nvSpPr>
        <p:spPr>
          <a:xfrm>
            <a:off x="6607745" y="718488"/>
            <a:ext cx="5457533" cy="55710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000" b="1" dirty="0"/>
              <a:t>PESTL Analysis</a:t>
            </a:r>
          </a:p>
          <a:p>
            <a:r>
              <a:rPr lang="en-CA" sz="2000" dirty="0"/>
              <a:t>Political</a:t>
            </a:r>
          </a:p>
          <a:p>
            <a:r>
              <a:rPr lang="en-CA" sz="2000" dirty="0"/>
              <a:t>Economic</a:t>
            </a:r>
          </a:p>
          <a:p>
            <a:r>
              <a:rPr lang="en-CA" sz="2000" dirty="0"/>
              <a:t>Socio-Cultural</a:t>
            </a:r>
          </a:p>
          <a:p>
            <a:r>
              <a:rPr lang="en-CA" sz="2000" dirty="0"/>
              <a:t>Technological</a:t>
            </a:r>
          </a:p>
          <a:p>
            <a:r>
              <a:rPr lang="en-CA" sz="2000" dirty="0"/>
              <a:t>Legal</a:t>
            </a:r>
          </a:p>
        </p:txBody>
      </p:sp>
    </p:spTree>
    <p:extLst>
      <p:ext uri="{BB962C8B-B14F-4D97-AF65-F5344CB8AC3E}">
        <p14:creationId xmlns:p14="http://schemas.microsoft.com/office/powerpoint/2010/main" val="1239148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Building &amp; Maintaining of a SOC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Funding the SOC</a:t>
            </a:r>
          </a:p>
          <a:p>
            <a:r>
              <a:rPr lang="en-CA" sz="2000" dirty="0"/>
              <a:t>Continuous Training</a:t>
            </a:r>
          </a:p>
          <a:p>
            <a:r>
              <a:rPr lang="en-CA" sz="2000" dirty="0"/>
              <a:t>Business Value</a:t>
            </a:r>
          </a:p>
          <a:p>
            <a:r>
              <a:rPr lang="en-CA" sz="2000" dirty="0"/>
              <a:t>Inhouse vs. Outsourced vs Hybrid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4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9BCCB-A546-476E-9F7F-7F69D3D9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/>
              <a:t>SOC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3860-F48B-4DA3-BF24-B2BF3F6C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 dirty="0"/>
              <a:t>Three Layered Model (vs. Two Tier)</a:t>
            </a:r>
          </a:p>
          <a:p>
            <a:r>
              <a:rPr lang="en-CA" sz="2000" dirty="0"/>
              <a:t>Responsibilities, organization, escalations</a:t>
            </a:r>
          </a:p>
          <a:p>
            <a:r>
              <a:rPr lang="en-CA" sz="2000" dirty="0"/>
              <a:t>Front line response vs. in-depth analysis</a:t>
            </a:r>
          </a:p>
          <a:p>
            <a:r>
              <a:rPr lang="en-CA" sz="2000" dirty="0"/>
              <a:t>Responsive vs proactive vs regular operations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1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1D7EC4-8A0C-4052-8B57-196C860B1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9BCCB-A546-476E-9F7F-7F69D3D9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9774"/>
            <a:ext cx="10905065" cy="1101436"/>
          </a:xfrm>
        </p:spPr>
        <p:txBody>
          <a:bodyPr>
            <a:normAutofit/>
          </a:bodyPr>
          <a:lstStyle/>
          <a:p>
            <a:r>
              <a:rPr lang="en-CA" sz="3600" dirty="0"/>
              <a:t>Capability Maturity Model Integration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H="1">
            <a:off x="-964439" y="5591066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306432" y="5273670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3860-F48B-4DA3-BF24-B2BF3F6C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064" y="1679864"/>
            <a:ext cx="4588356" cy="4650699"/>
          </a:xfrm>
          <a:noFill/>
        </p:spPr>
        <p:txBody>
          <a:bodyPr anchor="ctr">
            <a:normAutofit/>
          </a:bodyPr>
          <a:lstStyle/>
          <a:p>
            <a:r>
              <a:rPr lang="en-CA" sz="2000" dirty="0"/>
              <a:t>Data source integration</a:t>
            </a:r>
          </a:p>
          <a:p>
            <a:r>
              <a:rPr lang="en-CA" sz="2000" dirty="0"/>
              <a:t>Alarm process management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E9E3B2-BC34-46EF-BE18-7E7287782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V="1">
            <a:off x="11523591" y="2655724"/>
            <a:ext cx="668410" cy="1345385"/>
            <a:chOff x="11523591" y="2655724"/>
            <a:chExt cx="668410" cy="134538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853C7E-3CBA-4464-865F-6044D94B1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185103" y="2994212"/>
              <a:ext cx="1345385" cy="668410"/>
            </a:xfrm>
            <a:custGeom>
              <a:avLst/>
              <a:gdLst>
                <a:gd name="connsiteX0" fmla="*/ 0 w 1345385"/>
                <a:gd name="connsiteY0" fmla="*/ 668410 h 668410"/>
                <a:gd name="connsiteX1" fmla="*/ 672692 w 1345385"/>
                <a:gd name="connsiteY1" fmla="*/ 0 h 668410"/>
                <a:gd name="connsiteX2" fmla="*/ 1345385 w 1345385"/>
                <a:gd name="connsiteY2" fmla="*/ 668410 h 668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5385" h="668410">
                  <a:moveTo>
                    <a:pt x="0" y="668410"/>
                  </a:moveTo>
                  <a:lnTo>
                    <a:pt x="672692" y="0"/>
                  </a:lnTo>
                  <a:lnTo>
                    <a:pt x="1345385" y="668410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EFEC59-B929-4851-9DEF-9106F279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690383" y="2760304"/>
              <a:ext cx="418137" cy="418137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1047828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1131130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C20585-C8DB-4E4A-A8B9-FE835F312D98}"/>
              </a:ext>
            </a:extLst>
          </p:cNvPr>
          <p:cNvSpPr txBox="1">
            <a:spLocks/>
          </p:cNvSpPr>
          <p:nvPr/>
        </p:nvSpPr>
        <p:spPr>
          <a:xfrm>
            <a:off x="795867" y="1679864"/>
            <a:ext cx="4588356" cy="46506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CA" sz="2000" dirty="0"/>
              <a:t>Initial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Managed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Defined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Quantitively Managed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Optimizing</a:t>
            </a:r>
          </a:p>
        </p:txBody>
      </p:sp>
    </p:spTree>
    <p:extLst>
      <p:ext uri="{BB962C8B-B14F-4D97-AF65-F5344CB8AC3E}">
        <p14:creationId xmlns:p14="http://schemas.microsoft.com/office/powerpoint/2010/main" val="1447384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Security Operations Center [SOC]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First line of defense</a:t>
            </a:r>
          </a:p>
          <a:p>
            <a:r>
              <a:rPr lang="en-CA" sz="2000" dirty="0"/>
              <a:t>“A centralized team in a single organization that monitors the information technology environment for vulnerabilities, unauthorized activities, acceptable use/policy/procedure violations, intrusion into/out of the network, and provides direct support of the cyber incident response process</a:t>
            </a:r>
          </a:p>
          <a:p>
            <a:endParaRPr lang="en-CA" sz="2000" dirty="0"/>
          </a:p>
          <a:p>
            <a:r>
              <a:rPr lang="en-CA" sz="2000" dirty="0"/>
              <a:t>Computer Security Incident Response Team [CSIRT] is a subsection of the SOC</a:t>
            </a:r>
          </a:p>
          <a:p>
            <a:pPr lvl="1"/>
            <a:r>
              <a:rPr lang="en-CA" sz="1600" dirty="0"/>
              <a:t>Coordinate responding to an incident with goal of identifying, containing, and reducing incident impact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7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/>
              <a:t>SOC Characteristics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000" dirty="0"/>
              <a:t>Under a single management for a clear line of funding, authority, reports, accountability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Awareness of all aspects (business, IT environment)</a:t>
            </a:r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Understand area of operation (support, monitor, infrastructure…)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600" dirty="0"/>
              <a:t>IT General Controls [</a:t>
            </a:r>
            <a:r>
              <a:rPr lang="en-US" sz="1600" dirty="0"/>
              <a:t>applications, operating systems, databases, and supporting IT infrastructure]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Policy and Standards (ISO2700X series, SOC1/2/3 compliance)</a:t>
            </a:r>
            <a:endParaRPr lang="en-CA" sz="2000" dirty="0"/>
          </a:p>
          <a:p>
            <a:pPr marL="457200" indent="-457200">
              <a:buFont typeface="+mj-lt"/>
              <a:buAutoNum type="arabicPeriod"/>
            </a:pPr>
            <a:r>
              <a:rPr lang="en-CA" sz="2000" dirty="0"/>
              <a:t>Budget to invest in people and support cross training</a:t>
            </a:r>
          </a:p>
        </p:txBody>
      </p:sp>
      <p:sp>
        <p:nvSpPr>
          <p:cNvPr id="27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9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7EDE0-2740-4812-A0DB-D2D62D59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SOC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C424-68D6-4159-B996-D9EEDA8A4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Define how to serve the business, mandate(s), governance and operation rules, areas of operation, how organization responds to alarm conditions, monitor performance</a:t>
            </a:r>
          </a:p>
          <a:p>
            <a:r>
              <a:rPr lang="en-CA" sz="2000" dirty="0"/>
              <a:t>Heed business value</a:t>
            </a:r>
          </a:p>
          <a:p>
            <a:pPr lvl="1"/>
            <a:r>
              <a:rPr lang="en-CA" sz="1600" dirty="0"/>
              <a:t>Identify value chains: resource generators, inbound logistics, marketing, manufacturing or service operations, service delivery…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8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1D28834-5B97-41FA-B40F-69FEFCBCE71D}"/>
              </a:ext>
            </a:extLst>
          </p:cNvPr>
          <p:cNvSpPr txBox="1">
            <a:spLocks/>
          </p:cNvSpPr>
          <p:nvPr/>
        </p:nvSpPr>
        <p:spPr>
          <a:xfrm>
            <a:off x="757980" y="1064095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dirty="0"/>
              <a:t>Understanding Business Value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BBB7624-818E-4F4E-8296-5DFB9CF24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343441"/>
            <a:ext cx="10905066" cy="3833521"/>
          </a:xfrm>
        </p:spPr>
        <p:txBody>
          <a:bodyPr>
            <a:normAutofit/>
          </a:bodyPr>
          <a:lstStyle/>
          <a:p>
            <a:r>
              <a:rPr lang="en-CA" sz="2000" dirty="0"/>
              <a:t>Organization goals and objectives; articulate how SOC protects these ideas and establish creditability and mutual trust</a:t>
            </a:r>
          </a:p>
          <a:p>
            <a:r>
              <a:rPr lang="en-CA" sz="2000" dirty="0"/>
              <a:t>Ensure need for SOC, develop key security state to maintain</a:t>
            </a:r>
          </a:p>
          <a:p>
            <a:r>
              <a:rPr lang="en-CA" sz="2000" dirty="0"/>
              <a:t>Define organizational ownership, responsibility, location</a:t>
            </a:r>
          </a:p>
          <a:p>
            <a:r>
              <a:rPr lang="en-CA" sz="2000" dirty="0"/>
              <a:t>Identify policy, procedure, governance</a:t>
            </a:r>
          </a:p>
          <a:p>
            <a:r>
              <a:rPr lang="en-CA" sz="2000" dirty="0"/>
              <a:t>Documentation (processes, staff, training…)</a:t>
            </a:r>
          </a:p>
          <a:p>
            <a:r>
              <a:rPr lang="en-CA" sz="2000" dirty="0"/>
              <a:t>Understand stakeholder questions</a:t>
            </a:r>
          </a:p>
          <a:p>
            <a:endParaRPr lang="en-CA" sz="2000" dirty="0"/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91345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9BCCB-A546-476E-9F7F-7F69D3D9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SOC Roles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8C36820-6E3D-4972-B8D4-B2B703C3B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195774"/>
              </p:ext>
            </p:extLst>
          </p:nvPr>
        </p:nvGraphicFramePr>
        <p:xfrm>
          <a:off x="729095" y="1517358"/>
          <a:ext cx="10515600" cy="405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3634606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05668895"/>
                    </a:ext>
                  </a:extLst>
                </a:gridCol>
              </a:tblGrid>
              <a:tr h="378056">
                <a:tc>
                  <a:txBody>
                    <a:bodyPr/>
                    <a:lstStyle/>
                    <a:p>
                      <a:r>
                        <a:rPr lang="en-CA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Responsibility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3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SIEM, NSM (Network Security Management), log management system user, CSIRT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Write utility software, scripts, add functionalities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03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Shift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Senior analyst, ensure all responsibilities covered by analysts, team communication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3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SIEM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Install, maintain, configure, support SIEM, use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92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Security Process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System analysis role, use case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39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Recruiting, budgeting, audit support, metrics and architecture, change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46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CISO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Owns information security management program, business value and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32946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9BCCB-A546-476E-9F7F-7F69D3D9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Data Source Surveys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3860-F48B-4DA3-BF24-B2BF3F6C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Logging, configurations, assets, applications, mapping, sustainability</a:t>
            </a:r>
          </a:p>
          <a:p>
            <a:r>
              <a:rPr lang="en-CA" sz="2000" dirty="0"/>
              <a:t>Environment data: metadata about network, organization, users, applications, mapping of business processes, development of applications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063AFF-43D5-4751-A32D-6C0A9E83A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00929"/>
              </p:ext>
            </p:extLst>
          </p:nvPr>
        </p:nvGraphicFramePr>
        <p:xfrm>
          <a:off x="2032000" y="3429000"/>
          <a:ext cx="8128000" cy="1554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9864516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34332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Business Impact Analysis, Disaster Recovery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Environmental Data Inventory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504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Focused on bringing an application/data/server back into regular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Enable monitoring, understanding contacts, establish baselines, rapidly investigate incidents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880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2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9BCCB-A546-476E-9F7F-7F69D3D9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CA" sz="3600" dirty="0"/>
              <a:t>Identified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3860-F48B-4DA3-BF24-B2BF3F6C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CA" sz="2000" dirty="0"/>
              <a:t>Determine collection</a:t>
            </a:r>
          </a:p>
          <a:p>
            <a:r>
              <a:rPr lang="en-CA" sz="2000" dirty="0"/>
              <a:t>Review current auditing and logging</a:t>
            </a:r>
          </a:p>
          <a:p>
            <a:r>
              <a:rPr lang="en-CA" sz="2000" dirty="0"/>
              <a:t>Estimate extent of collection volume (event depth vs long term)</a:t>
            </a:r>
          </a:p>
          <a:p>
            <a:r>
              <a:rPr lang="en-CA" sz="2000" dirty="0"/>
              <a:t>Determine data trimmings</a:t>
            </a:r>
          </a:p>
          <a:p>
            <a:r>
              <a:rPr lang="en-CA" sz="2000" dirty="0"/>
              <a:t>Inventory of data fields</a:t>
            </a:r>
          </a:p>
          <a:p>
            <a:r>
              <a:rPr lang="en-CA" sz="2000" dirty="0"/>
              <a:t>Training </a:t>
            </a:r>
          </a:p>
          <a:p>
            <a:endParaRPr lang="en-CA" sz="2000" dirty="0"/>
          </a:p>
          <a:p>
            <a:r>
              <a:rPr lang="en-CA" sz="2000" dirty="0"/>
              <a:t>Baseline Data Source Systems</a:t>
            </a:r>
          </a:p>
          <a:p>
            <a:pPr lvl="1"/>
            <a:r>
              <a:rPr lang="en-CA" sz="1600" dirty="0"/>
              <a:t>Events per day, average event width, typical spike/peak times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9BCCB-A546-476E-9F7F-7F69D3D9B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698171"/>
            <a:ext cx="3962061" cy="4516360"/>
          </a:xfrm>
        </p:spPr>
        <p:txBody>
          <a:bodyPr anchor="t">
            <a:normAutofit/>
          </a:bodyPr>
          <a:lstStyle/>
          <a:p>
            <a:r>
              <a:rPr lang="en-CA" sz="3600" dirty="0"/>
              <a:t>Data Sources, Data Collection &amp; Metrics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B3860-F48B-4DA3-BF24-B2BF3F6C2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020" y="1698170"/>
            <a:ext cx="6478513" cy="4516361"/>
          </a:xfrm>
        </p:spPr>
        <p:txBody>
          <a:bodyPr>
            <a:normAutofit/>
          </a:bodyPr>
          <a:lstStyle/>
          <a:p>
            <a:r>
              <a:rPr lang="en-CA" sz="2000" dirty="0"/>
              <a:t>Define pragmatics security metrics</a:t>
            </a:r>
          </a:p>
          <a:p>
            <a:r>
              <a:rPr lang="en-CA" sz="2000" dirty="0"/>
              <a:t>Relevant to goals, objectives, mission</a:t>
            </a:r>
          </a:p>
          <a:p>
            <a:r>
              <a:rPr lang="en-CA" sz="2000" dirty="0"/>
              <a:t>Understanding priority as business value </a:t>
            </a:r>
          </a:p>
          <a:p>
            <a:r>
              <a:rPr lang="en-CA" sz="2000" dirty="0"/>
              <a:t>What/how to measure, how to evaluate</a:t>
            </a:r>
          </a:p>
          <a:p>
            <a:r>
              <a:rPr lang="en-CA" sz="2000" dirty="0"/>
              <a:t>Make actions based on historical events, current happenings, anticipated occurrences</a:t>
            </a:r>
          </a:p>
          <a:p>
            <a:endParaRPr lang="en-CA" sz="2000" dirty="0"/>
          </a:p>
          <a:p>
            <a:endParaRPr lang="en-CA" sz="2000" dirty="0"/>
          </a:p>
          <a:p>
            <a:r>
              <a:rPr lang="en-CA" sz="2000" dirty="0"/>
              <a:t>Incident Response Metrics</a:t>
            </a:r>
          </a:p>
          <a:p>
            <a:pPr lvl="1"/>
            <a:r>
              <a:rPr lang="en-CA" sz="1600" dirty="0"/>
              <a:t>Cost, time, response, number of incidents, lessons learned, thoroughness…</a:t>
            </a:r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  <a:p>
            <a:endParaRPr lang="en-CA" sz="2000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0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717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Soc Field Notes</vt:lpstr>
      <vt:lpstr>Security Operations Center [SOC]</vt:lpstr>
      <vt:lpstr>SOC Characteristics</vt:lpstr>
      <vt:lpstr>SOC Charter</vt:lpstr>
      <vt:lpstr>PowerPoint Presentation</vt:lpstr>
      <vt:lpstr>SOC Roles</vt:lpstr>
      <vt:lpstr>Data Source Surveys</vt:lpstr>
      <vt:lpstr>Identified Data Sources</vt:lpstr>
      <vt:lpstr>Data Sources, Data Collection &amp; Metrics</vt:lpstr>
      <vt:lpstr>PowerPoint Presentation</vt:lpstr>
      <vt:lpstr>PowerPoint Presentation</vt:lpstr>
      <vt:lpstr>PowerPoint Presentation</vt:lpstr>
      <vt:lpstr>SOC Services &amp; Activities</vt:lpstr>
      <vt:lpstr>PowerPoint Presentation</vt:lpstr>
      <vt:lpstr>Building &amp; Maintaining of a SOC Team</vt:lpstr>
      <vt:lpstr>SOC Architecture</vt:lpstr>
      <vt:lpstr>Capability Maturity Model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 Field Notes</dc:title>
  <dc:creator>Sonika Verma</dc:creator>
  <cp:lastModifiedBy>Sonika Verma</cp:lastModifiedBy>
  <cp:revision>6</cp:revision>
  <dcterms:created xsi:type="dcterms:W3CDTF">2021-05-20T16:57:44Z</dcterms:created>
  <dcterms:modified xsi:type="dcterms:W3CDTF">2021-05-20T17:56:07Z</dcterms:modified>
</cp:coreProperties>
</file>