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75" r:id="rId5"/>
    <p:sldId id="276" r:id="rId6"/>
    <p:sldId id="261" r:id="rId7"/>
    <p:sldId id="277" r:id="rId8"/>
    <p:sldId id="278" r:id="rId9"/>
    <p:sldId id="281" r:id="rId10"/>
    <p:sldId id="284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32C0-A82C-427C-9233-134617D8A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E453A-574C-40CB-8823-3B61331AD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F38EC-842D-4A1E-89AA-CDBCC448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6DE0-84A2-438D-80CE-D66CA712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239CD-25CF-454E-8AEA-4F22D5BC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9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0E04-4279-4928-8CA4-235EE330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18D3E-A579-4974-A1C3-BAC1D511D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683E4-8D66-4038-BA43-B7A1D4BE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A2DAA-EADB-421E-BEE6-D713801F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90BE0-3EDB-464F-977E-265BE65F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9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4E091-50E4-4AE2-8B54-6BB0AC3C8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F93C3-54D9-464A-BD63-D6CD92AD8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BEDF8-0982-4533-859A-728D4CF3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2E9CC-1D07-484B-AAFA-0AB385AE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CECE6-9489-4F0D-90FE-F6A81E3C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45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B72E-51F6-4952-A262-CFEDE2F8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A569-4CFC-4471-BEE2-0F89A3E4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D4997-EE81-49F2-A37F-01BF8B87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60A48-2098-46F9-A865-4A9C5380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C50BE-9552-464A-B01D-45071464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47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44ED-B248-44BF-858B-09117847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8F187-077A-45A7-9055-74605A1F2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DB9A-69B6-4610-BAF3-1839EBA1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096E6-E895-4CBC-8324-DB9F9ED8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16DD-35BC-41D4-AD21-B86A8379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47C1-6785-4A08-A5D0-57DB80EA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53B7-8B18-496E-A6F8-366985386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55EB9-E460-4389-A7B9-B50980A04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7B0AF-BAC0-4D0B-966E-85858D6B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E22E-8FEF-4E22-B36F-948FAFDA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50FB5-335C-4C4D-9263-DF9FF166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62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05D7-5A91-47E3-8507-E3BB55DA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43D35-E4BD-4A03-8A40-7F21EAC70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5BD8-354C-4B1A-82EB-DB23F4525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1FB49-6DE1-4D33-9A21-51CF989AF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31237-FD54-494A-AA63-874A23A85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F5506-A705-4F2A-B19A-3CBD1EAD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2D2FD-5FDF-40D5-8601-F1A49B41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9B302-196B-4D9A-976E-CA5C578E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77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022C-8082-48AD-9A85-A157E50F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4017A-AB6A-48F7-B18B-3AD7735A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19D45-713F-482B-9200-329E72E1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203B7-6424-4D7A-B682-5E97C3D3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71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E5172-95AE-460D-A48B-83CDBFB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800BF-A034-43F5-8FA5-148EBCF1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0649C-5481-4344-B84F-AA6A8A15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51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A223-19C7-436D-ACB0-83DF3A7C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A285-A5D7-4055-824F-4E21231C3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4EA82-4F00-44CA-AAC3-22CA5D259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06A11-153F-402A-B172-7AF61B55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1F48F-7702-40ED-ADFA-D4B803A0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FB87C-4654-4FD8-A5AC-D4BFB1CA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96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25C3-CB6E-471C-AFC9-AAE75A85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C963F-164F-4F79-9DD5-F50934A4C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426A-BE86-4CCC-B43F-5E3E8D09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DD3D2-0821-4E64-AD64-632B7180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A493E-F0A5-42FB-A5FC-D2EFB156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F3AB6-5F9A-4A1C-88B7-6EC9CCF7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21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7C5E5-1933-4ADB-B076-9340B620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9A1FD-AA9E-48FB-96B2-644C44E71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32E92-D572-418F-B0EB-90FD93646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E417C-581C-4861-82A7-E28197E10255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44C1C-C64D-440E-B2DB-B99802B14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2F29-72E0-4F5F-BAEC-7B9272A29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61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2FFEF-5AFE-41E7-AFEC-01258EBD5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80808"/>
                </a:solidFill>
              </a:rPr>
              <a:t>Sonika Verma</a:t>
            </a:r>
          </a:p>
          <a:p>
            <a:r>
              <a:rPr lang="en-CA" sz="2000" dirty="0">
                <a:solidFill>
                  <a:srgbClr val="080808"/>
                </a:solidFill>
              </a:rPr>
              <a:t>CSCD92: Week 04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460F0-26D2-4D8A-833F-8051A06E1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CA" sz="3600" dirty="0">
                <a:solidFill>
                  <a:srgbClr val="080808"/>
                </a:solidFill>
              </a:rPr>
              <a:t>Information Asset Security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6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Data Security Controls &amp; Compliance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C424-68D6-4159-B996-D9EEDA8A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CA" sz="2000" dirty="0"/>
              <a:t>Administrative controls</a:t>
            </a:r>
          </a:p>
          <a:p>
            <a:r>
              <a:rPr lang="en-CA" sz="2000" dirty="0"/>
              <a:t>Technical / logical controls</a:t>
            </a:r>
          </a:p>
          <a:p>
            <a:r>
              <a:rPr lang="en-CA" sz="2000" dirty="0"/>
              <a:t>Physical controls</a:t>
            </a:r>
          </a:p>
          <a:p>
            <a:endParaRPr lang="en-CA" sz="2000" dirty="0"/>
          </a:p>
          <a:p>
            <a:r>
              <a:rPr lang="en-CA" sz="2000" dirty="0"/>
              <a:t>Standards selection</a:t>
            </a:r>
          </a:p>
          <a:p>
            <a:pPr lvl="1"/>
            <a:r>
              <a:rPr lang="en-CA" sz="1600" dirty="0"/>
              <a:t>PCIDSS, ISO, GDPR…</a:t>
            </a:r>
          </a:p>
          <a:p>
            <a:pPr lvl="1"/>
            <a:r>
              <a:rPr lang="en-CA" sz="1600" dirty="0"/>
              <a:t>International/National/Sector regulations</a:t>
            </a:r>
          </a:p>
          <a:p>
            <a:pPr lvl="1"/>
            <a:r>
              <a:rPr lang="en-CA" sz="1600" dirty="0"/>
              <a:t>Organization/Industry recommendations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13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C424-68D6-4159-B996-D9EEDA8A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CA" sz="2000" dirty="0"/>
              <a:t>Minimum level of protection</a:t>
            </a:r>
          </a:p>
          <a:p>
            <a:pPr lvl="1"/>
            <a:r>
              <a:rPr lang="en-CA" sz="1600" dirty="0"/>
              <a:t>Specified safeguards</a:t>
            </a:r>
          </a:p>
          <a:p>
            <a:pPr lvl="1"/>
            <a:r>
              <a:rPr lang="en-CA" sz="1600" dirty="0"/>
              <a:t>Consistency</a:t>
            </a:r>
          </a:p>
          <a:p>
            <a:pPr lvl="1"/>
            <a:r>
              <a:rPr lang="en-CA" sz="1600" dirty="0"/>
              <a:t>Cost-effective solution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Scoping</a:t>
            </a:r>
          </a:p>
          <a:p>
            <a:r>
              <a:rPr lang="en-CA" sz="2000" dirty="0"/>
              <a:t>Tailoring</a:t>
            </a:r>
          </a:p>
          <a:p>
            <a:r>
              <a:rPr lang="en-CA" sz="2000" dirty="0"/>
              <a:t>Supplementation</a:t>
            </a:r>
          </a:p>
          <a:p>
            <a:endParaRPr lang="en-CA" sz="20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Generally Accepted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C424-68D6-4159-B996-D9EEDA8A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CA" sz="2000" dirty="0"/>
              <a:t>Information system security objectives</a:t>
            </a:r>
          </a:p>
          <a:p>
            <a:r>
              <a:rPr lang="en-CA" sz="2000" dirty="0"/>
              <a:t>Prevent, detect, respond, and recover</a:t>
            </a:r>
          </a:p>
          <a:p>
            <a:r>
              <a:rPr lang="en-CA" sz="2000" dirty="0"/>
              <a:t>Protection of information at rest, in process, in transit</a:t>
            </a:r>
          </a:p>
          <a:p>
            <a:r>
              <a:rPr lang="en-CA" sz="2000" dirty="0"/>
              <a:t>External systems assumed unsecure</a:t>
            </a:r>
          </a:p>
          <a:p>
            <a:r>
              <a:rPr lang="en-CA" sz="2000" dirty="0"/>
              <a:t>Resilience for critical information systems</a:t>
            </a:r>
          </a:p>
          <a:p>
            <a:r>
              <a:rPr lang="en-CA" sz="2000" dirty="0"/>
              <a:t>Auditability and accountability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0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Information Technology &amp;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C424-68D6-4159-B996-D9EEDA8A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CA" sz="2000" dirty="0"/>
              <a:t>Materials + Supplies &gt; Assets &gt; Outcomes</a:t>
            </a:r>
          </a:p>
          <a:p>
            <a:r>
              <a:rPr lang="en-CA" sz="2000" dirty="0"/>
              <a:t>Tangible vs. Intangible assets</a:t>
            </a:r>
          </a:p>
          <a:p>
            <a:r>
              <a:rPr lang="en-CA" sz="2000" dirty="0"/>
              <a:t>IT Asset Management Lifecycle</a:t>
            </a:r>
            <a:endParaRPr lang="en-CA" sz="20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D039FF6-4490-4B8A-806C-EDB8CE485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145" y="2430335"/>
            <a:ext cx="7528425" cy="3519539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207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Information Security Management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C424-68D6-4159-B996-D9EEDA8A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CA" sz="2000" dirty="0"/>
              <a:t>Planning</a:t>
            </a:r>
          </a:p>
          <a:p>
            <a:r>
              <a:rPr lang="en-CA" sz="2000" dirty="0"/>
              <a:t>Assign Security Needs</a:t>
            </a:r>
          </a:p>
          <a:p>
            <a:r>
              <a:rPr lang="en-CA" sz="2000" dirty="0"/>
              <a:t>Acquiring the Asset</a:t>
            </a:r>
          </a:p>
          <a:p>
            <a:r>
              <a:rPr lang="en-CA" sz="2000" dirty="0"/>
              <a:t>Deployment</a:t>
            </a:r>
          </a:p>
          <a:p>
            <a:r>
              <a:rPr lang="en-CA" sz="2000" dirty="0"/>
              <a:t>Management</a:t>
            </a:r>
          </a:p>
          <a:p>
            <a:r>
              <a:rPr lang="en-CA" sz="2000" dirty="0"/>
              <a:t>Retirement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D039FF6-4490-4B8A-806C-EDB8CE485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145" y="2430335"/>
            <a:ext cx="7528425" cy="3519539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625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Information Asset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C424-68D6-4159-B996-D9EEDA8A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CA" sz="2000" dirty="0"/>
              <a:t>Identify sets of information as input and produced outputs</a:t>
            </a:r>
          </a:p>
          <a:p>
            <a:r>
              <a:rPr lang="en-CA" sz="2000" dirty="0"/>
              <a:t>Process control data</a:t>
            </a:r>
          </a:p>
          <a:p>
            <a:r>
              <a:rPr lang="en-CA" sz="2000" dirty="0"/>
              <a:t>Networks and systems security information and monitoring data</a:t>
            </a:r>
          </a:p>
          <a:p>
            <a:r>
              <a:rPr lang="en-CA" sz="2000" dirty="0"/>
              <a:t>Customer transaction data</a:t>
            </a:r>
          </a:p>
          <a:p>
            <a:endParaRPr lang="en-CA" sz="2000" dirty="0"/>
          </a:p>
          <a:p>
            <a:r>
              <a:rPr lang="en-CA" sz="2000" dirty="0"/>
              <a:t>Information and asset ownership</a:t>
            </a:r>
          </a:p>
          <a:p>
            <a:pPr lvl="1"/>
            <a:r>
              <a:rPr lang="en-CA" sz="1600" dirty="0"/>
              <a:t>Information owner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9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Information Asset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C424-68D6-4159-B996-D9EEDA8A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CA" sz="2000" dirty="0"/>
              <a:t>Classification</a:t>
            </a:r>
          </a:p>
          <a:p>
            <a:r>
              <a:rPr lang="en-CA" sz="2000" dirty="0"/>
              <a:t>Categorization</a:t>
            </a:r>
          </a:p>
          <a:p>
            <a:r>
              <a:rPr lang="en-CA" sz="2000" dirty="0"/>
              <a:t>Understanding value</a:t>
            </a:r>
            <a:endParaRPr lang="en-CA" sz="20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9241021-0A7D-4C24-9C49-1C8CF8441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214" y="2728040"/>
            <a:ext cx="8198430" cy="358681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360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Data Security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C424-68D6-4159-B996-D9EEDA8A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399" y="1782981"/>
            <a:ext cx="4216401" cy="4393982"/>
          </a:xfrm>
        </p:spPr>
        <p:txBody>
          <a:bodyPr>
            <a:normAutofit/>
          </a:bodyPr>
          <a:lstStyle/>
          <a:p>
            <a:r>
              <a:rPr lang="en-CA" sz="2000" dirty="0"/>
              <a:t>Create</a:t>
            </a:r>
          </a:p>
          <a:p>
            <a:r>
              <a:rPr lang="en-CA" sz="2000" dirty="0"/>
              <a:t>Store</a:t>
            </a:r>
          </a:p>
          <a:p>
            <a:r>
              <a:rPr lang="en-CA" sz="2000" dirty="0"/>
              <a:t>Use</a:t>
            </a:r>
          </a:p>
          <a:p>
            <a:r>
              <a:rPr lang="en-CA" sz="2000" dirty="0"/>
              <a:t>Share</a:t>
            </a:r>
          </a:p>
          <a:p>
            <a:r>
              <a:rPr lang="en-CA" sz="2000" dirty="0"/>
              <a:t>Archive</a:t>
            </a:r>
          </a:p>
          <a:p>
            <a:r>
              <a:rPr lang="en-CA" sz="2000" dirty="0"/>
              <a:t>Destroy</a:t>
            </a:r>
          </a:p>
          <a:p>
            <a:endParaRPr lang="en-CA" sz="2000" dirty="0"/>
          </a:p>
          <a:p>
            <a:r>
              <a:rPr lang="en-CA" sz="2000" dirty="0"/>
              <a:t>Identify and classify, secure, monitor, recover, disposition, archive, defensible destruction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70A3CFC-9613-4F79-94AF-487B32DED5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85058" y="1782981"/>
            <a:ext cx="4473736" cy="4361892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139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Delineating 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C424-68D6-4159-B996-D9EEDA8A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4719492"/>
          </a:xfrm>
        </p:spPr>
        <p:txBody>
          <a:bodyPr>
            <a:normAutofit/>
          </a:bodyPr>
          <a:lstStyle/>
          <a:p>
            <a:r>
              <a:rPr lang="en-CA" sz="2000" dirty="0"/>
              <a:t>Media handling</a:t>
            </a:r>
          </a:p>
          <a:p>
            <a:endParaRPr lang="en-CA" sz="2000" dirty="0"/>
          </a:p>
          <a:p>
            <a:endParaRPr lang="en-CA" sz="2000" dirty="0"/>
          </a:p>
          <a:p>
            <a:r>
              <a:rPr lang="en-CA" sz="2000" dirty="0"/>
              <a:t>Roles and responsibilities</a:t>
            </a:r>
          </a:p>
          <a:p>
            <a:pPr lvl="1"/>
            <a:r>
              <a:rPr lang="en-CA" sz="1600" dirty="0"/>
              <a:t>Data owner</a:t>
            </a:r>
          </a:p>
          <a:p>
            <a:pPr lvl="1"/>
            <a:r>
              <a:rPr lang="en-CA" sz="1600" dirty="0"/>
              <a:t>Data custodian</a:t>
            </a:r>
          </a:p>
          <a:p>
            <a:pPr lvl="1"/>
            <a:r>
              <a:rPr lang="en-CA" sz="1600" dirty="0"/>
              <a:t>Data controller</a:t>
            </a:r>
          </a:p>
          <a:p>
            <a:pPr lvl="1"/>
            <a:r>
              <a:rPr lang="en-CA" sz="1600" dirty="0"/>
              <a:t>Data steward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7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Data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C424-68D6-4159-B996-D9EEDA8A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CA" sz="2000" dirty="0"/>
              <a:t>Data at rest</a:t>
            </a:r>
          </a:p>
          <a:p>
            <a:r>
              <a:rPr lang="en-CA" sz="2000" dirty="0"/>
              <a:t>Data in motion / transit</a:t>
            </a:r>
          </a:p>
          <a:p>
            <a:r>
              <a:rPr lang="en-CA" sz="2000" dirty="0"/>
              <a:t>Data in use</a:t>
            </a:r>
          </a:p>
          <a:p>
            <a:endParaRPr lang="en-CA" sz="2000" dirty="0"/>
          </a:p>
          <a:p>
            <a:r>
              <a:rPr lang="en-CA" sz="2000" dirty="0"/>
              <a:t>Risks &amp; Recommendations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9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Data, Data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C424-68D6-4159-B996-D9EEDA8A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CA" sz="2000" dirty="0"/>
              <a:t>Data collection</a:t>
            </a:r>
          </a:p>
          <a:p>
            <a:r>
              <a:rPr lang="en-CA" sz="2000" dirty="0"/>
              <a:t>Data location</a:t>
            </a:r>
          </a:p>
          <a:p>
            <a:r>
              <a:rPr lang="en-CA" sz="2000" dirty="0"/>
              <a:t>Data retention</a:t>
            </a:r>
          </a:p>
          <a:p>
            <a:r>
              <a:rPr lang="en-CA" sz="2000" dirty="0"/>
              <a:t>Data remanence</a:t>
            </a:r>
          </a:p>
          <a:p>
            <a:r>
              <a:rPr lang="en-CA" sz="2000" dirty="0"/>
              <a:t>Data destruction</a:t>
            </a:r>
          </a:p>
          <a:p>
            <a:r>
              <a:rPr lang="en-CA" sz="2000" dirty="0"/>
              <a:t>End-of-Life / End-of-Support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0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240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Information Asset Security</vt:lpstr>
      <vt:lpstr>Information Technology &amp; Assets</vt:lpstr>
      <vt:lpstr>Information Security Management Activities</vt:lpstr>
      <vt:lpstr>Information Asset Inventory</vt:lpstr>
      <vt:lpstr>Information Asset Inventory</vt:lpstr>
      <vt:lpstr>Data Security Lifecycle</vt:lpstr>
      <vt:lpstr>Delineating Data Management</vt:lpstr>
      <vt:lpstr>Data States</vt:lpstr>
      <vt:lpstr>Data, Data &amp; Data</vt:lpstr>
      <vt:lpstr>Data Security Controls &amp; Compliance Requirements</vt:lpstr>
      <vt:lpstr>Baseline</vt:lpstr>
      <vt:lpstr>Generally Accepted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 Field Notes</dc:title>
  <dc:creator>Sonika Verma</dc:creator>
  <cp:lastModifiedBy>Sonika Verma</cp:lastModifiedBy>
  <cp:revision>13</cp:revision>
  <dcterms:created xsi:type="dcterms:W3CDTF">2021-05-20T16:57:44Z</dcterms:created>
  <dcterms:modified xsi:type="dcterms:W3CDTF">2021-06-03T17:58:43Z</dcterms:modified>
</cp:coreProperties>
</file>