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8" r:id="rId5"/>
    <p:sldId id="291" r:id="rId6"/>
    <p:sldId id="292" r:id="rId7"/>
    <p:sldId id="286" r:id="rId8"/>
    <p:sldId id="293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06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Security Architecture and Engineering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Assessments, Vulnerabilities, and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Microservices</a:t>
            </a:r>
          </a:p>
          <a:p>
            <a:r>
              <a:rPr lang="en-CA" sz="2000" dirty="0"/>
              <a:t>Containers</a:t>
            </a:r>
          </a:p>
          <a:p>
            <a:pPr lvl="1"/>
            <a:r>
              <a:rPr lang="en-CA" sz="1600" dirty="0"/>
              <a:t>VM Sprawl</a:t>
            </a:r>
          </a:p>
          <a:p>
            <a:r>
              <a:rPr lang="en-CA" sz="2000" dirty="0"/>
              <a:t>Serverless systems</a:t>
            </a:r>
            <a:endParaRPr lang="en-CA" sz="1600" dirty="0"/>
          </a:p>
          <a:p>
            <a:r>
              <a:rPr lang="en-CA" sz="2000" dirty="0"/>
              <a:t>High-performance computing systems</a:t>
            </a:r>
          </a:p>
          <a:p>
            <a:r>
              <a:rPr lang="en-CA" sz="2000" dirty="0"/>
              <a:t>Edge / Fog computing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Architecture, Design,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Security engineering</a:t>
            </a:r>
          </a:p>
          <a:p>
            <a:r>
              <a:rPr lang="en-CA" sz="2000" dirty="0"/>
              <a:t>System Security Engineering Capability Model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049783-8C1C-4A21-8ABE-A3088036A6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0291" y="3245959"/>
            <a:ext cx="5943600" cy="22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System Lifecycle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167FF-D0DA-43CA-8CC5-B45556A579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811" y="1457471"/>
            <a:ext cx="8641348" cy="49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Security architecture</a:t>
            </a:r>
          </a:p>
          <a:p>
            <a:endParaRPr lang="en-CA" sz="2000" dirty="0"/>
          </a:p>
          <a:p>
            <a:r>
              <a:rPr lang="en-CA" sz="2000" dirty="0"/>
              <a:t>State machine model</a:t>
            </a:r>
          </a:p>
          <a:p>
            <a:r>
              <a:rPr lang="en-CA" sz="2000" dirty="0"/>
              <a:t>Information flow model</a:t>
            </a:r>
          </a:p>
          <a:p>
            <a:r>
              <a:rPr lang="en-CA" sz="2000" dirty="0"/>
              <a:t>Non-interference model</a:t>
            </a:r>
          </a:p>
          <a:p>
            <a:r>
              <a:rPr lang="en-CA" sz="2000" dirty="0"/>
              <a:t>Ring model</a:t>
            </a:r>
          </a:p>
          <a:p>
            <a:r>
              <a:rPr lang="en-CA" sz="2000" dirty="0"/>
              <a:t>Trusted platform model</a:t>
            </a:r>
            <a:endParaRPr lang="en-CA" sz="16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Securing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Memory isolation</a:t>
            </a:r>
          </a:p>
          <a:p>
            <a:r>
              <a:rPr lang="en-CA" sz="2000" dirty="0"/>
              <a:t>Process isolation</a:t>
            </a:r>
          </a:p>
          <a:p>
            <a:r>
              <a:rPr lang="en-CA" sz="2000" dirty="0"/>
              <a:t>Naming distinctions</a:t>
            </a:r>
          </a:p>
          <a:p>
            <a:r>
              <a:rPr lang="en-CA" sz="2000" dirty="0"/>
              <a:t>Virtual mapping</a:t>
            </a:r>
          </a:p>
          <a:p>
            <a:r>
              <a:rPr lang="en-CA" sz="2000" dirty="0"/>
              <a:t>Encapsulation of processes</a:t>
            </a:r>
          </a:p>
          <a:p>
            <a:r>
              <a:rPr lang="en-CA" sz="2000" dirty="0"/>
              <a:t>Limit access of shared resources</a:t>
            </a:r>
          </a:p>
          <a:p>
            <a:r>
              <a:rPr lang="en-CA" sz="2000" dirty="0"/>
              <a:t>Abstraction </a:t>
            </a:r>
          </a:p>
          <a:p>
            <a:r>
              <a:rPr lang="en-CA" sz="2000" dirty="0"/>
              <a:t>Virtualization &amp; Sandboxes</a:t>
            </a:r>
            <a:endParaRPr lang="en-CA" sz="16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Host-Based Protections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Antivirus software</a:t>
            </a:r>
          </a:p>
          <a:p>
            <a:r>
              <a:rPr lang="en-CA" sz="2000" dirty="0"/>
              <a:t>Host-based intrusion prevention system</a:t>
            </a:r>
          </a:p>
          <a:p>
            <a:r>
              <a:rPr lang="en-CA" sz="2000" dirty="0"/>
              <a:t>Host firewall</a:t>
            </a:r>
          </a:p>
          <a:p>
            <a:r>
              <a:rPr lang="en-CA" sz="2000" dirty="0"/>
              <a:t>File integrity monitoring</a:t>
            </a:r>
          </a:p>
          <a:p>
            <a:r>
              <a:rPr lang="en-CA" sz="2000" dirty="0"/>
              <a:t>Configuration and policy monitor</a:t>
            </a:r>
            <a:endParaRPr lang="en-CA" sz="16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CE739-D463-4FEA-8B22-EB338DC6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905063" cy="829733"/>
          </a:xfrm>
        </p:spPr>
        <p:txBody>
          <a:bodyPr>
            <a:normAutofit/>
          </a:bodyPr>
          <a:lstStyle/>
          <a:p>
            <a:r>
              <a:rPr lang="en-CA" sz="3600" dirty="0"/>
              <a:t>Assessments, Vulnerabilities, and Mitigations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D8E2-970E-4A24-B07D-A47FD48B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0" y="1652097"/>
            <a:ext cx="5096663" cy="4562435"/>
          </a:xfrm>
        </p:spPr>
        <p:txBody>
          <a:bodyPr anchor="ctr">
            <a:normAutofit/>
          </a:bodyPr>
          <a:lstStyle/>
          <a:p>
            <a:r>
              <a:rPr lang="en-CA" sz="2000" dirty="0"/>
              <a:t>Interference</a:t>
            </a:r>
          </a:p>
          <a:p>
            <a:r>
              <a:rPr lang="en-CA" sz="2000" dirty="0"/>
              <a:t>Aggregation</a:t>
            </a:r>
          </a:p>
          <a:p>
            <a:r>
              <a:rPr lang="en-CA" sz="2000" dirty="0"/>
              <a:t>Data mining</a:t>
            </a:r>
          </a:p>
          <a:p>
            <a:r>
              <a:rPr lang="en-CA" sz="2000" dirty="0"/>
              <a:t>High-value targets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88B9E8-A117-421B-ACB1-345C79F78D91}"/>
              </a:ext>
            </a:extLst>
          </p:cNvPr>
          <p:cNvSpPr txBox="1">
            <a:spLocks/>
          </p:cNvSpPr>
          <p:nvPr/>
        </p:nvSpPr>
        <p:spPr>
          <a:xfrm>
            <a:off x="694611" y="1733550"/>
            <a:ext cx="5350590" cy="450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Client-based systems</a:t>
            </a:r>
          </a:p>
          <a:p>
            <a:r>
              <a:rPr lang="en-CA" sz="2000" dirty="0"/>
              <a:t>Server-based systems</a:t>
            </a:r>
          </a:p>
          <a:p>
            <a:r>
              <a:rPr lang="en-CA" sz="2000" dirty="0"/>
              <a:t>Database systems</a:t>
            </a:r>
          </a:p>
          <a:p>
            <a:r>
              <a:rPr lang="en-CA" sz="2000" dirty="0"/>
              <a:t>Industrial control systems</a:t>
            </a:r>
          </a:p>
          <a:p>
            <a:pPr lvl="1"/>
            <a:r>
              <a:rPr lang="en-CA" sz="1600" dirty="0"/>
              <a:t>Distributed control, programmable logic control</a:t>
            </a:r>
          </a:p>
          <a:p>
            <a:r>
              <a:rPr lang="en-CA" sz="2000" dirty="0"/>
              <a:t>Embedded systems (+ IoT)</a:t>
            </a:r>
          </a:p>
          <a:p>
            <a:r>
              <a:rPr lang="en-CA" sz="2000" dirty="0"/>
              <a:t>Distributed systems</a:t>
            </a:r>
          </a:p>
          <a:p>
            <a:r>
              <a:rPr lang="en-CA" sz="2000" dirty="0"/>
              <a:t>Virtualized systems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0439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CE739-D463-4FEA-8B22-EB338DC6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905063" cy="829733"/>
          </a:xfrm>
        </p:spPr>
        <p:txBody>
          <a:bodyPr>
            <a:normAutofit/>
          </a:bodyPr>
          <a:lstStyle/>
          <a:p>
            <a:r>
              <a:rPr lang="en-CA" sz="3600" dirty="0"/>
              <a:t>Cloud Computing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D8E2-970E-4A24-B07D-A47FD48B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0" y="1652097"/>
            <a:ext cx="5096663" cy="4562435"/>
          </a:xfrm>
        </p:spPr>
        <p:txBody>
          <a:bodyPr anchor="ctr">
            <a:normAutofit/>
          </a:bodyPr>
          <a:lstStyle/>
          <a:p>
            <a:r>
              <a:rPr lang="en-CA" sz="2000" dirty="0"/>
              <a:t>Private cloud</a:t>
            </a:r>
          </a:p>
          <a:p>
            <a:r>
              <a:rPr lang="en-CA" sz="2000" dirty="0"/>
              <a:t>Community cloud</a:t>
            </a:r>
          </a:p>
          <a:p>
            <a:r>
              <a:rPr lang="en-CA" sz="2000" dirty="0"/>
              <a:t>Public cloud</a:t>
            </a:r>
          </a:p>
          <a:p>
            <a:r>
              <a:rPr lang="en-CA" sz="2000" dirty="0"/>
              <a:t>Hybrid cloud</a:t>
            </a:r>
          </a:p>
          <a:p>
            <a:r>
              <a:rPr lang="en-CA" sz="2000" dirty="0"/>
              <a:t>Government cloud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88B9E8-A117-421B-ACB1-345C79F78D91}"/>
              </a:ext>
            </a:extLst>
          </p:cNvPr>
          <p:cNvSpPr txBox="1">
            <a:spLocks/>
          </p:cNvSpPr>
          <p:nvPr/>
        </p:nvSpPr>
        <p:spPr>
          <a:xfrm>
            <a:off x="694611" y="1733550"/>
            <a:ext cx="5350590" cy="450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On-demand self-service</a:t>
            </a:r>
          </a:p>
          <a:p>
            <a:r>
              <a:rPr lang="en-CA" sz="2000" dirty="0"/>
              <a:t>Broad-network access</a:t>
            </a:r>
          </a:p>
          <a:p>
            <a:r>
              <a:rPr lang="en-CA" sz="2000" dirty="0"/>
              <a:t>Resource pooling</a:t>
            </a:r>
          </a:p>
          <a:p>
            <a:r>
              <a:rPr lang="en-CA" sz="2000" dirty="0"/>
              <a:t>Rapid elasticity</a:t>
            </a:r>
          </a:p>
          <a:p>
            <a:r>
              <a:rPr lang="en-CA" sz="2000" dirty="0"/>
              <a:t>Measured service</a:t>
            </a:r>
          </a:p>
          <a:p>
            <a:r>
              <a:rPr lang="en-CA" sz="2000" dirty="0"/>
              <a:t>Multi-tenancy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2667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067" y="2188546"/>
            <a:ext cx="4461933" cy="4006365"/>
          </a:xfrm>
        </p:spPr>
        <p:txBody>
          <a:bodyPr>
            <a:normAutofit/>
          </a:bodyPr>
          <a:lstStyle/>
          <a:p>
            <a:r>
              <a:rPr lang="en-CA" sz="2000" dirty="0"/>
              <a:t>[SaaS] software as a service</a:t>
            </a:r>
          </a:p>
          <a:p>
            <a:r>
              <a:rPr lang="en-CA" sz="2000" dirty="0"/>
              <a:t>[PaaS] platform as a service</a:t>
            </a:r>
          </a:p>
          <a:p>
            <a:r>
              <a:rPr lang="en-CA" sz="2000" dirty="0"/>
              <a:t>[IaaS] infrastructure as a service</a:t>
            </a:r>
          </a:p>
          <a:p>
            <a:endParaRPr lang="en-CA" sz="2000" dirty="0"/>
          </a:p>
          <a:p>
            <a:r>
              <a:rPr lang="en-CA" sz="2000" dirty="0"/>
              <a:t>[CaaS] communication as a service</a:t>
            </a:r>
          </a:p>
          <a:p>
            <a:r>
              <a:rPr lang="en-CA" sz="2000" dirty="0"/>
              <a:t>[</a:t>
            </a:r>
            <a:r>
              <a:rPr lang="en-CA" sz="2000" dirty="0" err="1"/>
              <a:t>CompaaS</a:t>
            </a:r>
            <a:r>
              <a:rPr lang="en-CA" sz="2000" dirty="0"/>
              <a:t>] compute as a service</a:t>
            </a:r>
          </a:p>
          <a:p>
            <a:r>
              <a:rPr lang="en-CA" sz="2000" dirty="0"/>
              <a:t>[</a:t>
            </a:r>
            <a:r>
              <a:rPr lang="en-CA" sz="2000" dirty="0" err="1"/>
              <a:t>DsaaS</a:t>
            </a:r>
            <a:r>
              <a:rPr lang="en-CA" sz="2000" dirty="0"/>
              <a:t>] data storage as a service</a:t>
            </a:r>
          </a:p>
          <a:p>
            <a:r>
              <a:rPr lang="en-CA" sz="2000" dirty="0"/>
              <a:t>[</a:t>
            </a:r>
            <a:r>
              <a:rPr lang="en-CA" sz="2000" dirty="0" err="1"/>
              <a:t>NaaS</a:t>
            </a:r>
            <a:r>
              <a:rPr lang="en-CA" sz="2000" dirty="0"/>
              <a:t>] network as a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8206E-F0D3-4A32-AA6A-49C5C72C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" y="1328498"/>
            <a:ext cx="7558362" cy="53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Security Architecture and Engineering</vt:lpstr>
      <vt:lpstr>Security Architecture, Design, and Solutions</vt:lpstr>
      <vt:lpstr>System Lifecycle Processes</vt:lpstr>
      <vt:lpstr>Security Models</vt:lpstr>
      <vt:lpstr>Securing Memory Management</vt:lpstr>
      <vt:lpstr>Host-Based Protections</vt:lpstr>
      <vt:lpstr>Assessments, Vulnerabilities, and Mitigations</vt:lpstr>
      <vt:lpstr>Cloud Computing</vt:lpstr>
      <vt:lpstr>Cloud Computing</vt:lpstr>
      <vt:lpstr>Assessments, Vulnerabilities, and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18</cp:revision>
  <dcterms:created xsi:type="dcterms:W3CDTF">2021-05-20T16:57:44Z</dcterms:created>
  <dcterms:modified xsi:type="dcterms:W3CDTF">2021-06-17T17:08:16Z</dcterms:modified>
</cp:coreProperties>
</file>