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94" r:id="rId4"/>
    <p:sldId id="288" r:id="rId5"/>
    <p:sldId id="291" r:id="rId6"/>
    <p:sldId id="295" r:id="rId7"/>
    <p:sldId id="296" r:id="rId8"/>
    <p:sldId id="297" r:id="rId9"/>
    <p:sldId id="298" r:id="rId10"/>
    <p:sldId id="299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2C0-A82C-427C-9233-134617D8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E453A-574C-40CB-8823-3B61331A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38EC-842D-4A1E-89AA-CDBCC448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6DE0-84A2-438D-80CE-D66CA712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39CD-25CF-454E-8AEA-4F22D5BC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9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E04-4279-4928-8CA4-235EE33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18D3E-A579-4974-A1C3-BAC1D511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83E4-8D66-4038-BA43-B7A1D4B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2DAA-EADB-421E-BEE6-D713801F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0BE0-3EDB-464F-977E-265BE65F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9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4E091-50E4-4AE2-8B54-6BB0AC3C8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F93C3-54D9-464A-BD63-D6CD92AD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EDF8-0982-4533-859A-728D4CF3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E9CC-1D07-484B-AAFA-0AB385A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ECE6-9489-4F0D-90FE-F6A81E3C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B72E-51F6-4952-A262-CFEDE2F8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A569-4CFC-4471-BEE2-0F89A3E4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4997-EE81-49F2-A37F-01BF8B87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0A48-2098-46F9-A865-4A9C5380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50BE-9552-464A-B01D-4507146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47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4ED-B248-44BF-858B-0911784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F187-077A-45A7-9055-74605A1F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DB9A-69B6-4610-BAF3-1839EBA1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96E6-E895-4CBC-8324-DB9F9ED8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16DD-35BC-41D4-AD21-B86A8379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47C1-6785-4A08-A5D0-57DB80EA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53B7-8B18-496E-A6F8-366985386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5EB9-E460-4389-A7B9-B50980A0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7B0AF-BAC0-4D0B-966E-85858D6B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E22E-8FEF-4E22-B36F-948FAFDA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0FB5-335C-4C4D-9263-DF9FF16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6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05D7-5A91-47E3-8507-E3BB55DA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3D35-E4BD-4A03-8A40-7F21EAC7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5BD8-354C-4B1A-82EB-DB23F452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1FB49-6DE1-4D33-9A21-51CF989AF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31237-FD54-494A-AA63-874A23A85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F5506-A705-4F2A-B19A-3CBD1EA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2D2FD-5FDF-40D5-8601-F1A49B41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9B302-196B-4D9A-976E-CA5C578E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7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022C-8082-48AD-9A85-A157E50F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4017A-AB6A-48F7-B18B-3AD7735A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19D45-713F-482B-9200-329E72E1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03B7-6424-4D7A-B682-5E97C3D3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71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E5172-95AE-460D-A48B-83CDBFB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800BF-A034-43F5-8FA5-148EBCF1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649C-5481-4344-B84F-AA6A8A15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5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A223-19C7-436D-ACB0-83DF3A7C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A285-A5D7-4055-824F-4E21231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4EA82-4F00-44CA-AAC3-22CA5D259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6A11-153F-402A-B172-7AF61B5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F48F-7702-40ED-ADFA-D4B803A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B87C-4654-4FD8-A5AC-D4BFB1CA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9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25C3-CB6E-471C-AFC9-AAE75A8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C963F-164F-4F79-9DD5-F50934A4C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426A-BE86-4CCC-B43F-5E3E8D09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D3D2-0821-4E64-AD64-632B7180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493E-F0A5-42FB-A5FC-D2EFB15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3AB6-5F9A-4A1C-88B7-6EC9CCF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21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7C5E5-1933-4ADB-B076-9340B620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A1FD-AA9E-48FB-96B2-644C44E7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2E92-D572-418F-B0EB-90FD93646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4C1C-C64D-440E-B2DB-B99802B14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2F29-72E0-4F5F-BAEC-7B9272A29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2FFEF-5AFE-41E7-AFEC-01258EBD5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Sonika Verma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CSCD92: Week 07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460F0-26D2-4D8A-833F-8051A06E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Communication and Network Security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OSI Layer 07 :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09" y="1782981"/>
            <a:ext cx="4883460" cy="4393982"/>
          </a:xfrm>
        </p:spPr>
        <p:txBody>
          <a:bodyPr>
            <a:normAutofit/>
          </a:bodyPr>
          <a:lstStyle/>
          <a:p>
            <a:r>
              <a:rPr lang="en-CA" sz="2000" dirty="0"/>
              <a:t>Function of applications running on a system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APIs</a:t>
            </a:r>
          </a:p>
          <a:p>
            <a:r>
              <a:rPr lang="en-CA" sz="2000" dirty="0"/>
              <a:t>Hypertext Transfer protocol</a:t>
            </a:r>
          </a:p>
          <a:p>
            <a:r>
              <a:rPr lang="en-CA" sz="2000" dirty="0"/>
              <a:t>Dynamic host configuration protocol (DHCP)</a:t>
            </a:r>
          </a:p>
          <a:p>
            <a:r>
              <a:rPr lang="en-CA" sz="2000" dirty="0"/>
              <a:t>Domain name system</a:t>
            </a:r>
          </a:p>
          <a:p>
            <a:r>
              <a:rPr lang="en-CA" sz="2000" dirty="0"/>
              <a:t>Simple network management protocol (SNMP)</a:t>
            </a:r>
          </a:p>
          <a:p>
            <a:r>
              <a:rPr lang="en-CA" sz="2000" dirty="0"/>
              <a:t>Lightweight directory access protocol (LDAP)</a:t>
            </a:r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839E7CF-130D-4564-905D-7FE0D2F88B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52217" y="1057871"/>
            <a:ext cx="4766852" cy="291261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F988283-B6DE-43CC-9297-E752C64920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19060" y="4254214"/>
            <a:ext cx="5845591" cy="224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Secure Design Principles in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09" y="1615735"/>
            <a:ext cx="10207124" cy="5069149"/>
          </a:xfrm>
        </p:spPr>
        <p:txBody>
          <a:bodyPr>
            <a:normAutofit/>
          </a:bodyPr>
          <a:lstStyle/>
          <a:p>
            <a:r>
              <a:rPr lang="en-CA" sz="2000" dirty="0"/>
              <a:t>Legacy protocols</a:t>
            </a:r>
          </a:p>
          <a:p>
            <a:pPr lvl="1"/>
            <a:r>
              <a:rPr lang="en-CA" sz="1600" dirty="0"/>
              <a:t>Internet relay chat (IRC)</a:t>
            </a:r>
          </a:p>
          <a:p>
            <a:pPr lvl="1"/>
            <a:r>
              <a:rPr lang="en-CA" sz="1600" dirty="0"/>
              <a:t>Terminal emulation protocol (TELNET)</a:t>
            </a:r>
          </a:p>
          <a:p>
            <a:pPr lvl="1"/>
            <a:r>
              <a:rPr lang="en-CA" sz="1600" dirty="0"/>
              <a:t>Remote login, remote shell, remote copy</a:t>
            </a:r>
          </a:p>
          <a:p>
            <a:r>
              <a:rPr lang="en-CA" sz="2000" dirty="0"/>
              <a:t>Secure protocols</a:t>
            </a:r>
          </a:p>
          <a:p>
            <a:pPr lvl="1"/>
            <a:r>
              <a:rPr lang="en-CA" sz="1600" dirty="0"/>
              <a:t>IP Security [authentication header, encapsulation security payload, security associations]</a:t>
            </a:r>
          </a:p>
          <a:p>
            <a:pPr lvl="1"/>
            <a:r>
              <a:rPr lang="en-CA" sz="1600" dirty="0"/>
              <a:t>Transport mode, tunnel mode</a:t>
            </a:r>
          </a:p>
          <a:p>
            <a:pPr lvl="1"/>
            <a:r>
              <a:rPr lang="en-CA" sz="1600" dirty="0"/>
              <a:t>Internet Key Exchange</a:t>
            </a:r>
            <a:endParaRPr lang="en-CA" sz="1200" dirty="0"/>
          </a:p>
          <a:p>
            <a:r>
              <a:rPr lang="en-CA" sz="2000" dirty="0"/>
              <a:t>Converged protocols</a:t>
            </a:r>
          </a:p>
          <a:p>
            <a:r>
              <a:rPr lang="en-CA" sz="2000" dirty="0"/>
              <a:t>Software designed network (SDN)</a:t>
            </a:r>
          </a:p>
          <a:p>
            <a:pPr lvl="1"/>
            <a:r>
              <a:rPr lang="en-CA" sz="1600" dirty="0"/>
              <a:t>Network virtualization</a:t>
            </a:r>
          </a:p>
          <a:p>
            <a:pPr lvl="1"/>
            <a:r>
              <a:rPr lang="en-CA" sz="1600" dirty="0"/>
              <a:t>Network data flow and traffic management</a:t>
            </a:r>
          </a:p>
          <a:p>
            <a:pPr lvl="1"/>
            <a:r>
              <a:rPr lang="en-CA" sz="1600" dirty="0"/>
              <a:t>Software-defined wide area network (SD-WAN)</a:t>
            </a:r>
          </a:p>
          <a:p>
            <a:r>
              <a:rPr lang="en-CA" sz="2000" dirty="0"/>
              <a:t>Content distribution center (CDN)</a:t>
            </a:r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1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OSI &amp; TCP/IP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CA" sz="2000" dirty="0"/>
              <a:t>Open System Interconnection</a:t>
            </a:r>
          </a:p>
          <a:p>
            <a:r>
              <a:rPr lang="en-CA" sz="2000" dirty="0"/>
              <a:t>Transmission Control Protocol over Internet Protocol</a:t>
            </a:r>
          </a:p>
          <a:p>
            <a:endParaRPr lang="en-CA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D6C9D197-D7CB-4AC9-9DA1-49FCE9EF28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7973" y="1457470"/>
            <a:ext cx="6621910" cy="507879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136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Threat Modeling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59FEF1-F2AE-44AE-8D1B-0861884025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6" y="1782981"/>
            <a:ext cx="7473937" cy="45318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753" y="1782981"/>
            <a:ext cx="3103778" cy="4393982"/>
          </a:xfrm>
        </p:spPr>
        <p:txBody>
          <a:bodyPr>
            <a:normAutofit/>
          </a:bodyPr>
          <a:lstStyle/>
          <a:p>
            <a:r>
              <a:rPr lang="en-CA" sz="2000" dirty="0"/>
              <a:t>Threats</a:t>
            </a:r>
          </a:p>
          <a:p>
            <a:r>
              <a:rPr lang="en-CA" sz="2000" dirty="0"/>
              <a:t>Hazards</a:t>
            </a:r>
          </a:p>
          <a:p>
            <a:r>
              <a:rPr lang="en-CA" sz="2000" dirty="0"/>
              <a:t>Advances persistent threat models</a:t>
            </a:r>
          </a:p>
          <a:p>
            <a:r>
              <a:rPr lang="en-CA" sz="2000" dirty="0"/>
              <a:t>Kill chain</a:t>
            </a:r>
          </a:p>
          <a:p>
            <a:endParaRPr lang="en-CA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82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CA" sz="3600" dirty="0"/>
              <a:t>OSI Layer 01 :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CA" sz="2000" dirty="0"/>
              <a:t>Encoded/decoded bits, signals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Network topology + traffic management</a:t>
            </a:r>
          </a:p>
          <a:p>
            <a:pPr lvl="1"/>
            <a:r>
              <a:rPr lang="en-CA" sz="2000" dirty="0"/>
              <a:t>Bus, tree, ring, mesh, star</a:t>
            </a:r>
          </a:p>
          <a:p>
            <a:r>
              <a:rPr lang="en-CA" sz="2000" dirty="0"/>
              <a:t>Bound vs unbound network</a:t>
            </a:r>
          </a:p>
          <a:p>
            <a:pPr lvl="1"/>
            <a:r>
              <a:rPr lang="en-CA" sz="2000" dirty="0"/>
              <a:t>Common devices, wired/wireless media</a:t>
            </a:r>
          </a:p>
          <a:p>
            <a:r>
              <a:rPr lang="en-CA" sz="2000" dirty="0"/>
              <a:t>Digital subscriber line</a:t>
            </a:r>
          </a:p>
          <a:p>
            <a:pPr lvl="1"/>
            <a:r>
              <a:rPr lang="en-CA" sz="2000" dirty="0"/>
              <a:t>Asymmetric, rate adaptive, symmetric, very high bit rate</a:t>
            </a:r>
          </a:p>
          <a:p>
            <a:r>
              <a:rPr lang="en-CA" sz="2000" dirty="0"/>
              <a:t>Wi-fi, broadband over powerline</a:t>
            </a:r>
          </a:p>
          <a:p>
            <a:endParaRPr lang="en-CA" sz="2000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9290260-C9A8-4B5C-8836-0C8D5ED44B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7813" y="1173830"/>
            <a:ext cx="5290720" cy="45103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787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OSI Layer 02 : Data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07" y="1782981"/>
            <a:ext cx="10279026" cy="4688840"/>
          </a:xfrm>
        </p:spPr>
        <p:txBody>
          <a:bodyPr>
            <a:normAutofit/>
          </a:bodyPr>
          <a:lstStyle/>
          <a:p>
            <a:r>
              <a:rPr lang="en-CA" sz="2000" dirty="0"/>
              <a:t>Encapsulated address information into frames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Media address control, logical link control</a:t>
            </a:r>
          </a:p>
          <a:p>
            <a:r>
              <a:rPr lang="en-CA" sz="2000" dirty="0"/>
              <a:t>Protocols</a:t>
            </a:r>
          </a:p>
          <a:p>
            <a:pPr lvl="1"/>
            <a:r>
              <a:rPr lang="en-CA" sz="1600" dirty="0"/>
              <a:t>Address resolution protocol (ARP)</a:t>
            </a:r>
          </a:p>
          <a:p>
            <a:pPr lvl="1"/>
            <a:r>
              <a:rPr lang="en-CA" sz="1600" dirty="0"/>
              <a:t>Fibre channel over ethernet (</a:t>
            </a:r>
            <a:r>
              <a:rPr lang="en-CA" sz="1600" dirty="0" err="1"/>
              <a:t>FCoE</a:t>
            </a:r>
            <a:r>
              <a:rPr lang="en-CA" sz="1600" dirty="0"/>
              <a:t>)</a:t>
            </a:r>
          </a:p>
          <a:p>
            <a:pPr lvl="1"/>
            <a:r>
              <a:rPr lang="en-CA" sz="1600" dirty="0"/>
              <a:t>Point-to-point (PPP), point-to-point over Ethernet (</a:t>
            </a:r>
            <a:r>
              <a:rPr lang="en-CA" sz="1600" dirty="0" err="1"/>
              <a:t>PPPoE</a:t>
            </a:r>
            <a:r>
              <a:rPr lang="en-CA" sz="1600" dirty="0"/>
              <a:t>)</a:t>
            </a:r>
          </a:p>
          <a:p>
            <a:r>
              <a:rPr lang="en-CA" sz="2000" dirty="0"/>
              <a:t>Load management protocols.</a:t>
            </a:r>
          </a:p>
          <a:p>
            <a:pPr lvl="1"/>
            <a:r>
              <a:rPr lang="en-CA" sz="1600" dirty="0"/>
              <a:t>Polling protocols</a:t>
            </a:r>
          </a:p>
          <a:p>
            <a:r>
              <a:rPr lang="en-CA" sz="2000" dirty="0"/>
              <a:t>Connection based protocols</a:t>
            </a:r>
          </a:p>
          <a:p>
            <a:pPr lvl="1"/>
            <a:r>
              <a:rPr lang="en-CA" sz="1600" dirty="0"/>
              <a:t>Carrier sense multiple access with collision [detection, avoidance] (CSMA/CD, CSMA/CA)</a:t>
            </a:r>
          </a:p>
          <a:p>
            <a:r>
              <a:rPr lang="en-CA" sz="2000" dirty="0"/>
              <a:t>Switches, bridges</a:t>
            </a:r>
          </a:p>
          <a:p>
            <a:r>
              <a:rPr lang="en-CA" sz="2000" dirty="0"/>
              <a:t>Virtual local area networks (VLANs)</a:t>
            </a:r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2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OSI Layer 03 : Network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B73642B-31D5-4037-A3BA-988A56EAC9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512" y="2174374"/>
            <a:ext cx="5469457" cy="43618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969" y="1216241"/>
            <a:ext cx="6327697" cy="5402836"/>
          </a:xfrm>
        </p:spPr>
        <p:txBody>
          <a:bodyPr>
            <a:normAutofit lnSpcReduction="10000"/>
          </a:bodyPr>
          <a:lstStyle/>
          <a:p>
            <a:r>
              <a:rPr lang="en-CA" sz="1800" dirty="0"/>
              <a:t>Moving packets between hosts</a:t>
            </a:r>
          </a:p>
          <a:p>
            <a:pPr marL="0" indent="0">
              <a:buNone/>
            </a:pPr>
            <a:endParaRPr lang="en-CA" sz="1800" dirty="0"/>
          </a:p>
          <a:p>
            <a:r>
              <a:rPr lang="en-CA" sz="1800" dirty="0"/>
              <a:t>Transmission forms</a:t>
            </a:r>
          </a:p>
          <a:p>
            <a:pPr lvl="1"/>
            <a:r>
              <a:rPr lang="en-CA" sz="1500" dirty="0"/>
              <a:t>Unicast, broadcast, multicast, anycast, </a:t>
            </a:r>
            <a:r>
              <a:rPr lang="en-CA" sz="1500" dirty="0" err="1"/>
              <a:t>geocast</a:t>
            </a:r>
            <a:endParaRPr lang="en-CA" sz="1500" dirty="0"/>
          </a:p>
          <a:p>
            <a:r>
              <a:rPr lang="en-CA" sz="1800" dirty="0"/>
              <a:t>Logical addressing + Internet Protocol</a:t>
            </a:r>
          </a:p>
          <a:p>
            <a:pPr lvl="1"/>
            <a:r>
              <a:rPr lang="en-CA" sz="1500" dirty="0"/>
              <a:t>Native IPv6, dual stack, tunneling, IPv6 at the edge</a:t>
            </a:r>
          </a:p>
          <a:p>
            <a:r>
              <a:rPr lang="en-CA" sz="1800" dirty="0"/>
              <a:t>Automatic private IP addressing</a:t>
            </a:r>
          </a:p>
          <a:p>
            <a:r>
              <a:rPr lang="en-CA" sz="1800" dirty="0"/>
              <a:t>Routers</a:t>
            </a:r>
          </a:p>
          <a:p>
            <a:r>
              <a:rPr lang="en-CA" sz="1800" dirty="0"/>
              <a:t>Access control lists</a:t>
            </a:r>
          </a:p>
          <a:p>
            <a:r>
              <a:rPr lang="en-CA" sz="1800" dirty="0"/>
              <a:t>Routing protocols</a:t>
            </a:r>
          </a:p>
          <a:p>
            <a:pPr lvl="1"/>
            <a:r>
              <a:rPr lang="en-CA" sz="1500" dirty="0"/>
              <a:t>Routing information protocol</a:t>
            </a:r>
          </a:p>
          <a:p>
            <a:pPr lvl="1"/>
            <a:r>
              <a:rPr lang="en-CA" sz="1500" dirty="0"/>
              <a:t>Path vector protocol</a:t>
            </a:r>
          </a:p>
          <a:p>
            <a:pPr lvl="1"/>
            <a:r>
              <a:rPr lang="en-CA" sz="1500" dirty="0"/>
              <a:t>Border gateway protocol (BGP)</a:t>
            </a:r>
          </a:p>
          <a:p>
            <a:pPr lvl="1"/>
            <a:r>
              <a:rPr lang="en-CA" sz="1500" dirty="0"/>
              <a:t>Link state protocol</a:t>
            </a:r>
          </a:p>
          <a:p>
            <a:pPr lvl="1"/>
            <a:r>
              <a:rPr lang="en-CA" sz="1500" dirty="0"/>
              <a:t>Multiprotocol label switching (MPLS)</a:t>
            </a:r>
          </a:p>
          <a:p>
            <a:r>
              <a:rPr lang="en-CA" sz="1800" dirty="0"/>
              <a:t>Routed protocols</a:t>
            </a:r>
          </a:p>
          <a:p>
            <a:pPr lvl="1"/>
            <a:r>
              <a:rPr lang="en-CA" sz="1500" dirty="0"/>
              <a:t>Internet control message protocol (ICMP)</a:t>
            </a:r>
          </a:p>
          <a:p>
            <a:pPr lvl="1"/>
            <a:r>
              <a:rPr lang="en-CA" sz="1500" dirty="0"/>
              <a:t>Internet group management protocol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4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OSI Layer 04 :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09" y="1305017"/>
            <a:ext cx="10207124" cy="5379868"/>
          </a:xfrm>
        </p:spPr>
        <p:txBody>
          <a:bodyPr>
            <a:normAutofit/>
          </a:bodyPr>
          <a:lstStyle/>
          <a:p>
            <a:r>
              <a:rPr lang="en-CA" sz="2000" dirty="0"/>
              <a:t>Delivers end-to-end services, data segments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Port numbers + sockets</a:t>
            </a:r>
          </a:p>
          <a:p>
            <a:r>
              <a:rPr lang="en-CA" sz="2000" dirty="0"/>
              <a:t>Protocols grouped by purpose</a:t>
            </a:r>
          </a:p>
          <a:p>
            <a:pPr lvl="1"/>
            <a:r>
              <a:rPr lang="en-CA" sz="1600" dirty="0"/>
              <a:t>Transport, names and directory services, network operational support and management, web page operation, email, administrative</a:t>
            </a:r>
          </a:p>
          <a:p>
            <a:r>
              <a:rPr lang="en-CA" sz="2000" dirty="0"/>
              <a:t>Transmission Control Protocol (TCP)</a:t>
            </a:r>
          </a:p>
          <a:p>
            <a:r>
              <a:rPr lang="en-CA" sz="2000" dirty="0"/>
              <a:t>User Datagram Protocol (UDP)</a:t>
            </a:r>
          </a:p>
          <a:p>
            <a:r>
              <a:rPr lang="en-CA" sz="2000" dirty="0"/>
              <a:t>Firewalls</a:t>
            </a:r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4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OSI Layer 05 :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09" y="1305017"/>
            <a:ext cx="10207124" cy="5379868"/>
          </a:xfrm>
        </p:spPr>
        <p:txBody>
          <a:bodyPr>
            <a:normAutofit/>
          </a:bodyPr>
          <a:lstStyle/>
          <a:p>
            <a:r>
              <a:rPr lang="en-CA" sz="2000" dirty="0"/>
              <a:t>Logical persistent connection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Session protocols</a:t>
            </a:r>
          </a:p>
          <a:p>
            <a:r>
              <a:rPr lang="en-CA" sz="2000" dirty="0"/>
              <a:t>Point-to-point sessions (PPP)</a:t>
            </a:r>
          </a:p>
          <a:p>
            <a:r>
              <a:rPr lang="en-CA" sz="2000" dirty="0"/>
              <a:t>Password authentication protocol (PAP)</a:t>
            </a:r>
          </a:p>
          <a:p>
            <a:r>
              <a:rPr lang="en-CA" sz="2000" dirty="0"/>
              <a:t>Challenge-handshake authentication protocol (CHAP)</a:t>
            </a:r>
          </a:p>
          <a:p>
            <a:r>
              <a:rPr lang="en-CA" sz="2000" dirty="0"/>
              <a:t>Extensive authentication protocol (EAP)</a:t>
            </a:r>
          </a:p>
          <a:p>
            <a:r>
              <a:rPr lang="en-CA" sz="2000" dirty="0"/>
              <a:t>Protected extensible authentication protocol (PEAP)</a:t>
            </a:r>
          </a:p>
          <a:p>
            <a:r>
              <a:rPr lang="en-CA" sz="2000" dirty="0"/>
              <a:t>Tunneling</a:t>
            </a:r>
          </a:p>
          <a:p>
            <a:r>
              <a:rPr lang="en-CA" sz="2000" dirty="0"/>
              <a:t>Remote procedure calls</a:t>
            </a:r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OSI Layer 06 :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09" y="1305017"/>
            <a:ext cx="10207124" cy="5379868"/>
          </a:xfrm>
        </p:spPr>
        <p:txBody>
          <a:bodyPr>
            <a:normAutofit/>
          </a:bodyPr>
          <a:lstStyle/>
          <a:p>
            <a:r>
              <a:rPr lang="en-CA" sz="2000" dirty="0"/>
              <a:t>Formatted communication between systems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Gateway</a:t>
            </a:r>
          </a:p>
          <a:p>
            <a:r>
              <a:rPr lang="en-CA" sz="2000" dirty="0"/>
              <a:t>Translation services</a:t>
            </a:r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480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Communication and Network Security</vt:lpstr>
      <vt:lpstr>OSI &amp; TCP/IP Models</vt:lpstr>
      <vt:lpstr>Threat Modeling</vt:lpstr>
      <vt:lpstr>OSI Layer 01 : Physical</vt:lpstr>
      <vt:lpstr>OSI Layer 02 : Data Link</vt:lpstr>
      <vt:lpstr>OSI Layer 03 : Network</vt:lpstr>
      <vt:lpstr>OSI Layer 04 : Transport</vt:lpstr>
      <vt:lpstr>OSI Layer 05 : Session</vt:lpstr>
      <vt:lpstr>OSI Layer 06 : Presentation</vt:lpstr>
      <vt:lpstr>OSI Layer 07 : Application</vt:lpstr>
      <vt:lpstr>Secure Design Principles in Network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Field Notes</dc:title>
  <dc:creator>Sonika Verma</dc:creator>
  <cp:lastModifiedBy>Sonika Verma</cp:lastModifiedBy>
  <cp:revision>26</cp:revision>
  <dcterms:created xsi:type="dcterms:W3CDTF">2021-05-20T16:57:44Z</dcterms:created>
  <dcterms:modified xsi:type="dcterms:W3CDTF">2021-07-08T19:56:23Z</dcterms:modified>
</cp:coreProperties>
</file>