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11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2C0-A82C-427C-9233-134617D8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53A-574C-40CB-8823-3B61331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8EC-842D-4A1E-89AA-CDBCC44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6DE0-84A2-438D-80CE-D66CA7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39CD-25CF-454E-8AEA-4F22D5B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E04-4279-4928-8CA4-235EE3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8D3E-A579-4974-A1C3-BAC1D511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3E4-8D66-4038-BA43-B7A1D4B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DAA-EADB-421E-BEE6-D713801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BE0-3EDB-464F-977E-265BE65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E091-50E4-4AE2-8B54-6BB0AC3C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93C3-54D9-464A-BD63-D6CD92A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F8-0982-4533-859A-728D4CF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9CC-1D07-484B-AAFA-0AB385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ECE6-9489-4F0D-90FE-F6A81E3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72E-51F6-4952-A262-CFEDE2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A569-4CFC-4471-BEE2-0F89A3E4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4997-EE81-49F2-A37F-01BF8B8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A48-2098-46F9-A865-4A9C538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0BE-9552-464A-B01D-4507146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ED-B248-44BF-858B-0911784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187-077A-45A7-9055-74605A1F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DB9A-69B6-4610-BAF3-1839EBA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6E6-E895-4CBC-8324-DB9F9ED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16DD-35BC-41D4-AD21-B86A837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C1-6785-4A08-A5D0-57DB80EA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53B7-8B18-496E-A6F8-3669853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5EB9-E460-4389-A7B9-B50980A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0AF-BAC0-4D0B-966E-85858D6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22E-8FEF-4E22-B36F-948FAFDA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FB5-335C-4C4D-9263-DF9FF16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5D7-5A91-47E3-8507-E3BB55D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3D35-E4BD-4A03-8A40-7F21EAC7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D8-354C-4B1A-82EB-DB23F452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FB49-6DE1-4D33-9A21-51CF989A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1237-FD54-494A-AA63-874A23A8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5506-A705-4F2A-B19A-3CBD1EA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2FD-5FDF-40D5-8601-F1A49B4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9B302-196B-4D9A-976E-CA5C578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22C-8082-48AD-9A85-A157E50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017A-AB6A-48F7-B18B-3AD7735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9D45-713F-482B-9200-329E72E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3B7-6424-4D7A-B682-5E97C3D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E5172-95AE-460D-A48B-83CDBF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800BF-A034-43F5-8FA5-148EBCF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649C-5481-4344-B84F-AA6A8A1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A223-19C7-436D-ACB0-83DF3A7C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A285-A5D7-4055-824F-4E2123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EA82-4F00-44CA-AAC3-22CA5D25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6A11-153F-402A-B172-7AF61B5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48F-7702-40ED-ADFA-D4B803A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B87C-4654-4FD8-A5AC-D4BFB1C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5C3-CB6E-471C-AFC9-AAE75A8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C963F-164F-4F79-9DD5-F50934A4C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426A-BE86-4CCC-B43F-5E3E8D09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3D2-0821-4E64-AD64-632B71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493E-F0A5-42FB-A5FC-D2EFB15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3AB6-5F9A-4A1C-88B7-6EC9CCF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C5E5-1933-4ADB-B076-9340B62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A1FD-AA9E-48FB-96B2-644C44E7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E92-D572-418F-B0EB-90FD9364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17C-581C-4861-82A7-E28197E10255}" type="datetimeFigureOut">
              <a:rPr lang="en-CA" smtClean="0"/>
              <a:t>2021-07-08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4C1C-C64D-440E-B2DB-B99802B1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2F29-72E0-4F5F-BAEC-7B9272A2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08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Software Development Security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Unsecure Software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Threat modeling &amp; threat surface</a:t>
            </a:r>
          </a:p>
          <a:p>
            <a:r>
              <a:rPr lang="en-CA" sz="2000" dirty="0"/>
              <a:t>Mobile code</a:t>
            </a:r>
          </a:p>
          <a:p>
            <a:r>
              <a:rPr lang="en-CA" sz="2000" dirty="0"/>
              <a:t>Software environment + security practices</a:t>
            </a:r>
          </a:p>
          <a:p>
            <a:r>
              <a:rPr lang="en-CA" sz="2000" dirty="0"/>
              <a:t>Common software design and coding errors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F66BFB7-E16C-422B-B5F3-A022E49E86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7973" y="2866897"/>
            <a:ext cx="7107701" cy="366104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85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Unsecure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Source code, executable code, intermediate code, arbitrary code</a:t>
            </a:r>
          </a:p>
          <a:p>
            <a:r>
              <a:rPr lang="en-CA" sz="2000" dirty="0"/>
              <a:t>Processes &amp; management</a:t>
            </a:r>
          </a:p>
          <a:p>
            <a:r>
              <a:rPr lang="en-CA" sz="2000" dirty="0"/>
              <a:t>Programming languages</a:t>
            </a:r>
          </a:p>
          <a:p>
            <a:pPr lvl="1"/>
            <a:r>
              <a:rPr lang="en-CA" sz="1600" dirty="0"/>
              <a:t>Functional programming, object-oriented programming</a:t>
            </a:r>
          </a:p>
          <a:p>
            <a:r>
              <a:rPr lang="en-CA" sz="2000" dirty="0"/>
              <a:t>Common object request broker architecture (CORBA)</a:t>
            </a:r>
          </a:p>
          <a:p>
            <a:r>
              <a:rPr lang="en-CA" sz="2000" dirty="0"/>
              <a:t>Malformed input attacks</a:t>
            </a:r>
          </a:p>
          <a:p>
            <a:pPr lvl="1"/>
            <a:r>
              <a:rPr lang="en-CA" sz="1600" dirty="0"/>
              <a:t>Buffer overflows, SQL injections, cross-site scripting</a:t>
            </a:r>
          </a:p>
          <a:p>
            <a:r>
              <a:rPr lang="en-CA" sz="2000" dirty="0"/>
              <a:t>Covert channels</a:t>
            </a:r>
          </a:p>
          <a:p>
            <a:r>
              <a:rPr lang="en-CA" sz="2000" dirty="0"/>
              <a:t>Memory leaks</a:t>
            </a:r>
          </a:p>
          <a:p>
            <a:r>
              <a:rPr lang="en-CA" sz="2000" dirty="0"/>
              <a:t>Time of check vs. Time of use (TOC/TOU)</a:t>
            </a:r>
          </a:p>
          <a:p>
            <a:r>
              <a:rPr lang="en-CA" sz="2000" dirty="0"/>
              <a:t>Trapdoors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Unsecure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Aggregations and inference</a:t>
            </a:r>
          </a:p>
          <a:p>
            <a:r>
              <a:rPr lang="en-CA" sz="2000" dirty="0"/>
              <a:t>Bypass attacks, query attacks</a:t>
            </a:r>
          </a:p>
          <a:p>
            <a:r>
              <a:rPr lang="en-CA" sz="2000" dirty="0"/>
              <a:t>Compromising database</a:t>
            </a:r>
          </a:p>
          <a:p>
            <a:r>
              <a:rPr lang="en-CA" sz="2000" dirty="0"/>
              <a:t>Exploiting access routes, intercepting data, web-based interfaces</a:t>
            </a:r>
          </a:p>
          <a:p>
            <a:r>
              <a:rPr lang="en-CA" sz="2000" dirty="0"/>
              <a:t>Data contamination</a:t>
            </a:r>
          </a:p>
          <a:p>
            <a:r>
              <a:rPr lang="en-CA" sz="2000" dirty="0"/>
              <a:t>Deadlocking</a:t>
            </a:r>
          </a:p>
          <a:p>
            <a:r>
              <a:rPr lang="en-CA" sz="2000" dirty="0"/>
              <a:t>Denial of service</a:t>
            </a:r>
          </a:p>
          <a:p>
            <a:r>
              <a:rPr lang="en-CA" sz="2000" dirty="0"/>
              <a:t>Physical / direct logical access</a:t>
            </a:r>
          </a:p>
          <a:p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Unsecure Databases Protections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Database management systems</a:t>
            </a:r>
          </a:p>
          <a:p>
            <a:pPr lvl="1"/>
            <a:r>
              <a:rPr lang="en-CA" sz="1600" dirty="0"/>
              <a:t>Data warehouses, data lakes, data farms</a:t>
            </a:r>
          </a:p>
          <a:p>
            <a:r>
              <a:rPr lang="en-CA" sz="2000" dirty="0"/>
              <a:t>Database model</a:t>
            </a:r>
          </a:p>
          <a:p>
            <a:pPr lvl="1"/>
            <a:r>
              <a:rPr lang="en-CA" sz="1600" dirty="0"/>
              <a:t>Transaction persistence, fault tolerance and recovery, sharing by multiple users, security controls, atomicity</a:t>
            </a:r>
          </a:p>
          <a:p>
            <a:r>
              <a:rPr lang="en-CA" sz="2000" dirty="0"/>
              <a:t>Database management models</a:t>
            </a:r>
          </a:p>
          <a:p>
            <a:pPr lvl="1"/>
            <a:r>
              <a:rPr lang="en-CA" sz="1600" dirty="0"/>
              <a:t>Hierarchal, network, relational, non-relational</a:t>
            </a:r>
          </a:p>
          <a:p>
            <a:r>
              <a:rPr lang="en-CA" sz="2000" dirty="0"/>
              <a:t>Markup languages</a:t>
            </a:r>
          </a:p>
          <a:p>
            <a:r>
              <a:rPr lang="en-CA" sz="2000" dirty="0"/>
              <a:t>Open database connectivity</a:t>
            </a:r>
          </a:p>
          <a:p>
            <a:r>
              <a:rPr lang="en-CA" sz="2000" dirty="0"/>
              <a:t>Object linking and embedding</a:t>
            </a:r>
          </a:p>
          <a:p>
            <a:r>
              <a:rPr lang="en-CA" sz="2000" dirty="0"/>
              <a:t>Metadata </a:t>
            </a:r>
          </a:p>
          <a:p>
            <a:r>
              <a:rPr lang="en-CA" sz="2000" dirty="0"/>
              <a:t>Data mining</a:t>
            </a:r>
          </a:p>
          <a:p>
            <a:r>
              <a:rPr lang="en-CA" sz="2000" dirty="0"/>
              <a:t>Knowledge management</a:t>
            </a:r>
          </a:p>
          <a:p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Unsecure Websites</a:t>
            </a:r>
          </a:p>
        </p:txBody>
      </p:sp>
      <p:pic>
        <p:nvPicPr>
          <p:cNvPr id="1026" name="Picture 2" descr="Secure user interface: OWASP TOP 10 vs ABAP developer | SAP Blogs">
            <a:extLst>
              <a:ext uri="{FF2B5EF4-FFF2-40B4-BE49-F238E27FC236}">
                <a16:creationId xmlns:a16="http://schemas.microsoft.com/office/drawing/2014/main" id="{F83F34D3-E401-4341-9F91-F6D7A230D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3467" y="1782981"/>
            <a:ext cx="6253214" cy="293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r>
              <a:rPr lang="en-CA" sz="2000" dirty="0"/>
              <a:t>Web application environments</a:t>
            </a:r>
          </a:p>
          <a:p>
            <a:r>
              <a:rPr lang="en-CA" sz="2000" dirty="0"/>
              <a:t>Common attack patterns and security practices</a:t>
            </a:r>
          </a:p>
          <a:p>
            <a:endParaRPr lang="en-CA" sz="2000" dirty="0"/>
          </a:p>
          <a:p>
            <a:r>
              <a:rPr lang="en-CA" sz="2000" dirty="0"/>
              <a:t>OWASP Top Ten [Open Web Application Security Project]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04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Malware and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Malware</a:t>
            </a:r>
          </a:p>
          <a:p>
            <a:pPr lvl="1"/>
            <a:r>
              <a:rPr lang="en-CA" sz="1600" dirty="0"/>
              <a:t>Ransomware</a:t>
            </a:r>
          </a:p>
          <a:p>
            <a:pPr lvl="1"/>
            <a:r>
              <a:rPr lang="en-CA" sz="1600" dirty="0"/>
              <a:t>Virus: file infectors, boot sector infectors, companion virus, email virus, macro virus, script virus</a:t>
            </a:r>
          </a:p>
          <a:p>
            <a:pPr lvl="1"/>
            <a:r>
              <a:rPr lang="en-CA" sz="1600" dirty="0"/>
              <a:t>Worms, hoxes, trojans, remote access trojans, DDoS Zombies, logic bombs, spyware, adware, botnets</a:t>
            </a:r>
          </a:p>
          <a:p>
            <a:r>
              <a:rPr lang="en-CA" sz="2000" dirty="0"/>
              <a:t>Protections</a:t>
            </a:r>
          </a:p>
          <a:p>
            <a:pPr lvl="1"/>
            <a:r>
              <a:rPr lang="en-CA" sz="1600" dirty="0"/>
              <a:t>Scanners, heuristic scanners, activity monitors, change detection, zero day exploits and reputation monitoring</a:t>
            </a:r>
          </a:p>
          <a:p>
            <a:pPr lvl="1"/>
            <a:r>
              <a:rPr lang="en-CA" sz="1600" dirty="0"/>
              <a:t>Anti-malware policies, intrusion detection and intrusion prevention, end point detection and response, software whitelisting, managed security services</a:t>
            </a:r>
          </a:p>
          <a:p>
            <a:pPr marL="0" indent="0">
              <a:buNone/>
            </a:pPr>
            <a:endParaRPr lang="en-CA" sz="1600" dirty="0"/>
          </a:p>
          <a:p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Security Development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Software development lifecycle(s)</a:t>
            </a:r>
          </a:p>
          <a:p>
            <a:r>
              <a:rPr lang="en-CA" sz="2000" dirty="0"/>
              <a:t>Integrated product and process development</a:t>
            </a:r>
          </a:p>
          <a:p>
            <a:r>
              <a:rPr lang="en-CA" sz="2000" dirty="0"/>
              <a:t>Development methodologies</a:t>
            </a:r>
          </a:p>
          <a:p>
            <a:pPr lvl="1"/>
            <a:r>
              <a:rPr lang="en-CA" sz="1600" dirty="0"/>
              <a:t>Reuse, spiral, prototyping, clean room, extreme programming, agile, DevOps, </a:t>
            </a:r>
            <a:r>
              <a:rPr lang="en-CA" sz="1600" dirty="0" err="1"/>
              <a:t>DevSecOps</a:t>
            </a:r>
            <a:endParaRPr lang="en-CA" sz="1600" dirty="0"/>
          </a:p>
          <a:p>
            <a:r>
              <a:rPr lang="en-CA" sz="2000" dirty="0"/>
              <a:t>Secure coding guidelines</a:t>
            </a:r>
          </a:p>
          <a:p>
            <a:r>
              <a:rPr lang="en-CA" sz="2000" dirty="0"/>
              <a:t>Source code analysis</a:t>
            </a:r>
          </a:p>
          <a:p>
            <a:pPr lvl="1"/>
            <a:r>
              <a:rPr lang="en-CA" sz="1600" dirty="0"/>
              <a:t>Static, dynamic, interactive, runtime application security testing</a:t>
            </a:r>
          </a:p>
          <a:p>
            <a:pPr marL="0" indent="0">
              <a:buNone/>
            </a:pPr>
            <a:endParaRPr lang="en-CA" sz="1600" dirty="0"/>
          </a:p>
          <a:p>
            <a:endParaRPr lang="en-CA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1B080-4C13-4E2A-B8B8-CA4024B3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45" y="4179118"/>
            <a:ext cx="5811499" cy="18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6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Security Development Management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C70036-5928-41EB-A213-8CD3CB685D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4543" y="1457471"/>
            <a:ext cx="8026857" cy="49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7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338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Software Development Security</vt:lpstr>
      <vt:lpstr>Unsecure Software Systems</vt:lpstr>
      <vt:lpstr>Unsecure Source Code</vt:lpstr>
      <vt:lpstr>Unsecure Databases</vt:lpstr>
      <vt:lpstr>Unsecure Databases Protections</vt:lpstr>
      <vt:lpstr>Unsecure Websites</vt:lpstr>
      <vt:lpstr>Malware and Ransomware</vt:lpstr>
      <vt:lpstr>Security Development Management</vt:lpstr>
      <vt:lpstr>Security Development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Field Notes</dc:title>
  <dc:creator>Sonika Verma</dc:creator>
  <cp:lastModifiedBy>Sonika Verma</cp:lastModifiedBy>
  <cp:revision>30</cp:revision>
  <dcterms:created xsi:type="dcterms:W3CDTF">2021-05-20T16:57:44Z</dcterms:created>
  <dcterms:modified xsi:type="dcterms:W3CDTF">2021-07-08T18:10:33Z</dcterms:modified>
</cp:coreProperties>
</file>