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4" r:id="rId3"/>
    <p:sldId id="305" r:id="rId4"/>
    <p:sldId id="303" r:id="rId5"/>
    <p:sldId id="306" r:id="rId6"/>
    <p:sldId id="314" r:id="rId7"/>
    <p:sldId id="312" r:id="rId8"/>
    <p:sldId id="308" r:id="rId9"/>
    <p:sldId id="31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92" d="100"/>
          <a:sy n="92" d="100"/>
        </p:scale>
        <p:origin x="6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A32C0-A82C-427C-9233-134617D8A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E453A-574C-40CB-8823-3B61331AD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F38EC-842D-4A1E-89AA-CDBCC448D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17C-581C-4861-82A7-E28197E10255}" type="datetimeFigureOut">
              <a:rPr lang="en-CA" smtClean="0"/>
              <a:t>2021-07-16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56DE0-84A2-438D-80CE-D66CA712B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239CD-25CF-454E-8AEA-4F22D5BC8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193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60E04-4279-4928-8CA4-235EE3304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18D3E-A579-4974-A1C3-BAC1D511D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683E4-8D66-4038-BA43-B7A1D4BE3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17C-581C-4861-82A7-E28197E10255}" type="datetimeFigureOut">
              <a:rPr lang="en-CA" smtClean="0"/>
              <a:t>2021-07-16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A2DAA-EADB-421E-BEE6-D713801FB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90BE0-3EDB-464F-977E-265BE65FE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797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E4E091-50E4-4AE2-8B54-6BB0AC3C88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CF93C3-54D9-464A-BD63-D6CD92AD8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BEDF8-0982-4533-859A-728D4CF39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17C-581C-4861-82A7-E28197E10255}" type="datetimeFigureOut">
              <a:rPr lang="en-CA" smtClean="0"/>
              <a:t>2021-07-16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2E9CC-1D07-484B-AAFA-0AB385AE8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CECE6-9489-4F0D-90FE-F6A81E3CC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945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AB72E-51F6-4952-A262-CFEDE2F8F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AA569-4CFC-4471-BEE2-0F89A3E4B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D4997-EE81-49F2-A37F-01BF8B87B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17C-581C-4861-82A7-E28197E10255}" type="datetimeFigureOut">
              <a:rPr lang="en-CA" smtClean="0"/>
              <a:t>2021-07-16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60A48-2098-46F9-A865-4A9C5380B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C50BE-9552-464A-B01D-450714643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6474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044ED-B248-44BF-858B-09117847C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8F187-077A-45A7-9055-74605A1F2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EDB9A-69B6-4610-BAF3-1839EBA10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17C-581C-4861-82A7-E28197E10255}" type="datetimeFigureOut">
              <a:rPr lang="en-CA" smtClean="0"/>
              <a:t>2021-07-16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096E6-E895-4CBC-8324-DB9F9ED8C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316DD-35BC-41D4-AD21-B86A8379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93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47C1-6785-4A08-A5D0-57DB80EAC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53B7-8B18-496E-A6F8-366985386C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55EB9-E460-4389-A7B9-B50980A04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7B0AF-BAC0-4D0B-966E-85858D6B3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17C-581C-4861-82A7-E28197E10255}" type="datetimeFigureOut">
              <a:rPr lang="en-CA" smtClean="0"/>
              <a:t>2021-07-16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0E22E-8FEF-4E22-B36F-948FAFDA7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50FB5-335C-4C4D-9263-DF9FF166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6623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805D7-5A91-47E3-8507-E3BB55DAD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43D35-E4BD-4A03-8A40-7F21EAC70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A5BD8-354C-4B1A-82EB-DB23F4525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81FB49-6DE1-4D33-9A21-51CF989AF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431237-FD54-494A-AA63-874A23A85C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EF5506-A705-4F2A-B19A-3CBD1EAD7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17C-581C-4861-82A7-E28197E10255}" type="datetimeFigureOut">
              <a:rPr lang="en-CA" smtClean="0"/>
              <a:t>2021-07-16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92D2FD-5FDF-40D5-8601-F1A49B41E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49B302-196B-4D9A-976E-CA5C578ED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4775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2022C-8082-48AD-9A85-A157E50FA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24017A-AB6A-48F7-B18B-3AD7735AE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17C-581C-4861-82A7-E28197E10255}" type="datetimeFigureOut">
              <a:rPr lang="en-CA" smtClean="0"/>
              <a:t>2021-07-16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619D45-713F-482B-9200-329E72E1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E203B7-6424-4D7A-B682-5E97C3D3D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771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6E5172-95AE-460D-A48B-83CDBFB61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17C-581C-4861-82A7-E28197E10255}" type="datetimeFigureOut">
              <a:rPr lang="en-CA" smtClean="0"/>
              <a:t>2021-07-16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0800BF-A034-43F5-8FA5-148EBCF14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0649C-5481-4344-B84F-AA6A8A158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9519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AA223-19C7-436D-ACB0-83DF3A7C2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CA285-A5D7-4055-824F-4E21231C3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4EA82-4F00-44CA-AAC3-22CA5D259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06A11-153F-402A-B172-7AF61B557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17C-581C-4861-82A7-E28197E10255}" type="datetimeFigureOut">
              <a:rPr lang="en-CA" smtClean="0"/>
              <a:t>2021-07-16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1F48F-7702-40ED-ADFA-D4B803A04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FB87C-4654-4FD8-A5AC-D4BFB1CA8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0967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425C3-CB6E-471C-AFC9-AAE75A85F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BC963F-164F-4F79-9DD5-F50934A4C7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4426A-BE86-4CCC-B43F-5E3E8D099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DD3D2-0821-4E64-AD64-632B7180E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17C-581C-4861-82A7-E28197E10255}" type="datetimeFigureOut">
              <a:rPr lang="en-CA" smtClean="0"/>
              <a:t>2021-07-16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A493E-F0A5-42FB-A5FC-D2EFB156F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F3AB6-5F9A-4A1C-88B7-6EC9CCF7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6210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D7C5E5-1933-4ADB-B076-9340B6202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9A1FD-AA9E-48FB-96B2-644C44E71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32E92-D572-418F-B0EB-90FD936464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E417C-581C-4861-82A7-E28197E10255}" type="datetimeFigureOut">
              <a:rPr lang="en-CA" smtClean="0"/>
              <a:t>2021-07-16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44C1C-C64D-440E-B2DB-B99802B14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22F29-72E0-4F5F-BAEC-7B9272A29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1616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2FFEF-5AFE-41E7-AFEC-01258EBD5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CA" sz="2000" dirty="0">
                <a:solidFill>
                  <a:srgbClr val="080808"/>
                </a:solidFill>
              </a:rPr>
              <a:t>Sonika Verma</a:t>
            </a:r>
          </a:p>
          <a:p>
            <a:r>
              <a:rPr lang="en-CA" sz="2000" dirty="0">
                <a:solidFill>
                  <a:srgbClr val="080808"/>
                </a:solidFill>
              </a:rPr>
              <a:t>CSCD92: Week 09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E460F0-26D2-4D8A-833F-8051A06E1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CA" sz="3600" dirty="0">
                <a:solidFill>
                  <a:srgbClr val="080808"/>
                </a:solidFill>
              </a:rPr>
              <a:t>Security Assessment and Testing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62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3C97C4-E14F-41EE-8C34-61956A56E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497" y="934922"/>
            <a:ext cx="6901193" cy="1135737"/>
          </a:xfrm>
        </p:spPr>
        <p:txBody>
          <a:bodyPr>
            <a:normAutofit/>
          </a:bodyPr>
          <a:lstStyle/>
          <a:p>
            <a:r>
              <a:rPr lang="en-CA" sz="3600" dirty="0"/>
              <a:t>Design and Validate Assessment, Test, Audit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4C224-CB01-45A1-B7AA-68AEF84EC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498" y="2396169"/>
            <a:ext cx="6901193" cy="4393982"/>
          </a:xfrm>
        </p:spPr>
        <p:txBody>
          <a:bodyPr>
            <a:normAutofit/>
          </a:bodyPr>
          <a:lstStyle/>
          <a:p>
            <a:r>
              <a:rPr lang="en-CA" sz="1900" dirty="0"/>
              <a:t>Auditing</a:t>
            </a:r>
          </a:p>
          <a:p>
            <a:r>
              <a:rPr lang="en-CA" sz="1900" dirty="0"/>
              <a:t>Artifacts</a:t>
            </a:r>
          </a:p>
          <a:p>
            <a:r>
              <a:rPr lang="en-CA" sz="1900" dirty="0"/>
              <a:t>Findings</a:t>
            </a:r>
          </a:p>
          <a:p>
            <a:r>
              <a:rPr lang="en-CA" sz="1900" dirty="0"/>
              <a:t>Assessments</a:t>
            </a:r>
          </a:p>
          <a:p>
            <a:r>
              <a:rPr lang="en-CA" sz="1900" dirty="0"/>
              <a:t>Examination</a:t>
            </a:r>
          </a:p>
          <a:p>
            <a:r>
              <a:rPr lang="en-CA" sz="1900" dirty="0"/>
              <a:t>Compliance calendar</a:t>
            </a:r>
          </a:p>
          <a:p>
            <a:endParaRPr lang="en-CA" sz="1900" dirty="0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93E3C5-FB4F-4934-B158-700112A4A58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79392" y="1910059"/>
            <a:ext cx="4364808" cy="3847778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912209CB-3E4C-43AE-B507-08269FAE8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BCB7912-FEA6-4C89-8E9B-D95EF1564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5471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3C97C4-E14F-41EE-8C34-61956A56E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721" y="321734"/>
            <a:ext cx="11098812" cy="1135737"/>
          </a:xfrm>
        </p:spPr>
        <p:txBody>
          <a:bodyPr>
            <a:normAutofit/>
          </a:bodyPr>
          <a:lstStyle/>
          <a:p>
            <a:r>
              <a:rPr lang="en-CA" sz="3600" dirty="0"/>
              <a:t>Security Assessments &amp; Frameworks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F21F0C-C087-4E60-A26A-5C5815B23D1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2250" y="2678222"/>
            <a:ext cx="6290950" cy="2617678"/>
          </a:xfrm>
          <a:prstGeom prst="rect">
            <a:avLst/>
          </a:prstGeom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4724F874-E407-41A5-918C-1CF5DF526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EBB12D3E-DD63-469B-A687-14E38AE47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CC10F17-490D-41AE-9B38-7F39AF738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4C224-CB01-45A1-B7AA-68AEF84EC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2447" y="1518013"/>
            <a:ext cx="5136412" cy="4393982"/>
          </a:xfrm>
        </p:spPr>
        <p:txBody>
          <a:bodyPr>
            <a:normAutofit/>
          </a:bodyPr>
          <a:lstStyle/>
          <a:p>
            <a:endParaRPr lang="en-CA" sz="2000" dirty="0"/>
          </a:p>
          <a:p>
            <a:r>
              <a:rPr lang="en-CA" sz="2000" dirty="0"/>
              <a:t>NIST</a:t>
            </a:r>
          </a:p>
          <a:p>
            <a:r>
              <a:rPr lang="en-CA" sz="2000" dirty="0"/>
              <a:t>ISO</a:t>
            </a:r>
          </a:p>
          <a:p>
            <a:r>
              <a:rPr lang="en-CA" sz="2000" dirty="0"/>
              <a:t>SOC Reports</a:t>
            </a:r>
          </a:p>
          <a:p>
            <a:pPr lvl="1"/>
            <a:r>
              <a:rPr lang="en-CA" sz="1600" dirty="0"/>
              <a:t>SOC1, SOC2, SOC3</a:t>
            </a:r>
          </a:p>
          <a:p>
            <a:pPr lvl="1"/>
            <a:r>
              <a:rPr lang="en-CA" sz="1600" dirty="0"/>
              <a:t>Type I, Type II</a:t>
            </a:r>
          </a:p>
          <a:p>
            <a:pPr lvl="1"/>
            <a:r>
              <a:rPr lang="en-CA" sz="1600" dirty="0"/>
              <a:t>Trust Service Criteria</a:t>
            </a:r>
          </a:p>
          <a:p>
            <a:pPr marL="0" indent="0">
              <a:buNone/>
            </a:pPr>
            <a:endParaRPr lang="en-CA" sz="2000" dirty="0"/>
          </a:p>
          <a:p>
            <a:r>
              <a:rPr lang="en-CA" sz="2000" dirty="0"/>
              <a:t>Internal, external assessment processes</a:t>
            </a:r>
          </a:p>
          <a:p>
            <a:r>
              <a:rPr lang="en-CA" sz="2000" dirty="0"/>
              <a:t>Audit types</a:t>
            </a:r>
          </a:p>
          <a:p>
            <a:r>
              <a:rPr lang="en-CA" sz="2000" dirty="0"/>
              <a:t>Managed services</a:t>
            </a:r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3904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3C97C4-E14F-41EE-8C34-61956A56E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4970877" cy="1135737"/>
          </a:xfrm>
        </p:spPr>
        <p:txBody>
          <a:bodyPr>
            <a:normAutofit/>
          </a:bodyPr>
          <a:lstStyle/>
          <a:p>
            <a:r>
              <a:rPr lang="en-CA" sz="3600" dirty="0"/>
              <a:t>Conduct Security Control Assessments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4C224-CB01-45A1-B7AA-68AEF84EC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404" y="1706213"/>
            <a:ext cx="4970877" cy="4393982"/>
          </a:xfrm>
        </p:spPr>
        <p:txBody>
          <a:bodyPr>
            <a:normAutofit/>
          </a:bodyPr>
          <a:lstStyle/>
          <a:p>
            <a:r>
              <a:rPr lang="en-CA" sz="2000" dirty="0"/>
              <a:t>Security assessment policies</a:t>
            </a:r>
          </a:p>
          <a:p>
            <a:r>
              <a:rPr lang="en-CA" sz="2000" dirty="0"/>
              <a:t>Log management &amp; review</a:t>
            </a:r>
          </a:p>
          <a:p>
            <a:r>
              <a:rPr lang="en-CA" sz="2000" dirty="0"/>
              <a:t>Compliance tests, substantive tests</a:t>
            </a:r>
          </a:p>
          <a:p>
            <a:r>
              <a:rPr lang="en-CA" sz="2000" dirty="0"/>
              <a:t>Statistical sampling</a:t>
            </a:r>
          </a:p>
          <a:p>
            <a:r>
              <a:rPr lang="en-CA" sz="2000" dirty="0"/>
              <a:t>The trusted insider</a:t>
            </a:r>
          </a:p>
          <a:p>
            <a:r>
              <a:rPr lang="en-CA" sz="2000" dirty="0"/>
              <a:t>Code, architecture review</a:t>
            </a:r>
          </a:p>
          <a:p>
            <a:pPr lvl="1"/>
            <a:r>
              <a:rPr lang="en-US" sz="1600" dirty="0"/>
              <a:t>Misuse case testing, negative testing, interface testing</a:t>
            </a:r>
            <a:endParaRPr lang="en-CA" sz="1600" dirty="0"/>
          </a:p>
          <a:p>
            <a:r>
              <a:rPr lang="en-CA" sz="2000" dirty="0"/>
              <a:t>[Ethical] penetration testing</a:t>
            </a:r>
          </a:p>
          <a:p>
            <a:pPr lvl="1"/>
            <a:r>
              <a:rPr lang="en-CA" sz="1600" dirty="0"/>
              <a:t>Rules of Engagement</a:t>
            </a:r>
          </a:p>
          <a:p>
            <a:r>
              <a:rPr lang="en-CA" sz="2000" dirty="0"/>
              <a:t>Chaos engineering</a:t>
            </a: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9B70CB1F-3F60-4939-A19F-96D30B47BBC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67273" y="1187332"/>
            <a:ext cx="4983625" cy="5431745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5CBE6EC-46EF-45D9-8E16-DCDC5917C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DEEDCD65-9740-4F34-BDF1-9C068E05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B3DA7FD-5CC0-46D1-9DFB-5BAF6BE2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9852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3C97C4-E14F-41EE-8C34-61956A56E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Collect Security Process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B879AE-36BE-4868-B4EA-69E8A843BA8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76654" y="3749442"/>
            <a:ext cx="4181059" cy="29025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3CCF949-B413-43CD-BA7B-AACC06A462E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89632" y="1462666"/>
            <a:ext cx="4089219" cy="280701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4C224-CB01-45A1-B7AA-68AEF84EC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4052" y="1782981"/>
            <a:ext cx="4004479" cy="4393982"/>
          </a:xfrm>
        </p:spPr>
        <p:txBody>
          <a:bodyPr>
            <a:normAutofit/>
          </a:bodyPr>
          <a:lstStyle/>
          <a:p>
            <a:r>
              <a:rPr lang="en-CA" sz="2000" dirty="0"/>
              <a:t>Account management</a:t>
            </a:r>
          </a:p>
          <a:p>
            <a:r>
              <a:rPr lang="en-CA" sz="2000" dirty="0"/>
              <a:t>Real user monitoring</a:t>
            </a:r>
          </a:p>
          <a:p>
            <a:r>
              <a:rPr lang="en-CA" sz="2000" dirty="0"/>
              <a:t>Synthetic performance monitoring</a:t>
            </a:r>
          </a:p>
          <a:p>
            <a:r>
              <a:rPr lang="en-CA" sz="2000" dirty="0"/>
              <a:t>Periodic management reviews and approvals</a:t>
            </a:r>
          </a:p>
          <a:p>
            <a:r>
              <a:rPr lang="en-CA" sz="2000" dirty="0"/>
              <a:t>Security education, training, and awareness</a:t>
            </a:r>
          </a:p>
          <a:p>
            <a:r>
              <a:rPr lang="en-CA" sz="2000" dirty="0"/>
              <a:t>Disaster recovery and business continuity</a:t>
            </a:r>
          </a:p>
          <a:p>
            <a:endParaRPr lang="en-CA" sz="200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1883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3C97C4-E14F-41EE-8C34-61956A56E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Analyzing and Reporting Organizational </a:t>
            </a:r>
            <a:r>
              <a:rPr lang="en-CA" sz="3600" dirty="0" err="1"/>
              <a:t>Performace</a:t>
            </a:r>
            <a:endParaRPr lang="en-CA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4C224-CB01-45A1-B7AA-68AEF84EC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CA" sz="2000" dirty="0"/>
              <a:t>Key performance indicators</a:t>
            </a:r>
          </a:p>
          <a:p>
            <a:r>
              <a:rPr lang="en-CA" sz="2000" dirty="0"/>
              <a:t>Key risk indicators</a:t>
            </a:r>
          </a:p>
          <a:p>
            <a:endParaRPr lang="en-CA" sz="2000" dirty="0"/>
          </a:p>
          <a:p>
            <a:r>
              <a:rPr lang="en-CA" sz="2000" dirty="0"/>
              <a:t>Remediations</a:t>
            </a:r>
          </a:p>
          <a:p>
            <a:r>
              <a:rPr lang="en-CA" sz="2000" dirty="0"/>
              <a:t>Exception handling</a:t>
            </a:r>
          </a:p>
          <a:p>
            <a:r>
              <a:rPr lang="en-CA" sz="2000" dirty="0"/>
              <a:t>Ethical disclosure</a:t>
            </a:r>
          </a:p>
          <a:p>
            <a:pPr lvl="1"/>
            <a:r>
              <a:rPr lang="en-CA" sz="1600" dirty="0"/>
              <a:t>full, non-disclosure, responsible, mandatory reporting, whistleblowing</a:t>
            </a:r>
          </a:p>
          <a:p>
            <a:pPr marL="0" indent="0">
              <a:buNone/>
            </a:pPr>
            <a:endParaRPr lang="en-CA" sz="2000" dirty="0"/>
          </a:p>
          <a:p>
            <a:endParaRPr lang="en-CA" sz="2000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80DC30D-1CC3-4710-8047-3A91E2261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2658569"/>
            <a:ext cx="6253212" cy="2610715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28202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2FFEF-5AFE-41E7-AFEC-01258EBD5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CA" sz="2000" dirty="0">
                <a:solidFill>
                  <a:srgbClr val="080808"/>
                </a:solidFill>
              </a:rPr>
              <a:t>Sonika Verma</a:t>
            </a:r>
          </a:p>
          <a:p>
            <a:r>
              <a:rPr lang="en-CA" sz="2000" dirty="0">
                <a:solidFill>
                  <a:srgbClr val="080808"/>
                </a:solidFill>
              </a:rPr>
              <a:t>CSCD92: Week 09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E460F0-26D2-4D8A-833F-8051A06E1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CA" sz="3600" dirty="0">
                <a:solidFill>
                  <a:srgbClr val="080808"/>
                </a:solidFill>
              </a:rPr>
              <a:t>Security Monitoring Use Cases by Data Sources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72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3C97C4-E14F-41EE-8C34-61956A56E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“Top Ten” Security Operation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4C224-CB01-45A1-B7AA-68AEF84EC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457471"/>
            <a:ext cx="10905066" cy="4719492"/>
          </a:xfrm>
        </p:spPr>
        <p:txBody>
          <a:bodyPr>
            <a:normAutofit fontScale="92500" lnSpcReduction="10000"/>
          </a:bodyPr>
          <a:lstStyle/>
          <a:p>
            <a:r>
              <a:rPr lang="en-CA" sz="2000" dirty="0"/>
              <a:t>Privileged entity monitoring</a:t>
            </a:r>
          </a:p>
          <a:p>
            <a:r>
              <a:rPr lang="en-CA" sz="2000" dirty="0"/>
              <a:t>Brute force authentication failures</a:t>
            </a:r>
          </a:p>
          <a:p>
            <a:r>
              <a:rPr lang="en-CA" sz="2000" dirty="0"/>
              <a:t>Authentication anomalies</a:t>
            </a:r>
          </a:p>
          <a:p>
            <a:pPr lvl="1"/>
            <a:r>
              <a:rPr lang="en-CA" sz="1600" dirty="0"/>
              <a:t>Service accounts, user logon activity profiles, shared account usage</a:t>
            </a:r>
          </a:p>
          <a:p>
            <a:r>
              <a:rPr lang="en-CA" sz="2000" dirty="0"/>
              <a:t>Session anomalies</a:t>
            </a:r>
          </a:p>
          <a:p>
            <a:pPr lvl="1"/>
            <a:r>
              <a:rPr lang="en-CA" sz="1600" dirty="0"/>
              <a:t>Timed sessions, profile changes, firewall activity/denies, network communication</a:t>
            </a:r>
          </a:p>
          <a:p>
            <a:r>
              <a:rPr lang="en-CA" sz="2000" dirty="0"/>
              <a:t>Account anomalies</a:t>
            </a:r>
          </a:p>
          <a:p>
            <a:r>
              <a:rPr lang="en-CA" sz="2000" dirty="0"/>
              <a:t>Data exfiltration indicators</a:t>
            </a:r>
          </a:p>
          <a:p>
            <a:pPr lvl="1"/>
            <a:r>
              <a:rPr lang="en-CA" sz="1600" dirty="0"/>
              <a:t>HTTP(S) send/receive mismatch, file transfer protocol(s), storge site use, information sharing interfaces</a:t>
            </a:r>
          </a:p>
          <a:p>
            <a:r>
              <a:rPr lang="en-CA" sz="2000" dirty="0"/>
              <a:t>Signature matches to known vulnerability scan results</a:t>
            </a:r>
          </a:p>
          <a:p>
            <a:r>
              <a:rPr lang="en-CA" sz="2000" dirty="0"/>
              <a:t>(excessive) service failure(s)</a:t>
            </a:r>
          </a:p>
          <a:p>
            <a:r>
              <a:rPr lang="en-CA" sz="2000" dirty="0"/>
              <a:t>Insider threats</a:t>
            </a:r>
          </a:p>
          <a:p>
            <a:pPr lvl="1"/>
            <a:r>
              <a:rPr lang="en-CA" sz="1600" dirty="0"/>
              <a:t>Accessing secure data/processes, external hard drives, authentication baseline violations, authentication failures</a:t>
            </a:r>
          </a:p>
          <a:p>
            <a:r>
              <a:rPr lang="en-CA" sz="2000" dirty="0"/>
              <a:t>Security log data failure conditions</a:t>
            </a:r>
            <a:endParaRPr lang="en-CA" sz="1600" dirty="0"/>
          </a:p>
          <a:p>
            <a:pPr marL="0" indent="0">
              <a:buNone/>
            </a:pPr>
            <a:endParaRPr lang="en-CA" sz="1600" dirty="0"/>
          </a:p>
          <a:p>
            <a:endParaRPr lang="en-CA" sz="2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33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3C97C4-E14F-41EE-8C34-61956A56E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Common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4C224-CB01-45A1-B7AA-68AEF84EC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457471"/>
            <a:ext cx="10905066" cy="4719492"/>
          </a:xfrm>
        </p:spPr>
        <p:txBody>
          <a:bodyPr>
            <a:normAutofit/>
          </a:bodyPr>
          <a:lstStyle/>
          <a:p>
            <a:r>
              <a:rPr lang="en-CA" sz="2000" dirty="0"/>
              <a:t>AntiSpam and Email messaging</a:t>
            </a:r>
          </a:p>
          <a:p>
            <a:pPr lvl="1"/>
            <a:r>
              <a:rPr lang="en-CA" sz="1600" dirty="0"/>
              <a:t>Attachments, email bursts, infected mails, spam, non-authorized systems, auto forwarding, constant email transmission</a:t>
            </a:r>
          </a:p>
          <a:p>
            <a:r>
              <a:rPr lang="en-CA" sz="2000" dirty="0"/>
              <a:t>[Web] Phishing Scams, Doppelganger Domains</a:t>
            </a:r>
          </a:p>
          <a:p>
            <a:r>
              <a:rPr lang="en-CA" sz="2000" dirty="0"/>
              <a:t>Antivirus systems</a:t>
            </a:r>
          </a:p>
          <a:p>
            <a:pPr lvl="1"/>
            <a:r>
              <a:rPr lang="en-CA" sz="1600" dirty="0"/>
              <a:t>Virus detection, potentially unwanted programs, password dumpers, status/update/failure conditions, infections</a:t>
            </a:r>
          </a:p>
          <a:p>
            <a:r>
              <a:rPr lang="en-CA" sz="2000" dirty="0"/>
              <a:t>Application whitelisting</a:t>
            </a:r>
          </a:p>
          <a:p>
            <a:pPr lvl="1"/>
            <a:r>
              <a:rPr lang="en-CA" sz="1600" dirty="0"/>
              <a:t>Unauthorized installations, unauthorized drivers, first observed binary (adverse conditions)</a:t>
            </a:r>
          </a:p>
          <a:p>
            <a:r>
              <a:rPr lang="en-CA" sz="2000" dirty="0"/>
              <a:t>Command and Control</a:t>
            </a:r>
          </a:p>
          <a:p>
            <a:r>
              <a:rPr lang="en-CA" sz="2000" dirty="0"/>
              <a:t>Data Loss Prevention</a:t>
            </a:r>
          </a:p>
          <a:p>
            <a:r>
              <a:rPr lang="en-CA" sz="2000" dirty="0"/>
              <a:t>Domain Name Servers</a:t>
            </a:r>
          </a:p>
          <a:p>
            <a:r>
              <a:rPr lang="en-CA" sz="2000" dirty="0"/>
              <a:t>End Point Detection and Response</a:t>
            </a:r>
          </a:p>
          <a:p>
            <a:r>
              <a:rPr lang="en-CA" sz="2000" dirty="0"/>
              <a:t>Account Usage Events</a:t>
            </a:r>
            <a:endParaRPr lang="en-CA" sz="1600" dirty="0"/>
          </a:p>
          <a:p>
            <a:pPr marL="0" indent="0">
              <a:buNone/>
            </a:pPr>
            <a:endParaRPr lang="en-CA" sz="1600" dirty="0"/>
          </a:p>
          <a:p>
            <a:endParaRPr lang="en-CA" sz="2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62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362</Words>
  <Application>Microsoft Office PowerPoint</Application>
  <PresentationFormat>Widescreen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Security Assessment and Testing</vt:lpstr>
      <vt:lpstr>Design and Validate Assessment, Test, Audit Strategies</vt:lpstr>
      <vt:lpstr>Security Assessments &amp; Frameworks</vt:lpstr>
      <vt:lpstr>Conduct Security Control Assessments</vt:lpstr>
      <vt:lpstr>Collect Security Process Data</vt:lpstr>
      <vt:lpstr>Analyzing and Reporting Organizational Performace</vt:lpstr>
      <vt:lpstr>Security Monitoring Use Cases by Data Sources</vt:lpstr>
      <vt:lpstr>“Top Ten” Security Operation Use Cases</vt:lpstr>
      <vt:lpstr>Common Data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 Field Notes</dc:title>
  <dc:creator>Sonika Verma</dc:creator>
  <cp:lastModifiedBy>Sonika Verma</cp:lastModifiedBy>
  <cp:revision>37</cp:revision>
  <dcterms:created xsi:type="dcterms:W3CDTF">2021-05-20T16:57:44Z</dcterms:created>
  <dcterms:modified xsi:type="dcterms:W3CDTF">2021-07-16T19:09:08Z</dcterms:modified>
</cp:coreProperties>
</file>