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3" r:id="rId5"/>
    <p:sldId id="306" r:id="rId6"/>
    <p:sldId id="314" r:id="rId7"/>
    <p:sldId id="315" r:id="rId8"/>
    <p:sldId id="316" r:id="rId9"/>
    <p:sldId id="317" r:id="rId10"/>
    <p:sldId id="318" r:id="rId11"/>
    <p:sldId id="321" r:id="rId12"/>
    <p:sldId id="312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Security Operations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Backup and Recovery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4957233" cy="4719492"/>
          </a:xfrm>
        </p:spPr>
        <p:txBody>
          <a:bodyPr>
            <a:normAutofit/>
          </a:bodyPr>
          <a:lstStyle/>
          <a:p>
            <a:r>
              <a:rPr lang="en-CA" sz="2000" dirty="0"/>
              <a:t>Minimum protection</a:t>
            </a:r>
          </a:p>
          <a:p>
            <a:pPr lvl="1"/>
            <a:r>
              <a:rPr lang="en-CA" sz="1600" dirty="0"/>
              <a:t>3-2-1 rule</a:t>
            </a:r>
          </a:p>
          <a:p>
            <a:r>
              <a:rPr lang="en-CA" sz="2000" dirty="0"/>
              <a:t>Backup locations</a:t>
            </a:r>
          </a:p>
          <a:p>
            <a:pPr lvl="1"/>
            <a:r>
              <a:rPr lang="en-CA" sz="1600" dirty="0"/>
              <a:t>Onsite, offsite, cloud</a:t>
            </a:r>
          </a:p>
          <a:p>
            <a:r>
              <a:rPr lang="en-CA" sz="2000" dirty="0"/>
              <a:t>Backup types</a:t>
            </a:r>
          </a:p>
          <a:p>
            <a:pPr lvl="1"/>
            <a:r>
              <a:rPr lang="en-CA" sz="1600" dirty="0"/>
              <a:t>Full, differential, incremental</a:t>
            </a:r>
          </a:p>
          <a:p>
            <a:pPr lvl="1"/>
            <a:r>
              <a:rPr lang="en-CA" sz="1600" dirty="0"/>
              <a:t>Journaling, snapshot</a:t>
            </a:r>
          </a:p>
          <a:p>
            <a:r>
              <a:rPr lang="en-CA" sz="2000" dirty="0"/>
              <a:t>Backup considerations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5082CF-B4E2-4F63-B90E-C3283BF31A6B}"/>
              </a:ext>
            </a:extLst>
          </p:cNvPr>
          <p:cNvSpPr txBox="1">
            <a:spLocks/>
          </p:cNvSpPr>
          <p:nvPr/>
        </p:nvSpPr>
        <p:spPr>
          <a:xfrm>
            <a:off x="6178358" y="1500766"/>
            <a:ext cx="4957233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Alternate sites</a:t>
            </a:r>
          </a:p>
          <a:p>
            <a:pPr lvl="1"/>
            <a:r>
              <a:rPr lang="en-CA" sz="1600" dirty="0"/>
              <a:t>Mirror site</a:t>
            </a:r>
          </a:p>
          <a:p>
            <a:pPr lvl="1"/>
            <a:r>
              <a:rPr lang="en-CA" sz="1600" dirty="0"/>
              <a:t>Hot sites, warm sites, cold sites</a:t>
            </a:r>
          </a:p>
          <a:p>
            <a:pPr lvl="1"/>
            <a:r>
              <a:rPr lang="en-CA" sz="1600" dirty="0"/>
              <a:t>Mobile sites</a:t>
            </a:r>
          </a:p>
          <a:p>
            <a:pPr lvl="1"/>
            <a:r>
              <a:rPr lang="en-CA" sz="1600" dirty="0"/>
              <a:t>Cloud</a:t>
            </a:r>
          </a:p>
          <a:p>
            <a:r>
              <a:rPr lang="en-CA" sz="2000" dirty="0"/>
              <a:t>Relocation kits</a:t>
            </a:r>
          </a:p>
          <a:p>
            <a:r>
              <a:rPr lang="en-CA" sz="2000" dirty="0"/>
              <a:t>Multiple processing sites</a:t>
            </a:r>
          </a:p>
          <a:p>
            <a:r>
              <a:rPr lang="en-CA" sz="2000" dirty="0"/>
              <a:t>Centralized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3762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Principles of Site/Facility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5808133" cy="4719492"/>
          </a:xfrm>
        </p:spPr>
        <p:txBody>
          <a:bodyPr>
            <a:normAutofit/>
          </a:bodyPr>
          <a:lstStyle/>
          <a:p>
            <a:r>
              <a:rPr lang="en-CA" sz="2000" dirty="0"/>
              <a:t>Crime prevention through environmental design</a:t>
            </a:r>
          </a:p>
          <a:p>
            <a:r>
              <a:rPr lang="en-CA" sz="2000" dirty="0"/>
              <a:t>Site planning</a:t>
            </a:r>
          </a:p>
          <a:p>
            <a:r>
              <a:rPr lang="en-CA" sz="2000" dirty="0"/>
              <a:t>Physical availability</a:t>
            </a:r>
          </a:p>
          <a:p>
            <a:r>
              <a:rPr lang="en-CA" sz="2000" dirty="0"/>
              <a:t>Site and facility security controls</a:t>
            </a:r>
          </a:p>
          <a:p>
            <a:pPr lvl="1"/>
            <a:r>
              <a:rPr lang="en-CA" sz="1600" dirty="0"/>
              <a:t>Ownership, location, access control, access barriers, organization, emergency procedures…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EEC7C-8455-41FD-9640-C10D5E0593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2322" y="2259000"/>
            <a:ext cx="4172527" cy="40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A Day in the Life of a SOC Analyst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Day-to-Day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Perform alarm triage overview</a:t>
            </a:r>
          </a:p>
          <a:p>
            <a:pPr lvl="1"/>
            <a:r>
              <a:rPr lang="en-CA" sz="1600" dirty="0"/>
              <a:t>Investigate, document, escalate</a:t>
            </a:r>
          </a:p>
          <a:p>
            <a:r>
              <a:rPr lang="en-CA" sz="2000" dirty="0"/>
              <a:t>Perform dashboard review</a:t>
            </a:r>
          </a:p>
          <a:p>
            <a:pPr lvl="1"/>
            <a:r>
              <a:rPr lang="en-CA" sz="1600" dirty="0"/>
              <a:t>Environmental security (events, logs, feed stability, systems…)</a:t>
            </a:r>
          </a:p>
          <a:p>
            <a:r>
              <a:rPr lang="en-CA" sz="2000" dirty="0"/>
              <a:t>Review security state data</a:t>
            </a:r>
          </a:p>
          <a:p>
            <a:r>
              <a:rPr lang="en-CA" sz="2000" dirty="0"/>
              <a:t>SIEM system component health review</a:t>
            </a:r>
          </a:p>
          <a:p>
            <a:r>
              <a:rPr lang="en-CA" sz="2000" dirty="0"/>
              <a:t>Identify and report operational issues</a:t>
            </a:r>
          </a:p>
          <a:p>
            <a:r>
              <a:rPr lang="en-CA" sz="2000" dirty="0"/>
              <a:t>Perform active threat hunting</a:t>
            </a:r>
          </a:p>
          <a:p>
            <a:r>
              <a:rPr lang="en-CA" sz="2000" dirty="0"/>
              <a:t>Review security intelligence data</a:t>
            </a:r>
          </a:p>
          <a:p>
            <a:r>
              <a:rPr lang="en-CA" sz="2000" dirty="0"/>
              <a:t>Documentation and carryover</a:t>
            </a:r>
            <a:endParaRPr lang="en-CA" sz="1200" dirty="0"/>
          </a:p>
          <a:p>
            <a:pPr marL="0" indent="0">
              <a:buNone/>
            </a:pP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Logging and Monitoring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Log management</a:t>
            </a:r>
          </a:p>
          <a:p>
            <a:r>
              <a:rPr lang="en-CA" sz="2000" dirty="0"/>
              <a:t>Events</a:t>
            </a:r>
          </a:p>
          <a:p>
            <a:pPr lvl="1"/>
            <a:r>
              <a:rPr lang="en-CA" sz="1600" dirty="0"/>
              <a:t>Precursors, indicators, indicators of compromise</a:t>
            </a:r>
          </a:p>
          <a:p>
            <a:r>
              <a:rPr lang="en-CA" sz="2000" dirty="0"/>
              <a:t>Intrusion</a:t>
            </a:r>
          </a:p>
          <a:p>
            <a:pPr lvl="1"/>
            <a:r>
              <a:rPr lang="en-CA" sz="1600" dirty="0"/>
              <a:t>Intrusion detection, intrusion prevention</a:t>
            </a:r>
          </a:p>
          <a:p>
            <a:pPr lvl="1"/>
            <a:r>
              <a:rPr lang="en-CA" sz="1600" dirty="0"/>
              <a:t>Perimeter, host, network-based</a:t>
            </a:r>
          </a:p>
          <a:p>
            <a:pPr lvl="1"/>
            <a:r>
              <a:rPr lang="en-CA" sz="1600" dirty="0"/>
              <a:t>Deviation, signature, pattern matching, heuristic</a:t>
            </a:r>
          </a:p>
          <a:p>
            <a:r>
              <a:rPr lang="en-CA" sz="2000" dirty="0"/>
              <a:t>Logging limitations</a:t>
            </a:r>
          </a:p>
          <a:p>
            <a:endParaRPr lang="en-CA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3D436-B32E-40C9-8291-17A357FE9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5421" y="2302963"/>
            <a:ext cx="7306578" cy="38739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4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21" y="321734"/>
            <a:ext cx="11098812" cy="1135737"/>
          </a:xfrm>
        </p:spPr>
        <p:txBody>
          <a:bodyPr>
            <a:normAutofit/>
          </a:bodyPr>
          <a:lstStyle/>
          <a:p>
            <a:r>
              <a:rPr lang="en-CA" sz="3600" dirty="0"/>
              <a:t>Logging and Monitoring Activities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447" y="1518013"/>
            <a:ext cx="5136412" cy="4393982"/>
          </a:xfrm>
        </p:spPr>
        <p:txBody>
          <a:bodyPr>
            <a:normAutofit/>
          </a:bodyPr>
          <a:lstStyle/>
          <a:p>
            <a:endParaRPr lang="en-CA" sz="2000" dirty="0"/>
          </a:p>
          <a:p>
            <a:r>
              <a:rPr lang="en-CA" sz="2000" dirty="0"/>
              <a:t>Threat modelling</a:t>
            </a:r>
          </a:p>
          <a:p>
            <a:r>
              <a:rPr lang="en-CA" sz="2000" dirty="0"/>
              <a:t>Threat intelligence</a:t>
            </a:r>
          </a:p>
          <a:p>
            <a:pPr lvl="1"/>
            <a:r>
              <a:rPr lang="en-CA" sz="1600" dirty="0"/>
              <a:t>Internal, external</a:t>
            </a:r>
          </a:p>
          <a:p>
            <a:r>
              <a:rPr lang="en-CA" sz="2000" dirty="0"/>
              <a:t>Security information and event management (SIEM) systems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43664-B6A5-428F-88C3-787F26E17A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794" y="1851596"/>
            <a:ext cx="5943600" cy="37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04" y="1706213"/>
            <a:ext cx="4970877" cy="4393982"/>
          </a:xfrm>
        </p:spPr>
        <p:txBody>
          <a:bodyPr>
            <a:normAutofit/>
          </a:bodyPr>
          <a:lstStyle/>
          <a:p>
            <a:r>
              <a:rPr lang="en-CA" sz="2000" dirty="0"/>
              <a:t>Information security continuous monitoring</a:t>
            </a:r>
          </a:p>
          <a:p>
            <a:r>
              <a:rPr lang="en-CA" sz="2000" dirty="0"/>
              <a:t>Ingress, egress monitoring</a:t>
            </a:r>
          </a:p>
          <a:p>
            <a:r>
              <a:rPr lang="en-CA" sz="2000" dirty="0"/>
              <a:t>User and behaviour entity analytics (UBEA)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8A1B4E6-9F78-4237-ACF4-2B394E9509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03665" y="3515620"/>
            <a:ext cx="2909570" cy="294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ABD3A-F999-4C68-AA71-79ABB3C294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7658" y="768163"/>
            <a:ext cx="297942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74800"/>
            <a:ext cx="10748431" cy="4602163"/>
          </a:xfrm>
        </p:spPr>
        <p:txBody>
          <a:bodyPr>
            <a:normAutofit/>
          </a:bodyPr>
          <a:lstStyle/>
          <a:p>
            <a:r>
              <a:rPr lang="en-CA" sz="2000" dirty="0"/>
              <a:t>Change management, change controls</a:t>
            </a:r>
          </a:p>
          <a:p>
            <a:r>
              <a:rPr lang="en-CA" sz="2000" dirty="0"/>
              <a:t>Configuration item</a:t>
            </a:r>
          </a:p>
          <a:p>
            <a:r>
              <a:rPr lang="en-CA" sz="2000" dirty="0"/>
              <a:t>Disruptions</a:t>
            </a:r>
          </a:p>
          <a:p>
            <a:r>
              <a:rPr lang="en-CA" sz="2000" dirty="0"/>
              <a:t>Baselining</a:t>
            </a:r>
          </a:p>
          <a:p>
            <a:pPr lvl="1"/>
            <a:r>
              <a:rPr lang="en-CA" sz="1600" dirty="0"/>
              <a:t>Enumerated, configuration, build or deployment, modification or update or patch, security baselines</a:t>
            </a:r>
          </a:p>
          <a:p>
            <a:r>
              <a:rPr lang="en-CA" sz="2000" dirty="0"/>
              <a:t>Vulnerability management</a:t>
            </a:r>
          </a:p>
          <a:p>
            <a:r>
              <a:rPr lang="en-CA" sz="2000" dirty="0"/>
              <a:t>Configuration automation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EDE9B-9B95-4496-9EDF-8B27C80BF5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4558" y="3487842"/>
            <a:ext cx="6798092" cy="34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Change Management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6308050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Change initiation</a:t>
            </a:r>
          </a:p>
          <a:p>
            <a:pPr lvl="1"/>
            <a:r>
              <a:rPr lang="en-CA" sz="1600" dirty="0"/>
              <a:t>Request for Change (RFC)</a:t>
            </a:r>
          </a:p>
          <a:p>
            <a:r>
              <a:rPr lang="en-CA" sz="2000" dirty="0"/>
              <a:t>Change review and approval</a:t>
            </a:r>
          </a:p>
          <a:p>
            <a:r>
              <a:rPr lang="en-CA" sz="2000" dirty="0"/>
              <a:t>Implementation and change evaluation</a:t>
            </a:r>
          </a:p>
          <a:p>
            <a:r>
              <a:rPr lang="en-CA" sz="2000" dirty="0"/>
              <a:t>Release, deployment planning, control</a:t>
            </a:r>
          </a:p>
          <a:p>
            <a:r>
              <a:rPr lang="en-CA" sz="2000" dirty="0"/>
              <a:t>Patch management</a:t>
            </a:r>
          </a:p>
          <a:p>
            <a:pPr lvl="1"/>
            <a:r>
              <a:rPr lang="en-CA" sz="1600" dirty="0"/>
              <a:t>Receive notice, determine applicability/urgency, determine potential impacts/risk, test, backups, apply patch, confirm installation, user feedback, rollback if warranted</a:t>
            </a:r>
          </a:p>
          <a:p>
            <a:pPr lvl="1"/>
            <a:r>
              <a:rPr lang="en-CA" sz="1600" dirty="0"/>
              <a:t>Documentation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58B74-50DB-499B-A9E9-781292C098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27319" y="1898989"/>
            <a:ext cx="4552951" cy="32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753" y="1457471"/>
            <a:ext cx="5137779" cy="4719492"/>
          </a:xfrm>
        </p:spPr>
        <p:txBody>
          <a:bodyPr>
            <a:normAutofit/>
          </a:bodyPr>
          <a:lstStyle/>
          <a:p>
            <a:r>
              <a:rPr lang="en-CA" sz="2000" dirty="0"/>
              <a:t>Incident</a:t>
            </a:r>
          </a:p>
          <a:p>
            <a:r>
              <a:rPr lang="en-CA" sz="2000" dirty="0"/>
              <a:t>Incident response</a:t>
            </a:r>
          </a:p>
          <a:p>
            <a:r>
              <a:rPr lang="en-CA" sz="2000" dirty="0"/>
              <a:t>Incident response plan</a:t>
            </a:r>
          </a:p>
          <a:p>
            <a:r>
              <a:rPr lang="en-CA" sz="2000" dirty="0"/>
              <a:t>Incident response standards</a:t>
            </a:r>
          </a:p>
          <a:p>
            <a:r>
              <a:rPr lang="en-CA" sz="2000" dirty="0"/>
              <a:t>Cyber forensics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Security Operations Center (SOC)</a:t>
            </a:r>
          </a:p>
          <a:p>
            <a:r>
              <a:rPr lang="en-CA" sz="2000" dirty="0"/>
              <a:t>SIEM systems</a:t>
            </a:r>
          </a:p>
          <a:p>
            <a:r>
              <a:rPr lang="en-CA" sz="2000" dirty="0"/>
              <a:t>Security orchestration, automation, and response</a:t>
            </a: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30D24E-3FA0-4DFC-B287-6F817A5EDD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323" y="1152675"/>
            <a:ext cx="4543282" cy="213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9E7CF-1049-4430-9CBD-5D3E642155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1550" y="3167562"/>
            <a:ext cx="3654100" cy="36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Incident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Preparation</a:t>
            </a:r>
          </a:p>
          <a:p>
            <a:pPr lvl="1"/>
            <a:r>
              <a:rPr lang="en-CA" sz="1600" dirty="0"/>
              <a:t>Define policies, address incidents, communication, delegation of responsibilities, escalation and prioritization scales</a:t>
            </a:r>
          </a:p>
          <a:p>
            <a:r>
              <a:rPr lang="en-CA" sz="2000" dirty="0"/>
              <a:t>Detection</a:t>
            </a:r>
          </a:p>
          <a:p>
            <a:pPr lvl="1"/>
            <a:r>
              <a:rPr lang="en-CA" sz="1600" dirty="0"/>
              <a:t>Event documentation until resolution</a:t>
            </a:r>
          </a:p>
          <a:p>
            <a:r>
              <a:rPr lang="en-CA" sz="2000" dirty="0"/>
              <a:t>Analysis</a:t>
            </a:r>
          </a:p>
          <a:p>
            <a:pPr lvl="1"/>
            <a:r>
              <a:rPr lang="en-CA" sz="1600" dirty="0"/>
              <a:t>Event correlation, determining risk, event notification</a:t>
            </a:r>
          </a:p>
          <a:p>
            <a:r>
              <a:rPr lang="en-CA" sz="2000" dirty="0"/>
              <a:t>Response</a:t>
            </a:r>
          </a:p>
          <a:p>
            <a:pPr lvl="1"/>
            <a:r>
              <a:rPr lang="en-CA" sz="1600" dirty="0"/>
              <a:t>Root cause analysis</a:t>
            </a:r>
          </a:p>
          <a:p>
            <a:r>
              <a:rPr lang="en-CA" sz="2000" dirty="0"/>
              <a:t>Mitigation</a:t>
            </a:r>
          </a:p>
          <a:p>
            <a:pPr lvl="1"/>
            <a:r>
              <a:rPr lang="en-CA" sz="1600" dirty="0"/>
              <a:t>Containment, eradication</a:t>
            </a:r>
          </a:p>
          <a:p>
            <a:r>
              <a:rPr lang="en-CA" sz="2000" dirty="0"/>
              <a:t>Recovery and remediation</a:t>
            </a:r>
          </a:p>
          <a:p>
            <a:r>
              <a:rPr lang="en-CA" sz="2000" dirty="0"/>
              <a:t>Reporting</a:t>
            </a:r>
          </a:p>
          <a:p>
            <a:r>
              <a:rPr lang="en-CA" sz="2000" dirty="0"/>
              <a:t>Review and improvement</a:t>
            </a: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4A42A-EE21-4C8B-BCC5-A9EA367A0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4647" y="2593208"/>
            <a:ext cx="4147503" cy="37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Detective and Preventative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Allowed/blocked lists</a:t>
            </a:r>
          </a:p>
          <a:p>
            <a:r>
              <a:rPr lang="en-CA" sz="2000" dirty="0"/>
              <a:t>Firewalls</a:t>
            </a:r>
          </a:p>
          <a:p>
            <a:r>
              <a:rPr lang="en-CA" sz="2000" dirty="0"/>
              <a:t>Sandboxing</a:t>
            </a:r>
          </a:p>
          <a:p>
            <a:r>
              <a:rPr lang="en-CA" sz="2000" dirty="0"/>
              <a:t>Honeypots/honeynets</a:t>
            </a:r>
          </a:p>
          <a:p>
            <a:pPr lvl="1"/>
            <a:r>
              <a:rPr lang="en-CA" sz="1600" dirty="0" err="1"/>
              <a:t>hackback</a:t>
            </a:r>
            <a:endParaRPr lang="en-CA" sz="1600" dirty="0"/>
          </a:p>
          <a:p>
            <a:r>
              <a:rPr lang="en-CA" sz="2000" dirty="0"/>
              <a:t>Anti-malware defenses</a:t>
            </a:r>
            <a:endParaRPr lang="en-CA" sz="1600" dirty="0"/>
          </a:p>
          <a:p>
            <a:r>
              <a:rPr lang="en-CA" sz="2000" dirty="0"/>
              <a:t>Software defined security</a:t>
            </a:r>
          </a:p>
          <a:p>
            <a:r>
              <a:rPr lang="en-CA" sz="2000" dirty="0"/>
              <a:t>provisioning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418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Security Operations</vt:lpstr>
      <vt:lpstr>Logging and Monitoring Activities</vt:lpstr>
      <vt:lpstr>Logging and Monitoring Activities</vt:lpstr>
      <vt:lpstr>Continuous Monitoring</vt:lpstr>
      <vt:lpstr>Change Management</vt:lpstr>
      <vt:lpstr>Change Management Activities</vt:lpstr>
      <vt:lpstr>Incident Response</vt:lpstr>
      <vt:lpstr>Incident Management</vt:lpstr>
      <vt:lpstr>Detective and Preventative Measures</vt:lpstr>
      <vt:lpstr>Backup and Recovery Strategies</vt:lpstr>
      <vt:lpstr>Security Principles of Site/Facility Design</vt:lpstr>
      <vt:lpstr>A Day in the Life of a SOC Analyst</vt:lpstr>
      <vt:lpstr>Day-to-Day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44</cp:revision>
  <dcterms:created xsi:type="dcterms:W3CDTF">2021-05-20T16:57:44Z</dcterms:created>
  <dcterms:modified xsi:type="dcterms:W3CDTF">2021-07-22T18:57:10Z</dcterms:modified>
</cp:coreProperties>
</file>