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2C0-A82C-427C-9233-134617D8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53A-574C-40CB-8823-3B61331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8EC-842D-4A1E-89AA-CDBCC44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6DE0-84A2-438D-80CE-D66CA7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39CD-25CF-454E-8AEA-4F22D5B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E04-4279-4928-8CA4-235EE3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8D3E-A579-4974-A1C3-BAC1D511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3E4-8D66-4038-BA43-B7A1D4B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DAA-EADB-421E-BEE6-D713801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BE0-3EDB-464F-977E-265BE65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E091-50E4-4AE2-8B54-6BB0AC3C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93C3-54D9-464A-BD63-D6CD92A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F8-0982-4533-859A-728D4CF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9CC-1D07-484B-AAFA-0AB385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ECE6-9489-4F0D-90FE-F6A81E3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72E-51F6-4952-A262-CFEDE2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A569-4CFC-4471-BEE2-0F89A3E4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4997-EE81-49F2-A37F-01BF8B8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A48-2098-46F9-A865-4A9C538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0BE-9552-464A-B01D-4507146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ED-B248-44BF-858B-0911784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187-077A-45A7-9055-74605A1F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DB9A-69B6-4610-BAF3-1839EBA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6E6-E895-4CBC-8324-DB9F9ED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16DD-35BC-41D4-AD21-B86A837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C1-6785-4A08-A5D0-57DB80EA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53B7-8B18-496E-A6F8-3669853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5EB9-E460-4389-A7B9-B50980A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0AF-BAC0-4D0B-966E-85858D6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22E-8FEF-4E22-B36F-948FAFDA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FB5-335C-4C4D-9263-DF9FF16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5D7-5A91-47E3-8507-E3BB55D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3D35-E4BD-4A03-8A40-7F21EAC7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D8-354C-4B1A-82EB-DB23F452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FB49-6DE1-4D33-9A21-51CF989A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1237-FD54-494A-AA63-874A23A8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5506-A705-4F2A-B19A-3CBD1EA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2FD-5FDF-40D5-8601-F1A49B4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9B302-196B-4D9A-976E-CA5C578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22C-8082-48AD-9A85-A157E50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017A-AB6A-48F7-B18B-3AD7735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9D45-713F-482B-9200-329E72E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3B7-6424-4D7A-B682-5E97C3D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E5172-95AE-460D-A48B-83CDBF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800BF-A034-43F5-8FA5-148EBCF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649C-5481-4344-B84F-AA6A8A1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A223-19C7-436D-ACB0-83DF3A7C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A285-A5D7-4055-824F-4E2123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EA82-4F00-44CA-AAC3-22CA5D25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6A11-153F-402A-B172-7AF61B5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48F-7702-40ED-ADFA-D4B803A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B87C-4654-4FD8-A5AC-D4BFB1C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5C3-CB6E-471C-AFC9-AAE75A8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C963F-164F-4F79-9DD5-F50934A4C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426A-BE86-4CCC-B43F-5E3E8D09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3D2-0821-4E64-AD64-632B71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493E-F0A5-42FB-A5FC-D2EFB15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3AB6-5F9A-4A1C-88B7-6EC9CCF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C5E5-1933-4ADB-B076-9340B62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A1FD-AA9E-48FB-96B2-644C44E7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E92-D572-418F-B0EB-90FD9364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17C-581C-4861-82A7-E28197E10255}" type="datetimeFigureOut">
              <a:rPr lang="en-CA" smtClean="0"/>
              <a:t>2021-08-02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4C1C-C64D-440E-B2DB-B99802B1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2F29-72E0-4F5F-BAEC-7B9272A2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Breach Case Studies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Incident Management Response &amp; Cyber Attack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Preparation &gt; Detection/Analysis, Containment/Eradication/Recovery, Post-Incident Activity</a:t>
            </a:r>
          </a:p>
          <a:p>
            <a:endParaRPr lang="en-CA" sz="2000" dirty="0"/>
          </a:p>
          <a:p>
            <a:r>
              <a:rPr lang="en-CA" sz="2000" dirty="0"/>
              <a:t>IBM X-Force Incident Response and Intelligent Services Team</a:t>
            </a:r>
          </a:p>
          <a:p>
            <a:r>
              <a:rPr lang="en-CA" sz="2000" dirty="0"/>
              <a:t>Cyberattack Preparation and Execution Frameworks</a:t>
            </a:r>
          </a:p>
          <a:p>
            <a:pPr lvl="1"/>
            <a:r>
              <a:rPr lang="en-CA" sz="1600" dirty="0"/>
              <a:t>Attack beginnings</a:t>
            </a:r>
          </a:p>
          <a:p>
            <a:pPr lvl="1"/>
            <a:r>
              <a:rPr lang="en-CA" sz="1600" dirty="0"/>
              <a:t>Launch and execute attack, compromise begins</a:t>
            </a:r>
          </a:p>
          <a:p>
            <a:pPr lvl="1"/>
            <a:r>
              <a:rPr lang="en-CA" sz="1600" dirty="0"/>
              <a:t>Attack continues, network access expands</a:t>
            </a:r>
          </a:p>
          <a:p>
            <a:pPr lvl="1"/>
            <a:r>
              <a:rPr lang="en-CA" sz="1600" dirty="0"/>
              <a:t>Attack gains strength, continuous phases</a:t>
            </a:r>
          </a:p>
          <a:p>
            <a:pPr lvl="1"/>
            <a:r>
              <a:rPr lang="en-CA" sz="1600" dirty="0"/>
              <a:t>Attack objective execution</a:t>
            </a:r>
          </a:p>
          <a:p>
            <a:pPr lvl="1"/>
            <a:endParaRPr lang="en-CA" sz="1600" dirty="0"/>
          </a:p>
          <a:p>
            <a:pPr marL="457200" lvl="1" indent="0">
              <a:buNone/>
            </a:pPr>
            <a:endParaRPr lang="en-CA" sz="1600" dirty="0"/>
          </a:p>
          <a:p>
            <a:r>
              <a:rPr lang="en-CA" sz="2000" dirty="0"/>
              <a:t>Case Study: Target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Watering Hole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Infecting portable computers outside an organization’s physical network to use to spread malicious code</a:t>
            </a:r>
          </a:p>
          <a:p>
            <a:endParaRPr lang="en-CA" sz="2000" dirty="0"/>
          </a:p>
          <a:p>
            <a:r>
              <a:rPr lang="en-CA" sz="2000" dirty="0"/>
              <a:t>Case Study: Gh0st RAT</a:t>
            </a:r>
            <a:endParaRPr lang="en-CA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Phishing, spear phishing, whaling</a:t>
            </a:r>
          </a:p>
          <a:p>
            <a:endParaRPr lang="en-CA" sz="2000" dirty="0"/>
          </a:p>
          <a:p>
            <a:r>
              <a:rPr lang="en-CA" sz="2000" dirty="0"/>
              <a:t>Case Study: Facebook / Google</a:t>
            </a:r>
            <a:endParaRPr lang="en-CA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Point of Sale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POS systems</a:t>
            </a:r>
          </a:p>
          <a:p>
            <a:r>
              <a:rPr lang="en-CA" sz="2000" dirty="0"/>
              <a:t>PCI-DSS</a:t>
            </a:r>
          </a:p>
          <a:p>
            <a:r>
              <a:rPr lang="en-CA" sz="2000" dirty="0"/>
              <a:t>POS malware</a:t>
            </a:r>
          </a:p>
          <a:p>
            <a:endParaRPr lang="en-CA" sz="2000" dirty="0"/>
          </a:p>
          <a:p>
            <a:r>
              <a:rPr lang="en-CA" sz="2000" dirty="0"/>
              <a:t>Case Study: Home Depot</a:t>
            </a:r>
            <a:endParaRPr lang="en-CA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Third-Party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Supply-chain attacks</a:t>
            </a:r>
          </a:p>
          <a:p>
            <a:r>
              <a:rPr lang="en-CA" sz="2000" dirty="0"/>
              <a:t>Third-party vetting process(es)</a:t>
            </a:r>
          </a:p>
          <a:p>
            <a:endParaRPr lang="en-CA" sz="2000" dirty="0"/>
          </a:p>
          <a:p>
            <a:r>
              <a:rPr lang="en-CA" sz="2000" dirty="0"/>
              <a:t>Case Study: Quest Diagnostics</a:t>
            </a:r>
            <a:endParaRPr lang="en-CA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Crypto, locker, </a:t>
            </a:r>
            <a:r>
              <a:rPr lang="en-CA" sz="2000" dirty="0" err="1"/>
              <a:t>leakware</a:t>
            </a:r>
            <a:endParaRPr lang="en-CA" sz="2000" dirty="0"/>
          </a:p>
          <a:p>
            <a:r>
              <a:rPr lang="en-CA" sz="2000" dirty="0"/>
              <a:t>Phishing, remote desktop protocol, software vulnerabilities, malicious links</a:t>
            </a:r>
          </a:p>
          <a:p>
            <a:endParaRPr lang="en-CA" sz="2000" dirty="0"/>
          </a:p>
          <a:p>
            <a:r>
              <a:rPr lang="en-CA" sz="2000" dirty="0"/>
              <a:t>Case Study: City of Atlanta</a:t>
            </a:r>
            <a:endParaRPr lang="en-CA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97C4-E14F-41EE-8C34-61956A56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Insider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224-CB01-45A1-B7AA-68AEF84E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79205"/>
            <a:ext cx="10905066" cy="4397758"/>
          </a:xfrm>
        </p:spPr>
        <p:txBody>
          <a:bodyPr>
            <a:normAutofit/>
          </a:bodyPr>
          <a:lstStyle/>
          <a:p>
            <a:r>
              <a:rPr lang="en-CA" sz="2000" dirty="0"/>
              <a:t>Identity access management</a:t>
            </a:r>
          </a:p>
          <a:p>
            <a:r>
              <a:rPr lang="en-CA" sz="2000" dirty="0"/>
              <a:t>Authentication and authorization controls</a:t>
            </a:r>
          </a:p>
          <a:p>
            <a:endParaRPr lang="en-CA" sz="2000" dirty="0"/>
          </a:p>
          <a:p>
            <a:r>
              <a:rPr lang="en-CA" sz="2000" dirty="0"/>
              <a:t>Case Study: </a:t>
            </a:r>
            <a:r>
              <a:rPr lang="en-CA" sz="2000" dirty="0" err="1"/>
              <a:t>WireCard</a:t>
            </a:r>
            <a:r>
              <a:rPr lang="en-CA" sz="2000" dirty="0"/>
              <a:t> financial services</a:t>
            </a:r>
            <a:endParaRPr lang="en-CA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174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Breach Case Studies</vt:lpstr>
      <vt:lpstr>Incident Management Response &amp; Cyber Attack Frameworks</vt:lpstr>
      <vt:lpstr>Watering Hole Attack</vt:lpstr>
      <vt:lpstr>Phishing Attacks</vt:lpstr>
      <vt:lpstr>Point of Sale Breach</vt:lpstr>
      <vt:lpstr>Third-Party Breach</vt:lpstr>
      <vt:lpstr>Ransomware</vt:lpstr>
      <vt:lpstr>Insider Threats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Field Notes</dc:title>
  <dc:creator>Sonika Verma</dc:creator>
  <cp:lastModifiedBy>Sonika Verma</cp:lastModifiedBy>
  <cp:revision>45</cp:revision>
  <dcterms:created xsi:type="dcterms:W3CDTF">2021-05-20T16:57:44Z</dcterms:created>
  <dcterms:modified xsi:type="dcterms:W3CDTF">2021-08-02T06:49:28Z</dcterms:modified>
</cp:coreProperties>
</file>