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30" r:id="rId4"/>
    <p:sldId id="331" r:id="rId5"/>
    <p:sldId id="318" r:id="rId6"/>
    <p:sldId id="319" r:id="rId7"/>
    <p:sldId id="332" r:id="rId8"/>
    <p:sldId id="334" r:id="rId9"/>
    <p:sldId id="333" r:id="rId10"/>
    <p:sldId id="3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2C0-A82C-427C-9233-134617D8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E453A-574C-40CB-8823-3B61331A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38EC-842D-4A1E-89AA-CDBCC448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6DE0-84A2-438D-80CE-D66CA712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39CD-25CF-454E-8AEA-4F22D5BC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9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E04-4279-4928-8CA4-235EE33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18D3E-A579-4974-A1C3-BAC1D511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83E4-8D66-4038-BA43-B7A1D4B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2DAA-EADB-421E-BEE6-D713801F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0BE0-3EDB-464F-977E-265BE65F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9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4E091-50E4-4AE2-8B54-6BB0AC3C8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F93C3-54D9-464A-BD63-D6CD92AD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EDF8-0982-4533-859A-728D4CF3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E9CC-1D07-484B-AAFA-0AB385A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ECE6-9489-4F0D-90FE-F6A81E3C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B72E-51F6-4952-A262-CFEDE2F8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A569-4CFC-4471-BEE2-0F89A3E4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4997-EE81-49F2-A37F-01BF8B87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0A48-2098-46F9-A865-4A9C5380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50BE-9552-464A-B01D-4507146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47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4ED-B248-44BF-858B-0911784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F187-077A-45A7-9055-74605A1F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DB9A-69B6-4610-BAF3-1839EBA1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96E6-E895-4CBC-8324-DB9F9ED8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16DD-35BC-41D4-AD21-B86A8379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47C1-6785-4A08-A5D0-57DB80EA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53B7-8B18-496E-A6F8-366985386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5EB9-E460-4389-A7B9-B50980A0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7B0AF-BAC0-4D0B-966E-85858D6B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E22E-8FEF-4E22-B36F-948FAFDA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0FB5-335C-4C4D-9263-DF9FF16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6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05D7-5A91-47E3-8507-E3BB55DA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3D35-E4BD-4A03-8A40-7F21EAC7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5BD8-354C-4B1A-82EB-DB23F452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1FB49-6DE1-4D33-9A21-51CF989AF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31237-FD54-494A-AA63-874A23A85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F5506-A705-4F2A-B19A-3CBD1EA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2D2FD-5FDF-40D5-8601-F1A49B41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9B302-196B-4D9A-976E-CA5C578E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7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022C-8082-48AD-9A85-A157E50F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4017A-AB6A-48F7-B18B-3AD7735A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19D45-713F-482B-9200-329E72E1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03B7-6424-4D7A-B682-5E97C3D3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71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E5172-95AE-460D-A48B-83CDBFB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800BF-A034-43F5-8FA5-148EBCF1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649C-5481-4344-B84F-AA6A8A15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5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A223-19C7-436D-ACB0-83DF3A7C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A285-A5D7-4055-824F-4E21231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4EA82-4F00-44CA-AAC3-22CA5D259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6A11-153F-402A-B172-7AF61B5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F48F-7702-40ED-ADFA-D4B803A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B87C-4654-4FD8-A5AC-D4BFB1CA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9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25C3-CB6E-471C-AFC9-AAE75A8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C963F-164F-4F79-9DD5-F50934A4C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426A-BE86-4CCC-B43F-5E3E8D09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D3D2-0821-4E64-AD64-632B7180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493E-F0A5-42FB-A5FC-D2EFB15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3AB6-5F9A-4A1C-88B7-6EC9CCF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21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7C5E5-1933-4ADB-B076-9340B620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A1FD-AA9E-48FB-96B2-644C44E7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2E92-D572-418F-B0EB-90FD93646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417C-581C-4861-82A7-E28197E10255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4C1C-C64D-440E-B2DB-B99802B14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2F29-72E0-4F5F-BAEC-7B9272A29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2FFEF-5AFE-41E7-AFEC-01258EBD5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Sonika Verma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CSCD92: Final Week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460F0-26D2-4D8A-833F-8051A06E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Putting it all Together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Security Awareness, Education,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905066" cy="4397758"/>
          </a:xfrm>
        </p:spPr>
        <p:txBody>
          <a:bodyPr>
            <a:normAutofit/>
          </a:bodyPr>
          <a:lstStyle/>
          <a:p>
            <a:r>
              <a:rPr lang="en-CA" sz="2000" dirty="0"/>
              <a:t>Methods &amp; techniques</a:t>
            </a:r>
          </a:p>
          <a:p>
            <a:r>
              <a:rPr lang="en-CA" sz="2000" dirty="0"/>
              <a:t>Periodic content reviews</a:t>
            </a:r>
          </a:p>
          <a:p>
            <a:r>
              <a:rPr lang="en-CA" sz="2000" dirty="0"/>
              <a:t>Program effectiveness evaluation</a:t>
            </a:r>
            <a:endParaRPr lang="en-CA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Administrative Control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4"/>
            <a:ext cx="10837333" cy="4704145"/>
          </a:xfrm>
        </p:spPr>
        <p:txBody>
          <a:bodyPr>
            <a:normAutofit/>
          </a:bodyPr>
          <a:lstStyle/>
          <a:p>
            <a:r>
              <a:rPr lang="en-CA" sz="2000" dirty="0"/>
              <a:t>Governance &amp; alignment</a:t>
            </a:r>
          </a:p>
          <a:p>
            <a:r>
              <a:rPr lang="en-CA" sz="2000" dirty="0"/>
              <a:t>Administrative controls</a:t>
            </a:r>
          </a:p>
          <a:p>
            <a:r>
              <a:rPr lang="en-CA" sz="2000" dirty="0"/>
              <a:t>Policies, procedures, guidelines, standards</a:t>
            </a:r>
          </a:p>
          <a:p>
            <a:r>
              <a:rPr lang="en-CA" sz="2000" dirty="0"/>
              <a:t>Frameworks</a:t>
            </a:r>
          </a:p>
          <a:p>
            <a:pPr lvl="1"/>
            <a:endParaRPr lang="en-CA" sz="14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Chart, diagram, funnel chart&#10;&#10;Description automatically generated">
            <a:extLst>
              <a:ext uri="{FF2B5EF4-FFF2-40B4-BE49-F238E27FC236}">
                <a16:creationId xmlns:a16="http://schemas.microsoft.com/office/drawing/2014/main" id="{A33D2868-2722-407F-9140-0C4117EBE7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56249" y="2342752"/>
            <a:ext cx="544830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9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Operational Security Frameworks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A0A8BD-55CC-4B4B-85DB-EB414E73B505}"/>
              </a:ext>
            </a:extLst>
          </p:cNvPr>
          <p:cNvSpPr txBox="1">
            <a:spLocks/>
          </p:cNvSpPr>
          <p:nvPr/>
        </p:nvSpPr>
        <p:spPr>
          <a:xfrm>
            <a:off x="6705600" y="1457470"/>
            <a:ext cx="4737100" cy="516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Operationalizing frameworks</a:t>
            </a:r>
          </a:p>
          <a:p>
            <a:r>
              <a:rPr lang="en-CA" sz="2000" dirty="0"/>
              <a:t>Privacy frameworks</a:t>
            </a:r>
            <a:br>
              <a:rPr lang="en-CA" sz="2000" dirty="0"/>
            </a:br>
            <a:r>
              <a:rPr lang="en-CA" sz="2000" dirty="0"/>
              <a:t>Cybersecurity frameworks</a:t>
            </a:r>
            <a:br>
              <a:rPr lang="en-CA" sz="2000" dirty="0"/>
            </a:br>
            <a:r>
              <a:rPr lang="en-CA" sz="2000" dirty="0"/>
              <a:t>Risk frameworks</a:t>
            </a:r>
            <a:br>
              <a:rPr lang="en-CA" sz="2000" dirty="0"/>
            </a:br>
            <a:r>
              <a:rPr lang="en-CA" sz="2000" dirty="0"/>
              <a:t>Security control frameworks</a:t>
            </a:r>
            <a:endParaRPr lang="en-CA" sz="1600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D756398-EED7-4639-9F6B-1A13C51313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" y="1608448"/>
            <a:ext cx="5943600" cy="343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9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Forensic Investigations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A0A8BD-55CC-4B4B-85DB-EB414E73B505}"/>
              </a:ext>
            </a:extLst>
          </p:cNvPr>
          <p:cNvSpPr txBox="1">
            <a:spLocks/>
          </p:cNvSpPr>
          <p:nvPr/>
        </p:nvSpPr>
        <p:spPr>
          <a:xfrm>
            <a:off x="643467" y="1457470"/>
            <a:ext cx="10799233" cy="516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Maintaining integrity</a:t>
            </a:r>
          </a:p>
          <a:p>
            <a:r>
              <a:rPr lang="en-CA" sz="2000" dirty="0"/>
              <a:t>Evidence collection and handling</a:t>
            </a:r>
          </a:p>
          <a:p>
            <a:r>
              <a:rPr lang="en-CA" sz="2000" dirty="0"/>
              <a:t>Artifact</a:t>
            </a:r>
          </a:p>
          <a:p>
            <a:r>
              <a:rPr lang="en-CA" sz="2000" dirty="0"/>
              <a:t>Chain of custody, chain of evidence</a:t>
            </a:r>
          </a:p>
          <a:p>
            <a:r>
              <a:rPr lang="en-CA" sz="2000" dirty="0"/>
              <a:t>Investigative techniques</a:t>
            </a:r>
          </a:p>
          <a:p>
            <a:pPr lvl="1"/>
            <a:r>
              <a:rPr lang="en-CA" sz="1800" dirty="0"/>
              <a:t>Digital forensic principles</a:t>
            </a:r>
          </a:p>
          <a:p>
            <a:r>
              <a:rPr lang="en-CA" sz="2000" dirty="0"/>
              <a:t>Types of investigations</a:t>
            </a:r>
          </a:p>
          <a:p>
            <a:pPr lvl="1"/>
            <a:r>
              <a:rPr lang="en-CA" sz="1800" dirty="0"/>
              <a:t>Administrative</a:t>
            </a:r>
          </a:p>
          <a:p>
            <a:pPr lvl="1"/>
            <a:r>
              <a:rPr lang="en-CA" sz="1800" dirty="0"/>
              <a:t>Civil</a:t>
            </a:r>
          </a:p>
          <a:p>
            <a:pPr lvl="1"/>
            <a:r>
              <a:rPr lang="en-CA" sz="1800" dirty="0"/>
              <a:t>Regulatory</a:t>
            </a:r>
          </a:p>
          <a:p>
            <a:pPr lvl="1"/>
            <a:r>
              <a:rPr lang="en-CA" sz="1800" dirty="0"/>
              <a:t>Criminal </a:t>
            </a:r>
          </a:p>
        </p:txBody>
      </p:sp>
    </p:spTree>
    <p:extLst>
      <p:ext uri="{BB962C8B-B14F-4D97-AF65-F5344CB8AC3E}">
        <p14:creationId xmlns:p14="http://schemas.microsoft.com/office/powerpoint/2010/main" val="154692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Business Continuity, Disaster Recovery, Organizational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905066" cy="4397758"/>
          </a:xfrm>
        </p:spPr>
        <p:txBody>
          <a:bodyPr>
            <a:normAutofit/>
          </a:bodyPr>
          <a:lstStyle/>
          <a:p>
            <a:r>
              <a:rPr lang="en-CA" sz="2000" dirty="0"/>
              <a:t>Business continuity</a:t>
            </a:r>
          </a:p>
          <a:p>
            <a:pPr lvl="1"/>
            <a:r>
              <a:rPr lang="en-CA" sz="1800" dirty="0"/>
              <a:t>business continuity planning</a:t>
            </a:r>
          </a:p>
          <a:p>
            <a:r>
              <a:rPr lang="en-CA" sz="2000" dirty="0"/>
              <a:t>Disaster recovery</a:t>
            </a:r>
          </a:p>
          <a:p>
            <a:pPr lvl="1"/>
            <a:r>
              <a:rPr lang="en-CA" sz="1800" dirty="0"/>
              <a:t>Implementing disaster recovery</a:t>
            </a:r>
            <a:endParaRPr lang="en-CA" sz="1600" dirty="0"/>
          </a:p>
          <a:p>
            <a:endParaRPr lang="en-CA" sz="2000" dirty="0"/>
          </a:p>
          <a:p>
            <a:r>
              <a:rPr lang="en-CA" sz="2000" dirty="0"/>
              <a:t>Business impact analysis</a:t>
            </a:r>
          </a:p>
          <a:p>
            <a:r>
              <a:rPr lang="en-CA" sz="2000" dirty="0"/>
              <a:t>Planning factors</a:t>
            </a:r>
          </a:p>
          <a:p>
            <a:pPr lvl="1"/>
            <a:r>
              <a:rPr lang="en-CA" sz="1800" dirty="0"/>
              <a:t>MAD, RTO, RPO</a:t>
            </a:r>
          </a:p>
          <a:p>
            <a:r>
              <a:rPr lang="en-CA" sz="2000" dirty="0"/>
              <a:t>Compliance requirements</a:t>
            </a:r>
          </a:p>
          <a:p>
            <a:r>
              <a:rPr lang="en-CA" sz="2000" dirty="0"/>
              <a:t>BC/DR exercises</a:t>
            </a:r>
          </a:p>
          <a:p>
            <a:endParaRPr lang="en-CA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C74923F-61A0-4A27-8937-57072E542B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9828" y="3252105"/>
            <a:ext cx="7823200" cy="29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2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Personnel Security Policy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905066" cy="4397758"/>
          </a:xfrm>
        </p:spPr>
        <p:txBody>
          <a:bodyPr>
            <a:normAutofit/>
          </a:bodyPr>
          <a:lstStyle/>
          <a:p>
            <a:r>
              <a:rPr lang="en-CA" sz="2000" dirty="0"/>
              <a:t>Candidate screening and hiring</a:t>
            </a:r>
          </a:p>
          <a:p>
            <a:r>
              <a:rPr lang="en-CA" sz="2000" dirty="0"/>
              <a:t>Employee agreements and policies</a:t>
            </a:r>
          </a:p>
          <a:p>
            <a:r>
              <a:rPr lang="en-CA" sz="2000" dirty="0"/>
              <a:t>Onboarding, transfers, terminations</a:t>
            </a:r>
          </a:p>
          <a:p>
            <a:r>
              <a:rPr lang="en-CA" sz="2000" dirty="0"/>
              <a:t>Compliance and privacy policy requirements</a:t>
            </a:r>
          </a:p>
          <a:p>
            <a:r>
              <a:rPr lang="en-CA" sz="2000" dirty="0"/>
              <a:t>NDAs</a:t>
            </a:r>
          </a:p>
          <a:p>
            <a:r>
              <a:rPr lang="en-CA" sz="2000" dirty="0"/>
              <a:t>Contractual protections</a:t>
            </a:r>
            <a:endParaRPr lang="en-CA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2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Operationalizing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905066" cy="4397758"/>
          </a:xfrm>
        </p:spPr>
        <p:txBody>
          <a:bodyPr>
            <a:normAutofit/>
          </a:bodyPr>
          <a:lstStyle/>
          <a:p>
            <a:r>
              <a:rPr lang="en-CA" sz="2000" dirty="0"/>
              <a:t>Risk management activities</a:t>
            </a:r>
          </a:p>
          <a:p>
            <a:r>
              <a:rPr lang="en-CA" sz="2000" dirty="0"/>
              <a:t>Risk</a:t>
            </a:r>
          </a:p>
          <a:p>
            <a:pPr lvl="1"/>
            <a:r>
              <a:rPr lang="en-CA" sz="1800" dirty="0"/>
              <a:t>Risk mitigation</a:t>
            </a:r>
          </a:p>
          <a:p>
            <a:pPr lvl="1"/>
            <a:r>
              <a:rPr lang="en-CA" sz="1800" dirty="0"/>
              <a:t>Risk avoidance</a:t>
            </a:r>
          </a:p>
          <a:p>
            <a:pPr lvl="1"/>
            <a:r>
              <a:rPr lang="en-CA" sz="1800" dirty="0"/>
              <a:t>Risk transference</a:t>
            </a:r>
          </a:p>
          <a:p>
            <a:pPr lvl="1"/>
            <a:r>
              <a:rPr lang="en-CA" sz="1800" dirty="0"/>
              <a:t>Risk acceptance</a:t>
            </a:r>
          </a:p>
          <a:p>
            <a:r>
              <a:rPr lang="en-CA" sz="2000" dirty="0"/>
              <a:t>Residual risk</a:t>
            </a:r>
          </a:p>
          <a:p>
            <a:r>
              <a:rPr lang="en-CA" sz="2000" dirty="0"/>
              <a:t>Risk exposure</a:t>
            </a:r>
          </a:p>
          <a:p>
            <a:endParaRPr lang="en-CA" sz="2000" dirty="0"/>
          </a:p>
          <a:p>
            <a:r>
              <a:rPr lang="en-CA" sz="2000" dirty="0"/>
              <a:t>Threat modeling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8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Security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52" y="1445039"/>
            <a:ext cx="10905066" cy="1611324"/>
          </a:xfrm>
        </p:spPr>
        <p:txBody>
          <a:bodyPr>
            <a:normAutofit/>
          </a:bodyPr>
          <a:lstStyle/>
          <a:p>
            <a:r>
              <a:rPr lang="en-CA" sz="2000" dirty="0"/>
              <a:t>Technical/logical, administrative, physical controls</a:t>
            </a:r>
          </a:p>
          <a:p>
            <a:r>
              <a:rPr lang="en-CA" sz="2000" dirty="0"/>
              <a:t>Directive, deterrent, preventative, compensating, detective, corrective, recovery</a:t>
            </a:r>
          </a:p>
          <a:p>
            <a:r>
              <a:rPr lang="en-CA" sz="2000" dirty="0"/>
              <a:t>Defense-in-depth</a:t>
            </a:r>
          </a:p>
          <a:p>
            <a:r>
              <a:rPr lang="en-CA" sz="2000" dirty="0"/>
              <a:t>Key performance indicators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66FA53-CF85-4C23-9A89-30491BD7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07073"/>
              </p:ext>
            </p:extLst>
          </p:nvPr>
        </p:nvGraphicFramePr>
        <p:xfrm>
          <a:off x="1102596" y="3056363"/>
          <a:ext cx="10272717" cy="369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531">
                  <a:extLst>
                    <a:ext uri="{9D8B030D-6E8A-4147-A177-3AD203B41FA5}">
                      <a16:colId xmlns:a16="http://schemas.microsoft.com/office/drawing/2014/main" val="2718104083"/>
                    </a:ext>
                  </a:extLst>
                </a:gridCol>
                <a:gridCol w="1768745">
                  <a:extLst>
                    <a:ext uri="{9D8B030D-6E8A-4147-A177-3AD203B41FA5}">
                      <a16:colId xmlns:a16="http://schemas.microsoft.com/office/drawing/2014/main" val="3856926951"/>
                    </a:ext>
                  </a:extLst>
                </a:gridCol>
                <a:gridCol w="1350818">
                  <a:extLst>
                    <a:ext uri="{9D8B030D-6E8A-4147-A177-3AD203B41FA5}">
                      <a16:colId xmlns:a16="http://schemas.microsoft.com/office/drawing/2014/main" val="2884758358"/>
                    </a:ext>
                  </a:extLst>
                </a:gridCol>
                <a:gridCol w="1283030">
                  <a:extLst>
                    <a:ext uri="{9D8B030D-6E8A-4147-A177-3AD203B41FA5}">
                      <a16:colId xmlns:a16="http://schemas.microsoft.com/office/drawing/2014/main" val="2668323156"/>
                    </a:ext>
                  </a:extLst>
                </a:gridCol>
                <a:gridCol w="1467531">
                  <a:extLst>
                    <a:ext uri="{9D8B030D-6E8A-4147-A177-3AD203B41FA5}">
                      <a16:colId xmlns:a16="http://schemas.microsoft.com/office/drawing/2014/main" val="2726374618"/>
                    </a:ext>
                  </a:extLst>
                </a:gridCol>
                <a:gridCol w="1355646">
                  <a:extLst>
                    <a:ext uri="{9D8B030D-6E8A-4147-A177-3AD203B41FA5}">
                      <a16:colId xmlns:a16="http://schemas.microsoft.com/office/drawing/2014/main" val="1849916351"/>
                    </a:ext>
                  </a:extLst>
                </a:gridCol>
                <a:gridCol w="1579416">
                  <a:extLst>
                    <a:ext uri="{9D8B030D-6E8A-4147-A177-3AD203B41FA5}">
                      <a16:colId xmlns:a16="http://schemas.microsoft.com/office/drawing/2014/main" val="2936541889"/>
                    </a:ext>
                  </a:extLst>
                </a:gridCol>
              </a:tblGrid>
              <a:tr h="38032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Preventative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Detective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Corrective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Deterrent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Compensating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11177"/>
                  </a:ext>
                </a:extLst>
              </a:tr>
              <a:tr h="994453">
                <a:tc>
                  <a:txBody>
                    <a:bodyPr/>
                    <a:lstStyle/>
                    <a:p>
                      <a:r>
                        <a:rPr lang="en-CA" sz="1600" dirty="0"/>
                        <a:t>Physical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Locks, badge system, security guards, biometric system,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Motion detectors, closed-circuit TV’s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Fences,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Offsite facility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All listed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34865"/>
                  </a:ext>
                </a:extLst>
              </a:tr>
              <a:tr h="828778">
                <a:tc>
                  <a:txBody>
                    <a:bodyPr/>
                    <a:lstStyle/>
                    <a:p>
                      <a:r>
                        <a:rPr lang="en-CA" sz="1600" dirty="0"/>
                        <a:t>Administrative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Security policy, separation of duties, information classification, testing, security awareness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Monitoring and supervision, job rotation, investigations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Contractual obligations, enforcement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All listed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53666"/>
                  </a:ext>
                </a:extLst>
              </a:tr>
              <a:tr h="828778">
                <a:tc>
                  <a:txBody>
                    <a:bodyPr/>
                    <a:lstStyle/>
                    <a:p>
                      <a:r>
                        <a:rPr lang="en-CA" sz="1600" dirty="0"/>
                        <a:t>Technical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Routers, encryption, antivirus, smart cards, dial-up call-back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Audit logs, 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Antivirus, server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Data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All listed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2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34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IT Supply Chain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905066" cy="4397758"/>
          </a:xfrm>
        </p:spPr>
        <p:txBody>
          <a:bodyPr>
            <a:normAutofit/>
          </a:bodyPr>
          <a:lstStyle/>
          <a:p>
            <a:r>
              <a:rPr lang="en-CA" sz="2000" dirty="0"/>
              <a:t>Hardware, software, services</a:t>
            </a:r>
          </a:p>
          <a:p>
            <a:r>
              <a:rPr lang="en-CA" sz="2000" dirty="0"/>
              <a:t>Third-party assessments</a:t>
            </a:r>
          </a:p>
          <a:p>
            <a:r>
              <a:rPr lang="en-CA" sz="2000" dirty="0"/>
              <a:t>Minimum security requirements</a:t>
            </a:r>
          </a:p>
          <a:p>
            <a:pPr lvl="1"/>
            <a:r>
              <a:rPr lang="en-CA" sz="1800" dirty="0"/>
              <a:t>Industry standards, best practices, frameworks</a:t>
            </a:r>
          </a:p>
          <a:p>
            <a:pPr lvl="1"/>
            <a:r>
              <a:rPr lang="en-CA" sz="1800" dirty="0"/>
              <a:t>Contractual obligations</a:t>
            </a:r>
          </a:p>
          <a:p>
            <a:r>
              <a:rPr lang="en-CA" sz="2000" dirty="0"/>
              <a:t>Service level agreements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310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Putting it all Together</vt:lpstr>
      <vt:lpstr>Administrative Control Set</vt:lpstr>
      <vt:lpstr>Operational Security Frameworks</vt:lpstr>
      <vt:lpstr>Forensic Investigations</vt:lpstr>
      <vt:lpstr>Business Continuity, Disaster Recovery, Organizational Capacity</vt:lpstr>
      <vt:lpstr>Personnel Security Policy and Procedures</vt:lpstr>
      <vt:lpstr>Operationalizing Risk Management</vt:lpstr>
      <vt:lpstr>Security Controls</vt:lpstr>
      <vt:lpstr>IT Supply Chain Risk Management</vt:lpstr>
      <vt:lpstr>Security Awareness, Education, and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Field Notes</dc:title>
  <dc:creator>Sonika Verma</dc:creator>
  <cp:lastModifiedBy>Sonika Verma</cp:lastModifiedBy>
  <cp:revision>49</cp:revision>
  <dcterms:created xsi:type="dcterms:W3CDTF">2021-05-20T16:57:44Z</dcterms:created>
  <dcterms:modified xsi:type="dcterms:W3CDTF">2021-08-16T08:21:26Z</dcterms:modified>
</cp:coreProperties>
</file>