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2" r:id="rId1"/>
  </p:sldMasterIdLst>
  <p:notesMasterIdLst>
    <p:notesMasterId r:id="rId12"/>
  </p:notesMasterIdLst>
  <p:sldIdLst>
    <p:sldId id="256" r:id="rId2"/>
    <p:sldId id="258" r:id="rId3"/>
    <p:sldId id="259" r:id="rId4"/>
    <p:sldId id="269" r:id="rId5"/>
    <p:sldId id="268" r:id="rId6"/>
    <p:sldId id="261" r:id="rId7"/>
    <p:sldId id="270" r:id="rId8"/>
    <p:sldId id="260" r:id="rId9"/>
    <p:sldId id="267" r:id="rId10"/>
    <p:sldId id="266"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Outfit ExtraBold" panose="020B0604020202020204" charset="0"/>
      <p:bold r:id="rId1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99"/>
    <a:srgbClr val="FFCCCC"/>
    <a:srgbClr val="CC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9A13150-72D0-44EB-BEC6-6D0A654E5B96}">
  <a:tblStyle styleId="{99A13150-72D0-44EB-BEC6-6D0A654E5B9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11C2952-5E31-4B56-824C-CA840816E2E2}"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5"/>
        <p:cNvGrpSpPr/>
        <p:nvPr/>
      </p:nvGrpSpPr>
      <p:grpSpPr>
        <a:xfrm>
          <a:off x="0" y="0"/>
          <a:ext cx="0" cy="0"/>
          <a:chOff x="0" y="0"/>
          <a:chExt cx="0" cy="0"/>
        </a:xfrm>
      </p:grpSpPr>
      <p:sp>
        <p:nvSpPr>
          <p:cNvPr id="2586" name="Google Shape;258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7" name="Google Shape;258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sp>
        <p:nvSpPr>
          <p:cNvPr id="210" name="Google Shape;210;p2"/>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a:endParaRPr/>
          </a:p>
        </p:txBody>
      </p:sp>
      <p:sp>
        <p:nvSpPr>
          <p:cNvPr id="211" name="Google Shape;211;p2"/>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572" name="Google Shape;572;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73" name="Google Shape;573;p5"/>
          <p:cNvSpPr txBox="1">
            <a:spLocks noGrp="1"/>
          </p:cNvSpPr>
          <p:nvPr>
            <p:ph type="subTitle" idx="1"/>
          </p:nvPr>
        </p:nvSpPr>
        <p:spPr>
          <a:xfrm>
            <a:off x="5194834"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4" name="Google Shape;574;p5"/>
          <p:cNvSpPr txBox="1">
            <a:spLocks noGrp="1"/>
          </p:cNvSpPr>
          <p:nvPr>
            <p:ph type="subTitle" idx="2"/>
          </p:nvPr>
        </p:nvSpPr>
        <p:spPr>
          <a:xfrm>
            <a:off x="720300" y="3542825"/>
            <a:ext cx="3229200" cy="10611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sz="1400" b="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a:endParaRPr/>
          </a:p>
        </p:txBody>
      </p:sp>
      <p:sp>
        <p:nvSpPr>
          <p:cNvPr id="575" name="Google Shape;575;p5"/>
          <p:cNvSpPr txBox="1">
            <a:spLocks noGrp="1"/>
          </p:cNvSpPr>
          <p:nvPr>
            <p:ph type="subTitle" idx="3"/>
          </p:nvPr>
        </p:nvSpPr>
        <p:spPr>
          <a:xfrm>
            <a:off x="5194825"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
        <p:nvSpPr>
          <p:cNvPr id="576" name="Google Shape;576;p5"/>
          <p:cNvSpPr txBox="1">
            <a:spLocks noGrp="1"/>
          </p:cNvSpPr>
          <p:nvPr>
            <p:ph type="subTitle" idx="4"/>
          </p:nvPr>
        </p:nvSpPr>
        <p:spPr>
          <a:xfrm>
            <a:off x="720000" y="3122525"/>
            <a:ext cx="3229200" cy="5727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rgbClr val="FFFFFF"/>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rgbClr val="FFFFFF"/>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sp>
        <p:nvSpPr>
          <p:cNvPr id="974" name="Google Shape;974;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800"/>
              <a:buNone/>
              <a:defRPr sz="6500"/>
            </a:lvl1pPr>
            <a:lvl2pPr lvl="1" algn="ctr" rtl="0">
              <a:spcBef>
                <a:spcPts val="0"/>
              </a:spcBef>
              <a:spcAft>
                <a:spcPts val="0"/>
              </a:spcAft>
              <a:buSzPts val="2800"/>
              <a:buNone/>
              <a:defRPr/>
            </a:lvl2pPr>
            <a:lvl3pPr lvl="2" algn="ctr" rtl="0">
              <a:spcBef>
                <a:spcPts val="0"/>
              </a:spcBef>
              <a:spcAft>
                <a:spcPts val="0"/>
              </a:spcAft>
              <a:buSzPts val="2800"/>
              <a:buNone/>
              <a:defRPr/>
            </a:lvl3pPr>
            <a:lvl4pPr lvl="3" algn="ctr" rtl="0">
              <a:spcBef>
                <a:spcPts val="0"/>
              </a:spcBef>
              <a:spcAft>
                <a:spcPts val="0"/>
              </a:spcAft>
              <a:buSzPts val="2800"/>
              <a:buNone/>
              <a:defRPr/>
            </a:lvl4pPr>
            <a:lvl5pPr lvl="4" algn="ctr" rtl="0">
              <a:spcBef>
                <a:spcPts val="0"/>
              </a:spcBef>
              <a:spcAft>
                <a:spcPts val="0"/>
              </a:spcAft>
              <a:buSzPts val="2800"/>
              <a:buNone/>
              <a:defRPr/>
            </a:lvl5pPr>
            <a:lvl6pPr lvl="5" algn="ctr" rtl="0">
              <a:spcBef>
                <a:spcPts val="0"/>
              </a:spcBef>
              <a:spcAft>
                <a:spcPts val="0"/>
              </a:spcAft>
              <a:buSzPts val="2800"/>
              <a:buNone/>
              <a:defRPr/>
            </a:lvl6pPr>
            <a:lvl7pPr lvl="6" algn="ctr" rtl="0">
              <a:spcBef>
                <a:spcPts val="0"/>
              </a:spcBef>
              <a:spcAft>
                <a:spcPts val="0"/>
              </a:spcAft>
              <a:buSzPts val="2800"/>
              <a:buNone/>
              <a:defRPr/>
            </a:lvl7pPr>
            <a:lvl8pPr lvl="7" algn="ctr" rtl="0">
              <a:spcBef>
                <a:spcPts val="0"/>
              </a:spcBef>
              <a:spcAft>
                <a:spcPts val="0"/>
              </a:spcAft>
              <a:buSzPts val="2800"/>
              <a:buNone/>
              <a:defRPr/>
            </a:lvl8pPr>
            <a:lvl9pPr lvl="8" algn="ctr" rtl="0">
              <a:spcBef>
                <a:spcPts val="0"/>
              </a:spcBef>
              <a:spcAft>
                <a:spcPts val="0"/>
              </a:spcAft>
              <a:buSzPts val="2800"/>
              <a:buNone/>
              <a:defRPr/>
            </a:lvl9pPr>
          </a:lstStyle>
          <a:p>
            <a:endParaRPr/>
          </a:p>
        </p:txBody>
      </p:sp>
      <p:sp>
        <p:nvSpPr>
          <p:cNvPr id="975" name="Google Shape;975;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2"/>
        </a:solidFill>
        <a:effectLst/>
      </p:bgPr>
    </p:bg>
    <p:spTree>
      <p:nvGrpSpPr>
        <p:cNvPr id="1" name="Shape 107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341" name="Google Shape;2341;p22"/>
          <p:cNvGrpSpPr/>
          <p:nvPr/>
        </p:nvGrpSpPr>
        <p:grpSpPr>
          <a:xfrm rot="10800000" flipH="1">
            <a:off x="-25" y="539501"/>
            <a:ext cx="713204" cy="4057299"/>
            <a:chOff x="-17" y="539499"/>
            <a:chExt cx="453231" cy="4057299"/>
          </a:xfrm>
        </p:grpSpPr>
        <p:sp>
          <p:nvSpPr>
            <p:cNvPr id="2342" name="Google Shape;2342;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lt2"/>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lt2"/>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avLst/>
              <a:gdLst/>
              <a:ahLst/>
              <a:cxnLst/>
              <a:rect l="l" t="t" r="r" b="b"/>
              <a:pathLst>
                <a:path w="251" h="1500" extrusionOk="0">
                  <a:moveTo>
                    <a:pt x="0" y="0"/>
                  </a:moveTo>
                  <a:lnTo>
                    <a:pt x="251" y="0"/>
                  </a:lnTo>
                  <a:lnTo>
                    <a:pt x="251" y="1500"/>
                  </a:lnTo>
                  <a:lnTo>
                    <a:pt x="0" y="1500"/>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avLst/>
              <a:gdLst/>
              <a:ahLst/>
              <a:cxnLst/>
              <a:rect l="l" t="t" r="r" b="b"/>
              <a:pathLst>
                <a:path w="250" h="2681" extrusionOk="0">
                  <a:moveTo>
                    <a:pt x="0" y="0"/>
                  </a:moveTo>
                  <a:lnTo>
                    <a:pt x="250" y="0"/>
                  </a:lnTo>
                  <a:lnTo>
                    <a:pt x="250" y="2681"/>
                  </a:lnTo>
                  <a:lnTo>
                    <a:pt x="0" y="268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avLst/>
              <a:gdLst/>
              <a:ahLst/>
              <a:cxnLst/>
              <a:rect l="l" t="t" r="r" b="b"/>
              <a:pathLst>
                <a:path w="250" h="1168" extrusionOk="0">
                  <a:moveTo>
                    <a:pt x="0" y="0"/>
                  </a:moveTo>
                  <a:lnTo>
                    <a:pt x="250" y="0"/>
                  </a:lnTo>
                  <a:lnTo>
                    <a:pt x="250" y="1168"/>
                  </a:lnTo>
                  <a:lnTo>
                    <a:pt x="0" y="1168"/>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avLst/>
              <a:gdLst/>
              <a:ahLst/>
              <a:cxnLst/>
              <a:rect l="l" t="t" r="r" b="b"/>
              <a:pathLst>
                <a:path w="250" h="763" extrusionOk="0">
                  <a:moveTo>
                    <a:pt x="0" y="0"/>
                  </a:moveTo>
                  <a:lnTo>
                    <a:pt x="250" y="0"/>
                  </a:lnTo>
                  <a:lnTo>
                    <a:pt x="250" y="763"/>
                  </a:lnTo>
                  <a:lnTo>
                    <a:pt x="0" y="76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avLst/>
              <a:gdLst/>
              <a:ahLst/>
              <a:cxnLst/>
              <a:rect l="l" t="t" r="r" b="b"/>
              <a:pathLst>
                <a:path w="251" h="762" extrusionOk="0">
                  <a:moveTo>
                    <a:pt x="0" y="0"/>
                  </a:moveTo>
                  <a:lnTo>
                    <a:pt x="251" y="0"/>
                  </a:lnTo>
                  <a:lnTo>
                    <a:pt x="251" y="762"/>
                  </a:lnTo>
                  <a:lnTo>
                    <a:pt x="0" y="76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avLst/>
              <a:gdLst/>
              <a:ahLst/>
              <a:cxnLst/>
              <a:rect l="l" t="t" r="r" b="b"/>
              <a:pathLst>
                <a:path w="250" h="1274" extrusionOk="0">
                  <a:moveTo>
                    <a:pt x="0" y="0"/>
                  </a:moveTo>
                  <a:lnTo>
                    <a:pt x="250" y="0"/>
                  </a:lnTo>
                  <a:lnTo>
                    <a:pt x="250" y="1274"/>
                  </a:lnTo>
                  <a:lnTo>
                    <a:pt x="0" y="127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avLst/>
              <a:gdLst/>
              <a:ahLst/>
              <a:cxnLst/>
              <a:rect l="l" t="t" r="r" b="b"/>
              <a:pathLst>
                <a:path w="251" h="485" extrusionOk="0">
                  <a:moveTo>
                    <a:pt x="0" y="0"/>
                  </a:moveTo>
                  <a:lnTo>
                    <a:pt x="251" y="0"/>
                  </a:lnTo>
                  <a:lnTo>
                    <a:pt x="251"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avLst/>
              <a:gdLst/>
              <a:ahLst/>
              <a:cxnLst/>
              <a:rect l="l" t="t" r="r" b="b"/>
              <a:pathLst>
                <a:path w="250" h="242" extrusionOk="0">
                  <a:moveTo>
                    <a:pt x="0" y="0"/>
                  </a:moveTo>
                  <a:lnTo>
                    <a:pt x="250" y="0"/>
                  </a:lnTo>
                  <a:lnTo>
                    <a:pt x="250" y="242"/>
                  </a:lnTo>
                  <a:lnTo>
                    <a:pt x="0" y="242"/>
                  </a:lnTo>
                  <a:lnTo>
                    <a:pt x="0" y="0"/>
                  </a:lnTo>
                  <a:close/>
                </a:path>
              </a:pathLst>
            </a:custGeom>
            <a:solidFill>
              <a:schemeClr val="accent1"/>
            </a:solidFill>
            <a:ln>
              <a:noFill/>
            </a:ln>
          </p:spPr>
          <p:txBody>
            <a:bodyPr spcFirstLastPara="1" wrap="square" lIns="90000" tIns="42100" rIns="90000" bIns="421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avLst/>
              <a:gdLst/>
              <a:ahLst/>
              <a:cxnLst/>
              <a:rect l="l" t="t" r="r" b="b"/>
              <a:pathLst>
                <a:path w="250" h="1894" extrusionOk="0">
                  <a:moveTo>
                    <a:pt x="0" y="0"/>
                  </a:moveTo>
                  <a:lnTo>
                    <a:pt x="250" y="0"/>
                  </a:lnTo>
                  <a:lnTo>
                    <a:pt x="250" y="1894"/>
                  </a:lnTo>
                  <a:lnTo>
                    <a:pt x="0" y="189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avLst/>
              <a:gdLst/>
              <a:ahLst/>
              <a:cxnLst/>
              <a:rect l="l" t="t" r="r" b="b"/>
              <a:pathLst>
                <a:path w="10779" h="120000" fill="none" extrusionOk="0">
                  <a:moveTo>
                    <a:pt x="0" y="0"/>
                  </a:moveTo>
                  <a:lnTo>
                    <a:pt x="10779" y="0"/>
                  </a:lnTo>
                  <a:lnTo>
                    <a:pt x="10779" y="0"/>
                  </a:lnTo>
                </a:path>
              </a:pathLst>
            </a:custGeom>
            <a:noFill/>
            <a:ln w="9525" cap="flat" cmpd="sng">
              <a:solidFill>
                <a:schemeClr val="accent2"/>
              </a:solidFill>
              <a:prstDash val="dashDot"/>
              <a:miter lim="8000"/>
              <a:headEnd type="none" w="sm" len="sm"/>
              <a:tailEnd type="none" w="sm" len="sm"/>
            </a:ln>
          </p:spPr>
          <p:txBody>
            <a:bodyPr spcFirstLastPara="1" wrap="square" lIns="83575" tIns="0" rIns="83575" bIns="0"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avLst/>
              <a:gdLst/>
              <a:ahLst/>
              <a:cxnLst/>
              <a:rect l="l" t="t" r="r" b="b"/>
              <a:pathLst>
                <a:path w="120000" h="12813" fill="none" extrusionOk="0">
                  <a:moveTo>
                    <a:pt x="0" y="0"/>
                  </a:moveTo>
                  <a:lnTo>
                    <a:pt x="0" y="12813"/>
                  </a:lnTo>
                  <a:lnTo>
                    <a:pt x="0" y="12813"/>
                  </a:lnTo>
                </a:path>
              </a:pathLst>
            </a:custGeom>
            <a:noFill/>
            <a:ln w="9525" cap="flat" cmpd="sng">
              <a:solidFill>
                <a:schemeClr val="accent2"/>
              </a:solidFill>
              <a:prstDash val="dashDot"/>
              <a:miter lim="8000"/>
              <a:headEnd type="none" w="sm" len="sm"/>
              <a:tailEnd type="none" w="sm" len="sm"/>
            </a:ln>
          </p:spPr>
          <p:txBody>
            <a:bodyPr spcFirstLastPara="1" wrap="square" lIns="83575" tIns="42775" rIns="83575" bIns="42775" anchor="ctr" anchorCtr="1">
              <a:noAutofit/>
            </a:bodyPr>
            <a:lstStyle/>
            <a:p>
              <a:pPr marL="0" marR="0" lvl="0" indent="0" algn="l" rtl="0">
                <a:spcBef>
                  <a:spcPts val="0"/>
                </a:spcBef>
                <a:spcAft>
                  <a:spcPts val="0"/>
                </a:spcAft>
                <a:buNone/>
              </a:pPr>
              <a:endParaRPr sz="1600" b="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avLst/>
              <a:gdLst/>
              <a:ahLst/>
              <a:cxnLst/>
              <a:rect l="l" t="t" r="r" b="b"/>
              <a:pathLst>
                <a:path w="250" h="482" extrusionOk="0">
                  <a:moveTo>
                    <a:pt x="0" y="0"/>
                  </a:moveTo>
                  <a:lnTo>
                    <a:pt x="250" y="0"/>
                  </a:lnTo>
                  <a:lnTo>
                    <a:pt x="250" y="482"/>
                  </a:lnTo>
                  <a:lnTo>
                    <a:pt x="0" y="48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avLst/>
              <a:gdLst/>
              <a:ahLst/>
              <a:cxnLst/>
              <a:rect l="l" t="t" r="r" b="b"/>
              <a:pathLst>
                <a:path w="250" h="1233" extrusionOk="0">
                  <a:moveTo>
                    <a:pt x="0" y="0"/>
                  </a:moveTo>
                  <a:lnTo>
                    <a:pt x="250" y="0"/>
                  </a:lnTo>
                  <a:lnTo>
                    <a:pt x="250" y="1233"/>
                  </a:lnTo>
                  <a:lnTo>
                    <a:pt x="0" y="123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avLst/>
              <a:gdLst/>
              <a:ahLst/>
              <a:cxnLst/>
              <a:rect l="l" t="t" r="r" b="b"/>
              <a:pathLst>
                <a:path w="251" h="1023" extrusionOk="0">
                  <a:moveTo>
                    <a:pt x="0" y="0"/>
                  </a:moveTo>
                  <a:lnTo>
                    <a:pt x="251" y="0"/>
                  </a:lnTo>
                  <a:lnTo>
                    <a:pt x="251" y="1023"/>
                  </a:lnTo>
                  <a:lnTo>
                    <a:pt x="0" y="102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avLst/>
              <a:gdLst/>
              <a:ahLst/>
              <a:cxnLst/>
              <a:rect l="l" t="t" r="r" b="b"/>
              <a:pathLst>
                <a:path w="250" h="703" extrusionOk="0">
                  <a:moveTo>
                    <a:pt x="0" y="0"/>
                  </a:moveTo>
                  <a:lnTo>
                    <a:pt x="250" y="0"/>
                  </a:lnTo>
                  <a:lnTo>
                    <a:pt x="250" y="703"/>
                  </a:lnTo>
                  <a:lnTo>
                    <a:pt x="0" y="703"/>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avLst/>
              <a:gdLst/>
              <a:ahLst/>
              <a:cxnLst/>
              <a:rect l="l" t="t" r="r" b="b"/>
              <a:pathLst>
                <a:path w="250" h="851" extrusionOk="0">
                  <a:moveTo>
                    <a:pt x="0" y="0"/>
                  </a:moveTo>
                  <a:lnTo>
                    <a:pt x="250" y="0"/>
                  </a:lnTo>
                  <a:lnTo>
                    <a:pt x="250" y="851"/>
                  </a:lnTo>
                  <a:lnTo>
                    <a:pt x="0" y="851"/>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avLst/>
              <a:gdLst/>
              <a:ahLst/>
              <a:cxnLst/>
              <a:rect l="l" t="t" r="r" b="b"/>
              <a:pathLst>
                <a:path w="250" h="1725" extrusionOk="0">
                  <a:moveTo>
                    <a:pt x="0" y="0"/>
                  </a:moveTo>
                  <a:lnTo>
                    <a:pt x="250" y="0"/>
                  </a:lnTo>
                  <a:lnTo>
                    <a:pt x="250" y="1725"/>
                  </a:lnTo>
                  <a:lnTo>
                    <a:pt x="0" y="172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avLst/>
              <a:gdLst/>
              <a:ahLst/>
              <a:cxnLst/>
              <a:rect l="l" t="t" r="r" b="b"/>
              <a:pathLst>
                <a:path w="251" h="302" extrusionOk="0">
                  <a:moveTo>
                    <a:pt x="0" y="0"/>
                  </a:moveTo>
                  <a:lnTo>
                    <a:pt x="251" y="0"/>
                  </a:lnTo>
                  <a:lnTo>
                    <a:pt x="251"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avLst/>
              <a:gdLst/>
              <a:ahLst/>
              <a:cxnLst/>
              <a:rect l="l" t="t" r="r" b="b"/>
              <a:pathLst>
                <a:path w="251" h="3595" extrusionOk="0">
                  <a:moveTo>
                    <a:pt x="0" y="0"/>
                  </a:moveTo>
                  <a:lnTo>
                    <a:pt x="251" y="0"/>
                  </a:lnTo>
                  <a:lnTo>
                    <a:pt x="251" y="3595"/>
                  </a:lnTo>
                  <a:lnTo>
                    <a:pt x="0" y="35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avLst/>
              <a:gdLst/>
              <a:ahLst/>
              <a:cxnLst/>
              <a:rect l="l" t="t" r="r" b="b"/>
              <a:pathLst>
                <a:path w="250" h="3047" extrusionOk="0">
                  <a:moveTo>
                    <a:pt x="0" y="0"/>
                  </a:moveTo>
                  <a:lnTo>
                    <a:pt x="250" y="0"/>
                  </a:lnTo>
                  <a:lnTo>
                    <a:pt x="250" y="3047"/>
                  </a:lnTo>
                  <a:lnTo>
                    <a:pt x="0" y="3047"/>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avLst/>
              <a:gdLst/>
              <a:ahLst/>
              <a:cxnLst/>
              <a:rect l="l" t="t" r="r" b="b"/>
              <a:pathLst>
                <a:path w="250" h="2095" extrusionOk="0">
                  <a:moveTo>
                    <a:pt x="0" y="0"/>
                  </a:moveTo>
                  <a:lnTo>
                    <a:pt x="250" y="0"/>
                  </a:lnTo>
                  <a:lnTo>
                    <a:pt x="250" y="2095"/>
                  </a:lnTo>
                  <a:lnTo>
                    <a:pt x="0" y="209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avLst/>
              <a:gdLst/>
              <a:ahLst/>
              <a:cxnLst/>
              <a:rect l="l" t="t" r="r" b="b"/>
              <a:pathLst>
                <a:path w="251" h="2202" extrusionOk="0">
                  <a:moveTo>
                    <a:pt x="0" y="0"/>
                  </a:moveTo>
                  <a:lnTo>
                    <a:pt x="251" y="0"/>
                  </a:lnTo>
                  <a:lnTo>
                    <a:pt x="251" y="2202"/>
                  </a:lnTo>
                  <a:lnTo>
                    <a:pt x="0" y="22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avLst/>
              <a:gdLst/>
              <a:ahLst/>
              <a:cxnLst/>
              <a:rect l="l" t="t" r="r" b="b"/>
              <a:pathLst>
                <a:path w="250" h="964" extrusionOk="0">
                  <a:moveTo>
                    <a:pt x="0" y="0"/>
                  </a:moveTo>
                  <a:lnTo>
                    <a:pt x="250" y="0"/>
                  </a:lnTo>
                  <a:lnTo>
                    <a:pt x="250" y="964"/>
                  </a:lnTo>
                  <a:lnTo>
                    <a:pt x="0" y="964"/>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avLst/>
              <a:gdLst/>
              <a:ahLst/>
              <a:cxnLst/>
              <a:rect l="l" t="t" r="r" b="b"/>
              <a:pathLst>
                <a:path w="250" h="1392" extrusionOk="0">
                  <a:moveTo>
                    <a:pt x="0" y="0"/>
                  </a:moveTo>
                  <a:lnTo>
                    <a:pt x="250" y="0"/>
                  </a:lnTo>
                  <a:lnTo>
                    <a:pt x="250" y="1392"/>
                  </a:lnTo>
                  <a:lnTo>
                    <a:pt x="0" y="139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avLst/>
              <a:gdLst/>
              <a:ahLst/>
              <a:cxnLst/>
              <a:rect l="l" t="t" r="r" b="b"/>
              <a:pathLst>
                <a:path w="250" h="1169" extrusionOk="0">
                  <a:moveTo>
                    <a:pt x="0" y="0"/>
                  </a:moveTo>
                  <a:lnTo>
                    <a:pt x="250" y="0"/>
                  </a:lnTo>
                  <a:lnTo>
                    <a:pt x="250" y="1169"/>
                  </a:lnTo>
                  <a:lnTo>
                    <a:pt x="0" y="1169"/>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avLst/>
              <a:gdLst/>
              <a:ahLst/>
              <a:cxnLst/>
              <a:rect l="l" t="t" r="r" b="b"/>
              <a:pathLst>
                <a:path w="250" h="485" extrusionOk="0">
                  <a:moveTo>
                    <a:pt x="0" y="0"/>
                  </a:moveTo>
                  <a:lnTo>
                    <a:pt x="250" y="0"/>
                  </a:lnTo>
                  <a:lnTo>
                    <a:pt x="250" y="485"/>
                  </a:lnTo>
                  <a:lnTo>
                    <a:pt x="0" y="485"/>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avLst/>
              <a:gdLst/>
              <a:ahLst/>
              <a:cxnLst/>
              <a:rect l="l" t="t" r="r" b="b"/>
              <a:pathLst>
                <a:path w="250" h="1822" extrusionOk="0">
                  <a:moveTo>
                    <a:pt x="0" y="0"/>
                  </a:moveTo>
                  <a:lnTo>
                    <a:pt x="250" y="0"/>
                  </a:lnTo>
                  <a:lnTo>
                    <a:pt x="250" y="1822"/>
                  </a:lnTo>
                  <a:lnTo>
                    <a:pt x="0" y="182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avLst/>
              <a:gdLst/>
              <a:ahLst/>
              <a:cxnLst/>
              <a:rect l="l" t="t" r="r" b="b"/>
              <a:pathLst>
                <a:path w="250" h="302" extrusionOk="0">
                  <a:moveTo>
                    <a:pt x="0" y="0"/>
                  </a:moveTo>
                  <a:lnTo>
                    <a:pt x="250" y="0"/>
                  </a:lnTo>
                  <a:lnTo>
                    <a:pt x="250" y="302"/>
                  </a:lnTo>
                  <a:lnTo>
                    <a:pt x="0" y="302"/>
                  </a:lnTo>
                  <a:lnTo>
                    <a:pt x="0" y="0"/>
                  </a:lnTo>
                  <a:close/>
                </a:path>
              </a:pathLst>
            </a:custGeom>
            <a:solidFill>
              <a:schemeClr val="accent1"/>
            </a:solidFill>
            <a:ln>
              <a:noFill/>
            </a:ln>
          </p:spPr>
          <p:txBody>
            <a:bodyPr spcFirstLastPara="1" wrap="square" lIns="90000" tIns="45000" rIns="90000" bIns="45000" anchor="ctr" anchorCtr="1">
              <a:noAutofit/>
            </a:bodyPr>
            <a:lstStyle/>
            <a:p>
              <a:pPr marL="0" marR="0" lvl="0" indent="0" algn="l" rtl="0">
                <a:spcBef>
                  <a:spcPts val="0"/>
                </a:spcBef>
                <a:spcAft>
                  <a:spcPts val="0"/>
                </a:spcAft>
                <a:buNone/>
              </a:pPr>
              <a:endParaRPr sz="1800" b="0" strike="noStrike">
                <a:solidFill>
                  <a:srgbClr val="000000"/>
                </a:solidFill>
                <a:latin typeface="Arial"/>
                <a:ea typeface="Arial"/>
                <a:cs typeface="Arial"/>
                <a:sym typeface="Arial"/>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marL="914400" lvl="1"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marL="1371600" lvl="2"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marL="1828800" lvl="3"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marL="2286000" lvl="4"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marL="2743200" lvl="5"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marL="3200400" lvl="6"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marL="3657600" lvl="7"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marL="4114800" lvl="8" indent="-3175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5" r:id="rId3"/>
    <p:sldLayoutId id="2147483658" r:id="rId4"/>
    <p:sldLayoutId id="2147483668" r:id="rId5"/>
    <p:sldLayoutId id="2147483669"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8.xml"/><Relationship Id="rId5" Type="http://schemas.openxmlformats.org/officeDocument/2006/relationships/image" Target="../media/image5.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3.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4.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5.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4.xml"/><Relationship Id="rId1" Type="http://schemas.openxmlformats.org/officeDocument/2006/relationships/themeOverride" Target="../theme/themeOverride7.xml"/><Relationship Id="rId5" Type="http://schemas.openxmlformats.org/officeDocument/2006/relationships/hyperlink" Target="https://www.kaggle.com/datasets/kartik2112/fraud-detection/data" TargetMode="Externa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4.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588"/>
        <p:cNvGrpSpPr/>
        <p:nvPr/>
      </p:nvGrpSpPr>
      <p:grpSpPr>
        <a:xfrm>
          <a:off x="0" y="0"/>
          <a:ext cx="0" cy="0"/>
          <a:chOff x="0" y="0"/>
          <a:chExt cx="0" cy="0"/>
        </a:xfrm>
      </p:grpSpPr>
      <p:sp>
        <p:nvSpPr>
          <p:cNvPr id="2589" name="Google Shape;2589;p27"/>
          <p:cNvSpPr txBox="1">
            <a:spLocks noGrp="1"/>
          </p:cNvSpPr>
          <p:nvPr>
            <p:ph type="subTitle" idx="1"/>
          </p:nvPr>
        </p:nvSpPr>
        <p:spPr>
          <a:xfrm>
            <a:off x="713225" y="3180500"/>
            <a:ext cx="77214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590" name="Google Shape;2590;p27"/>
          <p:cNvSpPr txBox="1">
            <a:spLocks noGrp="1"/>
          </p:cNvSpPr>
          <p:nvPr>
            <p:ph type="ctrTitle"/>
          </p:nvPr>
        </p:nvSpPr>
        <p:spPr>
          <a:xfrm>
            <a:off x="713225" y="1570400"/>
            <a:ext cx="7717500" cy="16101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endParaRPr sz="4500" dirty="0"/>
          </a:p>
        </p:txBody>
      </p:sp>
      <p:pic>
        <p:nvPicPr>
          <p:cNvPr id="1026" name="Picture 2" descr="What Is Credit Card Fraud and How Can I Prevent It? | Descubra as vantagens  e possibilidades de apostas na bac bo cassino - vitis.sk">
            <a:extLst>
              <a:ext uri="{FF2B5EF4-FFF2-40B4-BE49-F238E27FC236}">
                <a16:creationId xmlns:a16="http://schemas.microsoft.com/office/drawing/2014/main" id="{EF4E4858-97E6-C461-A65E-C31CD0FA2E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5143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0BE05F-1960-AD51-05E1-47619F3BBCC6}"/>
              </a:ext>
            </a:extLst>
          </p:cNvPr>
          <p:cNvSpPr txBox="1"/>
          <p:nvPr/>
        </p:nvSpPr>
        <p:spPr>
          <a:xfrm>
            <a:off x="1003609" y="249193"/>
            <a:ext cx="7136781" cy="707886"/>
          </a:xfrm>
          <a:prstGeom prst="rect">
            <a:avLst/>
          </a:prstGeom>
          <a:noFill/>
        </p:spPr>
        <p:txBody>
          <a:bodyPr wrap="square">
            <a:spAutoFit/>
          </a:bodyPr>
          <a:lstStyle/>
          <a:p>
            <a:pPr algn="ctr"/>
            <a:r>
              <a:rPr lang="en-IN" sz="4000" b="0" cap="none" spc="0" dirty="0">
                <a:ln w="0"/>
                <a:solidFill>
                  <a:srgbClr val="CC6600"/>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Credit Card Fraud Detection</a:t>
            </a:r>
            <a:endParaRPr lang="en-US" sz="4000" b="0" cap="none" spc="0" dirty="0">
              <a:ln w="0"/>
              <a:solidFill>
                <a:srgbClr val="CC6600"/>
              </a:solidFill>
              <a:effectLst>
                <a:outerShdw blurRad="38100" dist="25400" dir="5400000" algn="ctr" rotWithShape="0">
                  <a:srgbClr val="6E747A">
                    <a:alpha val="43000"/>
                  </a:srgbClr>
                </a:outerShdw>
              </a:effectLs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072D4D08-5351-5E7B-5B35-081FB3996383}"/>
            </a:ext>
          </a:extLst>
        </p:cNvPr>
        <p:cNvGrpSpPr/>
        <p:nvPr/>
      </p:nvGrpSpPr>
      <p:grpSpPr>
        <a:xfrm>
          <a:off x="0" y="0"/>
          <a:ext cx="0" cy="0"/>
          <a:chOff x="0" y="0"/>
          <a:chExt cx="0" cy="0"/>
        </a:xfrm>
      </p:grpSpPr>
      <p:sp>
        <p:nvSpPr>
          <p:cNvPr id="4" name="AutoShape 4" descr="5,122 Credit Card 3D Illustrations - Free Download in PNG, BLEND, glTF |  IconScout">
            <a:extLst>
              <a:ext uri="{FF2B5EF4-FFF2-40B4-BE49-F238E27FC236}">
                <a16:creationId xmlns:a16="http://schemas.microsoft.com/office/drawing/2014/main" id="{97FEF9F9-CDC0-FCBF-2D57-32CA760D15C8}"/>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AE469025-F006-5D6D-E0FA-F0D031077D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40EA1D8-732C-1985-2B4F-F774B476FD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pic>
        <p:nvPicPr>
          <p:cNvPr id="10242" name="Picture 2">
            <a:extLst>
              <a:ext uri="{FF2B5EF4-FFF2-40B4-BE49-F238E27FC236}">
                <a16:creationId xmlns:a16="http://schemas.microsoft.com/office/drawing/2014/main" id="{A3A16C3C-251F-F684-B299-A933D32E8C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3150" y="-161728"/>
            <a:ext cx="7649569" cy="5083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2955917"/>
      </p:ext>
    </p:extLst>
  </p:cSld>
  <p:clrMapOvr>
    <a:overrideClrMapping bg1="lt1" tx1="dk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9835B59C-09AB-5409-6545-29538CD090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7D57E3A-D28A-444A-D204-2419FFB41F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CC19566-19FC-C92C-6F27-6AB794CC26E3}"/>
              </a:ext>
            </a:extLst>
          </p:cNvPr>
          <p:cNvSpPr txBox="1"/>
          <p:nvPr/>
        </p:nvSpPr>
        <p:spPr>
          <a:xfrm>
            <a:off x="854927" y="490913"/>
            <a:ext cx="7657171" cy="3231654"/>
          </a:xfrm>
          <a:prstGeom prst="rect">
            <a:avLst/>
          </a:prstGeom>
          <a:noFill/>
        </p:spPr>
        <p:txBody>
          <a:bodyPr wrap="square">
            <a:spAutoFit/>
          </a:bodyPr>
          <a:lstStyle/>
          <a:p>
            <a:pPr algn="ctr"/>
            <a:r>
              <a:rPr lang="en-US" sz="3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Problem Definition</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Credit card fraud is a growing issue affecting businesses and consumers. Detecting fraudulent transactions in real-time is critical to prevent financial losses and ensure customer trust. The goal of this project is to build a machine learning-based fraud detection system capable of identifying fraudulent transactions with high accuracy and efficiency.</a:t>
            </a:r>
          </a:p>
        </p:txBody>
      </p:sp>
    </p:spTree>
    <p:extLst>
      <p:ext uri="{BB962C8B-B14F-4D97-AF65-F5344CB8AC3E}">
        <p14:creationId xmlns:p14="http://schemas.microsoft.com/office/powerpoint/2010/main" val="1589700926"/>
      </p:ext>
    </p:extLst>
  </p:cSld>
  <p:clrMapOvr>
    <a:overrideClrMapping bg1="lt1" tx1="dk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B671FD4B-0F48-FD1E-CEF9-078D08D584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40F548-092B-F6CF-18CF-862FDB46B4BC}"/>
              </a:ext>
            </a:extLst>
          </p:cNvPr>
          <p:cNvSpPr txBox="1"/>
          <p:nvPr/>
        </p:nvSpPr>
        <p:spPr>
          <a:xfrm>
            <a:off x="713794" y="335379"/>
            <a:ext cx="7993252" cy="3970318"/>
          </a:xfrm>
          <a:prstGeom prst="rect">
            <a:avLst/>
          </a:prstGeom>
          <a:noFill/>
        </p:spPr>
        <p:txBody>
          <a:bodyPr wrap="square">
            <a:spAutoFit/>
          </a:bodyPr>
          <a:lstStyle/>
          <a:p>
            <a:pPr algn="just"/>
            <a:r>
              <a:rPr lang="en-US" sz="3200"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What credit card-fraud detection does?</a:t>
            </a:r>
          </a:p>
          <a:p>
            <a:pPr algn="just"/>
            <a:endParaRPr lang="en-US" sz="240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r>
              <a:rPr lang="en-US" sz="240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800" dirty="0">
                <a:ln w="0"/>
                <a:solidFill>
                  <a:schemeClr val="tx2">
                    <a:lumMod val="10000"/>
                  </a:schemeClr>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The Credit Card Fraud Detection Problem includes modeling past credit card transactions with the knowledge of the ones that turned out to be fraud. This model is then used to identify whether a new transaction is fraudulent or not. Our aim here is to detect maximum of the fraudulent transactions while minimizing the incorrect fraud classifications</a:t>
            </a:r>
            <a:endParaRPr lang="en-US" sz="2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AutoShape 4" descr="5,122 Credit Card 3D Illustrations - Free Download in PNG, BLEND, glTF |  IconScout">
            <a:extLst>
              <a:ext uri="{FF2B5EF4-FFF2-40B4-BE49-F238E27FC236}">
                <a16:creationId xmlns:a16="http://schemas.microsoft.com/office/drawing/2014/main" id="{A48D0771-E16C-0D12-EC1F-A15C64F6FC56}"/>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D70527A4-91F7-28E2-DA7C-DFD2112B80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49713084-B3AB-D268-2989-FD6164A8AAD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4578379"/>
      </p:ext>
    </p:extLst>
  </p:cSld>
  <p:clrMapOvr>
    <a:overrideClrMapping bg1="lt1" tx1="dk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03B399FD-2D49-8F31-2391-DD160D3AAF4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CF185A-85A7-CC28-B5F5-14B32A86D6B6}"/>
              </a:ext>
            </a:extLst>
          </p:cNvPr>
          <p:cNvSpPr txBox="1"/>
          <p:nvPr/>
        </p:nvSpPr>
        <p:spPr>
          <a:xfrm>
            <a:off x="884779" y="632113"/>
            <a:ext cx="7993252" cy="523220"/>
          </a:xfrm>
          <a:prstGeom prst="rect">
            <a:avLst/>
          </a:prstGeom>
          <a:noFill/>
        </p:spPr>
        <p:txBody>
          <a:bodyPr wrap="square">
            <a:spAutoFit/>
          </a:bodyPr>
          <a:lstStyle/>
          <a:p>
            <a:pPr algn="just"/>
            <a:endParaRPr lang="en-US" sz="2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AutoShape 4" descr="5,122 Credit Card 3D Illustrations - Free Download in PNG, BLEND, glTF |  IconScout">
            <a:extLst>
              <a:ext uri="{FF2B5EF4-FFF2-40B4-BE49-F238E27FC236}">
                <a16:creationId xmlns:a16="http://schemas.microsoft.com/office/drawing/2014/main" id="{32AB470E-18FB-D119-B7BA-EFA613A700F6}"/>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C2821AFA-C3E7-155E-EA93-310A0AE55C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1F2102FF-EDB3-1094-92DC-72D66E63D31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E59574EB-6E18-14FC-018F-DDD10B039FB7}"/>
              </a:ext>
            </a:extLst>
          </p:cNvPr>
          <p:cNvSpPr txBox="1"/>
          <p:nvPr/>
        </p:nvSpPr>
        <p:spPr>
          <a:xfrm>
            <a:off x="1484556" y="881179"/>
            <a:ext cx="8732235" cy="400110"/>
          </a:xfrm>
          <a:prstGeom prst="rect">
            <a:avLst/>
          </a:prstGeom>
          <a:noFill/>
        </p:spPr>
        <p:txBody>
          <a:bodyPr wrap="square">
            <a:spAutoFit/>
          </a:bodyPr>
          <a:lstStyle/>
          <a:p>
            <a:pPr algn="ctr"/>
            <a:endParaRPr lang="en-US" sz="2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7F124A65-7D80-4C74-4282-EDCF5496F990}"/>
              </a:ext>
            </a:extLst>
          </p:cNvPr>
          <p:cNvSpPr txBox="1"/>
          <p:nvPr/>
        </p:nvSpPr>
        <p:spPr>
          <a:xfrm>
            <a:off x="884779" y="595713"/>
            <a:ext cx="7181270" cy="3847207"/>
          </a:xfrm>
          <a:prstGeom prst="rect">
            <a:avLst/>
          </a:prstGeom>
          <a:noFill/>
        </p:spPr>
        <p:txBody>
          <a:bodyPr wrap="square">
            <a:spAutoFit/>
          </a:bodyPr>
          <a:lstStyle/>
          <a:p>
            <a:pPr algn="ctr"/>
            <a:r>
              <a:rPr lang="en-US" sz="2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Traditional Rule-Based Method</a:t>
            </a:r>
          </a:p>
          <a:p>
            <a:pPr algn="just"/>
            <a:endParaRPr lang="en-US" sz="1800" b="1"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Geolocation Rules:</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Flags transactions from locations far from the cardholder's usual areas.</a:t>
            </a:r>
          </a:p>
          <a:p>
            <a:pPr marL="285750" indent="-285750" algn="just">
              <a:buFont typeface="Wingdings" panose="05000000000000000000" pitchFamily="2" charset="2"/>
              <a:buChar char="q"/>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Transaction Amount Rules:</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Flags large transactions exceeding a predefined threshold.</a:t>
            </a:r>
          </a:p>
          <a:p>
            <a:pPr marL="285750" indent="-285750" algn="just">
              <a:buFont typeface="Wingdings" panose="05000000000000000000" pitchFamily="2" charset="2"/>
              <a:buChar char="q"/>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Frequency Rules:</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Flags multiple small transactions within a short time, especially from different locations.</a:t>
            </a:r>
          </a:p>
          <a:p>
            <a:pPr marL="285750" indent="-285750" algn="just">
              <a:buFont typeface="Wingdings" panose="05000000000000000000" pitchFamily="2" charset="2"/>
              <a:buChar char="q"/>
            </a:pPr>
            <a:endPar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US" sz="1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Billing Address Mismatch:</a:t>
            </a: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Flags transactions when the billing address doesn't match the cardholder's registered address.</a:t>
            </a:r>
          </a:p>
        </p:txBody>
      </p:sp>
    </p:spTree>
    <p:extLst>
      <p:ext uri="{BB962C8B-B14F-4D97-AF65-F5344CB8AC3E}">
        <p14:creationId xmlns:p14="http://schemas.microsoft.com/office/powerpoint/2010/main" val="1972287075"/>
      </p:ext>
    </p:extLst>
  </p:cSld>
  <p:clrMapOvr>
    <a:overrideClrMapping bg1="lt1" tx1="dk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7708CA45-BB42-4070-FE9E-7C11E62A3AE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51A66E2-B56F-9265-E9B9-EB38E6AE9DA6}"/>
              </a:ext>
            </a:extLst>
          </p:cNvPr>
          <p:cNvSpPr txBox="1"/>
          <p:nvPr/>
        </p:nvSpPr>
        <p:spPr>
          <a:xfrm>
            <a:off x="713794" y="335379"/>
            <a:ext cx="7993252" cy="523220"/>
          </a:xfrm>
          <a:prstGeom prst="rect">
            <a:avLst/>
          </a:prstGeom>
          <a:noFill/>
        </p:spPr>
        <p:txBody>
          <a:bodyPr wrap="square">
            <a:spAutoFit/>
          </a:bodyPr>
          <a:lstStyle/>
          <a:p>
            <a:pPr algn="just"/>
            <a:endParaRPr lang="en-US" sz="2800" dirty="0">
              <a:solidFill>
                <a:schemeClr val="tx2">
                  <a:lumMod val="10000"/>
                </a:schemeClr>
              </a:solidFill>
              <a:latin typeface="Times New Roman" panose="02020603050405020304" pitchFamily="18" charset="0"/>
              <a:cs typeface="Times New Roman" panose="02020603050405020304" pitchFamily="18" charset="0"/>
            </a:endParaRPr>
          </a:p>
        </p:txBody>
      </p:sp>
      <p:sp>
        <p:nvSpPr>
          <p:cNvPr id="4" name="AutoShape 4" descr="5,122 Credit Card 3D Illustrations - Free Download in PNG, BLEND, glTF |  IconScout">
            <a:extLst>
              <a:ext uri="{FF2B5EF4-FFF2-40B4-BE49-F238E27FC236}">
                <a16:creationId xmlns:a16="http://schemas.microsoft.com/office/drawing/2014/main" id="{46A6FAD2-A087-773A-E9ED-E00F6D8B7F91}"/>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ED530F5F-429B-2775-2843-8AFE8D83E1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94D6BAD0-3D8C-BDE3-3942-FAE33EA2EC9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7187158-DE13-F569-3B8F-7BFF6198563E}"/>
              </a:ext>
            </a:extLst>
          </p:cNvPr>
          <p:cNvSpPr txBox="1"/>
          <p:nvPr/>
        </p:nvSpPr>
        <p:spPr>
          <a:xfrm>
            <a:off x="205882" y="256659"/>
            <a:ext cx="8732235" cy="5293757"/>
          </a:xfrm>
          <a:prstGeom prst="rect">
            <a:avLst/>
          </a:prstGeom>
          <a:noFill/>
        </p:spPr>
        <p:txBody>
          <a:bodyPr wrap="square">
            <a:spAutoFit/>
          </a:bodyPr>
          <a:lstStyle/>
          <a:p>
            <a:pPr algn="ctr"/>
            <a:r>
              <a:rPr lang="en-US" sz="32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Objectives</a:t>
            </a:r>
          </a:p>
          <a:p>
            <a:pPr marL="342900" indent="-342900" algn="just">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Analyze credit card transaction data to identify patterns of fraudulent behavior.</a:t>
            </a:r>
          </a:p>
          <a:p>
            <a:pPr marL="342900" indent="-342900" algn="just">
              <a:buFont typeface="Arial" panose="020B0604020202020204" pitchFamily="34" charset="0"/>
              <a:buChar char="•"/>
            </a:pP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 a predictive model to classify transactions as fraudulent or legitimate.</a:t>
            </a:r>
          </a:p>
          <a:p>
            <a:pPr marL="342900" indent="-342900" algn="just">
              <a:buFont typeface="Arial" panose="020B0604020202020204" pitchFamily="34" charset="0"/>
              <a:buChar char="•"/>
            </a:pP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Visualize insights and trends using Power BI dashboards for stakeholder         </a:t>
            </a:r>
          </a:p>
          <a:p>
            <a:pPr algn="just"/>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reporting.</a:t>
            </a:r>
          </a:p>
          <a:p>
            <a:pPr marL="342900" indent="-342900" algn="just">
              <a:buFont typeface="Arial" panose="020B0604020202020204" pitchFamily="34" charset="0"/>
              <a:buChar char="•"/>
            </a:pP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 and evaluate multiple machine learning algorithms to find the most    </a:t>
            </a:r>
          </a:p>
          <a:p>
            <a:pPr algn="just"/>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effective approach.</a:t>
            </a:r>
          </a:p>
          <a:p>
            <a:pPr marL="342900" indent="-342900" algn="just">
              <a:buFont typeface="Arial" panose="020B0604020202020204" pitchFamily="34" charset="0"/>
              <a:buChar char="•"/>
            </a:pPr>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Ensure scalability and real-time fraud detection capabilities for </a:t>
            </a:r>
          </a:p>
          <a:p>
            <a:pPr algn="just"/>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deployment.</a:t>
            </a:r>
          </a:p>
          <a:p>
            <a:pPr algn="just"/>
            <a:endParaRPr lang="en-US" sz="16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For example, if a fraudster tries to use a card in a faraway city or</a:t>
            </a:r>
          </a:p>
          <a:p>
            <a:pPr algn="just"/>
            <a:r>
              <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makes multiple small transactions quickly, the system can flag it immediately</a:t>
            </a:r>
          </a:p>
          <a:p>
            <a:pPr algn="just"/>
            <a:endParaRPr lang="en-US" sz="1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1221909"/>
      </p:ext>
    </p:extLst>
  </p:cSld>
  <p:clrMapOvr>
    <a:overrideClrMapping bg1="lt1" tx1="dk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564766D3-A9D2-DA9E-85C7-132377883366}"/>
            </a:ext>
          </a:extLst>
        </p:cNvPr>
        <p:cNvGrpSpPr/>
        <p:nvPr/>
      </p:nvGrpSpPr>
      <p:grpSpPr>
        <a:xfrm>
          <a:off x="0" y="0"/>
          <a:ext cx="0" cy="0"/>
          <a:chOff x="0" y="0"/>
          <a:chExt cx="0" cy="0"/>
        </a:xfrm>
      </p:grpSpPr>
      <p:sp>
        <p:nvSpPr>
          <p:cNvPr id="4" name="AutoShape 4" descr="5,122 Credit Card 3D Illustrations - Free Download in PNG, BLEND, glTF |  IconScout">
            <a:extLst>
              <a:ext uri="{FF2B5EF4-FFF2-40B4-BE49-F238E27FC236}">
                <a16:creationId xmlns:a16="http://schemas.microsoft.com/office/drawing/2014/main" id="{62D82532-0C42-FDB7-A404-E478908666E7}"/>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91157744-ECED-FD0C-D90A-C0F98AACB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04EA168-8906-4746-7F76-E0BE0DBAE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AEA390F-0F0B-020A-54E1-08B423B8FA8D}"/>
              </a:ext>
            </a:extLst>
          </p:cNvPr>
          <p:cNvSpPr txBox="1"/>
          <p:nvPr/>
        </p:nvSpPr>
        <p:spPr>
          <a:xfrm>
            <a:off x="713794" y="527364"/>
            <a:ext cx="8028879" cy="4893647"/>
          </a:xfrm>
          <a:prstGeom prst="rect">
            <a:avLst/>
          </a:prstGeom>
          <a:noFill/>
        </p:spPr>
        <p:txBody>
          <a:bodyPr wrap="square">
            <a:spAutoFit/>
          </a:bodyPr>
          <a:lstStyle/>
          <a:p>
            <a:pPr algn="ctr"/>
            <a:r>
              <a:rPr lang="en-US" sz="28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Project Workflow</a:t>
            </a:r>
          </a:p>
          <a:p>
            <a:endParaRPr lang="en-US" sz="2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Content:</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Visual flowchart or bullet points covering.</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Data Preprocessing:</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Cleaning, encoding, and feature engineering.</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Exploratory Data Analysis</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Identifying trends and patterns.</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Model Development:</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Training and evaluating ML algorithms.</a:t>
            </a:r>
          </a:p>
          <a:p>
            <a:pPr marL="285750" indent="-285750">
              <a:buFont typeface="Wingdings" panose="05000000000000000000" pitchFamily="2" charset="2"/>
              <a:buChar char="Ø"/>
            </a:pPr>
            <a:r>
              <a:rPr lang="en-US" sz="2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Visualization:</a:t>
            </a: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Power Bl dashboards for insights and trends.</a:t>
            </a:r>
          </a:p>
          <a:p>
            <a:pPr marL="285750" indent="-285750">
              <a:buFont typeface="Wingdings" panose="05000000000000000000" pitchFamily="2" charset="2"/>
              <a:buChar char="Ø"/>
            </a:pPr>
            <a:endPar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Let’s say a customer’s card is used for five transactions in five minutes from different cities.</a:t>
            </a:r>
          </a:p>
          <a:p>
            <a:pPr>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ML model identifies this as suspicious based on the patterns it has learned.</a:t>
            </a:r>
          </a:p>
          <a:p>
            <a:pPr>
              <a:buFont typeface="Arial" panose="020B0604020202020204" pitchFamily="34" charset="0"/>
              <a:buChar char="•"/>
            </a:pPr>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Power BI then displays this activity on a dashboard, showing the</a:t>
            </a:r>
          </a:p>
          <a:p>
            <a:r>
              <a:rPr 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locations and flagging the transactions as high-risk.</a:t>
            </a:r>
          </a:p>
          <a:p>
            <a:pPr marL="285750" indent="-285750">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02970642"/>
      </p:ext>
    </p:extLst>
  </p:cSld>
  <p:clrMapOvr>
    <a:overrideClrMapping bg1="lt1" tx1="dk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564766D3-A9D2-DA9E-85C7-13237788336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0A2BE05-1035-846D-7CA7-F87F6E4182F6}"/>
              </a:ext>
            </a:extLst>
          </p:cNvPr>
          <p:cNvSpPr txBox="1"/>
          <p:nvPr/>
        </p:nvSpPr>
        <p:spPr>
          <a:xfrm>
            <a:off x="825492" y="455313"/>
            <a:ext cx="7993252" cy="4216539"/>
          </a:xfrm>
          <a:prstGeom prst="rect">
            <a:avLst/>
          </a:prstGeom>
          <a:noFill/>
        </p:spPr>
        <p:txBody>
          <a:bodyPr wrap="square">
            <a:spAutoFit/>
          </a:bodyPr>
          <a:lstStyle/>
          <a:p>
            <a:r>
              <a:rPr lang="en-US" sz="2000" b="1" dirty="0">
                <a:ln w="0"/>
                <a:solidFill>
                  <a:schemeClr val="accent1"/>
                </a:solidFill>
                <a:effectLst>
                  <a:outerShdw blurRad="38100" dist="25400" dir="5400000" algn="ctr" rotWithShape="0">
                    <a:srgbClr val="6E747A">
                      <a:alpha val="43000"/>
                    </a:srgbClr>
                  </a:outerShdw>
                </a:effectLst>
              </a:rPr>
              <a:t>		</a:t>
            </a:r>
            <a:r>
              <a:rPr lang="en-US" sz="2400" b="1" dirty="0">
                <a:ln w="0"/>
                <a:solidFill>
                  <a:schemeClr val="accent1"/>
                </a:solidFill>
                <a:effectLst>
                  <a:outerShdw blurRad="38100" dist="25400" dir="5400000" algn="ctr" rotWithShape="0">
                    <a:srgbClr val="6E747A">
                      <a:alpha val="43000"/>
                    </a:srgbClr>
                  </a:outerShdw>
                </a:effectLst>
              </a:rPr>
              <a:t>Tools and Technologies</a:t>
            </a:r>
          </a:p>
          <a:p>
            <a:endParaRPr lang="en-US" sz="2000" b="1" dirty="0">
              <a:ln w="0"/>
              <a:solidFill>
                <a:schemeClr val="accent1"/>
              </a:solidFill>
              <a:effectLst>
                <a:outerShdw blurRad="38100" dist="25400" dir="5400000" algn="ctr" rotWithShape="0">
                  <a:srgbClr val="6E747A">
                    <a:alpha val="43000"/>
                  </a:srgbClr>
                </a:outerShdw>
              </a:effectLst>
            </a:endParaRPr>
          </a:p>
          <a:p>
            <a:pPr>
              <a:buFont typeface="+mj-lt"/>
              <a:buAutoNum type="arabicPeriod"/>
            </a:pPr>
            <a:r>
              <a:rPr lang="en-US" b="1" dirty="0"/>
              <a:t>Data Analysis Tools:</a:t>
            </a:r>
            <a:endParaRPr lang="en-US" dirty="0"/>
          </a:p>
          <a:p>
            <a:pPr marL="742950" lvl="1" indent="-285750">
              <a:buFont typeface="+mj-lt"/>
              <a:buAutoNum type="arabicPeriod"/>
            </a:pPr>
            <a:r>
              <a:rPr lang="en-US" dirty="0"/>
              <a:t>Python libraries such as Pandas, NumPy for data manipulation, and Matplotlib, Seaborn for preliminary visualizations.</a:t>
            </a:r>
          </a:p>
          <a:p>
            <a:pPr marL="742950" lvl="1" indent="-285750">
              <a:buFont typeface="+mj-lt"/>
              <a:buAutoNum type="arabicPeriod"/>
            </a:pPr>
            <a:endParaRPr lang="en-US" dirty="0"/>
          </a:p>
          <a:p>
            <a:pPr>
              <a:buFont typeface="+mj-lt"/>
              <a:buAutoNum type="arabicPeriod"/>
            </a:pPr>
            <a:r>
              <a:rPr lang="en-US" b="1" dirty="0"/>
              <a:t>Machine Learning Frameworks:</a:t>
            </a:r>
            <a:endParaRPr lang="en-US" dirty="0"/>
          </a:p>
          <a:p>
            <a:pPr marL="742950" lvl="1" indent="-285750">
              <a:buFont typeface="+mj-lt"/>
              <a:buAutoNum type="arabicPeriod"/>
            </a:pPr>
            <a:r>
              <a:rPr lang="en-US" dirty="0"/>
              <a:t>Scikit-learn for implementing Random Forest and Decision Tree algorithms.</a:t>
            </a:r>
          </a:p>
          <a:p>
            <a:pPr marL="742950" lvl="1" indent="-285750">
              <a:buFont typeface="+mj-lt"/>
              <a:buAutoNum type="arabicPeriod"/>
            </a:pPr>
            <a:r>
              <a:rPr lang="en-US" dirty="0"/>
              <a:t>Imbalanced-learn for handling skewed data distributions.</a:t>
            </a:r>
          </a:p>
          <a:p>
            <a:pPr marL="742950" lvl="1" indent="-285750">
              <a:buFont typeface="+mj-lt"/>
              <a:buAutoNum type="arabicPeriod"/>
            </a:pPr>
            <a:endParaRPr lang="en-US" dirty="0"/>
          </a:p>
          <a:p>
            <a:pPr>
              <a:buFont typeface="+mj-lt"/>
              <a:buAutoNum type="arabicPeriod"/>
            </a:pPr>
            <a:r>
              <a:rPr lang="en-US" b="1" dirty="0"/>
              <a:t>Visualization Tool:</a:t>
            </a:r>
            <a:endParaRPr lang="en-US" dirty="0"/>
          </a:p>
          <a:p>
            <a:pPr marL="742950" lvl="1" indent="-285750">
              <a:buFont typeface="+mj-lt"/>
              <a:buAutoNum type="arabicPeriod"/>
            </a:pPr>
            <a:r>
              <a:rPr lang="en-US" dirty="0"/>
              <a:t>Power BI for creating dynamic dashboards and presenting model results.</a:t>
            </a:r>
          </a:p>
          <a:p>
            <a:pPr marL="742950" lvl="1" indent="-285750">
              <a:buFont typeface="+mj-lt"/>
              <a:buAutoNum type="arabicPeriod"/>
            </a:pPr>
            <a:endParaRPr lang="en-US" dirty="0"/>
          </a:p>
          <a:p>
            <a:pPr>
              <a:buFont typeface="+mj-lt"/>
              <a:buAutoNum type="arabicPeriod"/>
            </a:pPr>
            <a:r>
              <a:rPr lang="en-US" b="1" dirty="0"/>
              <a:t>Data Source:</a:t>
            </a:r>
            <a:endParaRPr lang="en-US" dirty="0"/>
          </a:p>
          <a:p>
            <a:pPr marL="742950" lvl="1" indent="-285750">
              <a:buFont typeface="+mj-lt"/>
              <a:buAutoNum type="arabicPeriod"/>
            </a:pPr>
            <a:r>
              <a:rPr lang="en-US" dirty="0"/>
              <a:t>Public datasets like Kaggle’s Credit Card Fraud Detection Dataset.</a:t>
            </a:r>
          </a:p>
          <a:p>
            <a:pPr marL="742950" lvl="1" indent="-285750">
              <a:buFont typeface="+mj-lt"/>
              <a:buAutoNum type="arabicPeriod"/>
            </a:pPr>
            <a:endParaRPr lang="en-US" dirty="0"/>
          </a:p>
          <a:p>
            <a:pPr>
              <a:buFont typeface="+mj-lt"/>
              <a:buAutoNum type="arabicPeriod"/>
            </a:pPr>
            <a:r>
              <a:rPr lang="en-US" b="1" dirty="0"/>
              <a:t>Deployment Environment:</a:t>
            </a:r>
            <a:endParaRPr lang="en-US" dirty="0"/>
          </a:p>
          <a:p>
            <a:pPr marL="742950" lvl="1" indent="-285750">
              <a:buFont typeface="+mj-lt"/>
              <a:buAutoNum type="arabicPeriod"/>
            </a:pPr>
            <a:r>
              <a:rPr lang="en-US" dirty="0"/>
              <a:t>Local machine or cloud services for model development and testing.</a:t>
            </a:r>
          </a:p>
        </p:txBody>
      </p:sp>
      <p:sp>
        <p:nvSpPr>
          <p:cNvPr id="4" name="AutoShape 4" descr="5,122 Credit Card 3D Illustrations - Free Download in PNG, BLEND, glTF |  IconScout">
            <a:extLst>
              <a:ext uri="{FF2B5EF4-FFF2-40B4-BE49-F238E27FC236}">
                <a16:creationId xmlns:a16="http://schemas.microsoft.com/office/drawing/2014/main" id="{62D82532-0C42-FDB7-A404-E478908666E7}"/>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91157744-ECED-FD0C-D90A-C0F98AACB9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004EA168-8906-4746-7F76-E0BE0DBAEB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911609"/>
      </p:ext>
    </p:extLst>
  </p:cSld>
  <p:clrMapOvr>
    <a:overrideClrMapping bg1="lt1" tx1="dk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C99">
            <a:alpha val="46000"/>
          </a:srgbClr>
        </a:solidFill>
        <a:effectLst/>
      </p:bgPr>
    </p:bg>
    <p:spTree>
      <p:nvGrpSpPr>
        <p:cNvPr id="1" name="">
          <a:extLst>
            <a:ext uri="{FF2B5EF4-FFF2-40B4-BE49-F238E27FC236}">
              <a16:creationId xmlns:a16="http://schemas.microsoft.com/office/drawing/2014/main" id="{696427B5-B77C-8D75-54A5-A3B6D9E04672}"/>
            </a:ext>
          </a:extLst>
        </p:cNvPr>
        <p:cNvGrpSpPr/>
        <p:nvPr/>
      </p:nvGrpSpPr>
      <p:grpSpPr>
        <a:xfrm>
          <a:off x="0" y="0"/>
          <a:ext cx="0" cy="0"/>
          <a:chOff x="0" y="0"/>
          <a:chExt cx="0" cy="0"/>
        </a:xfrm>
      </p:grpSpPr>
      <p:sp>
        <p:nvSpPr>
          <p:cNvPr id="4" name="AutoShape 4" descr="5,122 Credit Card 3D Illustrations - Free Download in PNG, BLEND, glTF |  IconScout">
            <a:extLst>
              <a:ext uri="{FF2B5EF4-FFF2-40B4-BE49-F238E27FC236}">
                <a16:creationId xmlns:a16="http://schemas.microsoft.com/office/drawing/2014/main" id="{0A653E2B-6C58-8099-F832-A777BEA80EE8}"/>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D9B93CE0-BC69-089F-5EBC-D25B64B8D1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A499BEA-073F-2F7C-0BA2-2BC4108E78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B9CBE91-E50A-AF92-AB2F-86509AE00AA7}"/>
              </a:ext>
            </a:extLst>
          </p:cNvPr>
          <p:cNvSpPr txBox="1"/>
          <p:nvPr/>
        </p:nvSpPr>
        <p:spPr>
          <a:xfrm>
            <a:off x="716280" y="382109"/>
            <a:ext cx="7711440" cy="3447098"/>
          </a:xfrm>
          <a:prstGeom prst="rect">
            <a:avLst/>
          </a:prstGeom>
          <a:noFill/>
        </p:spPr>
        <p:txBody>
          <a:bodyPr wrap="square">
            <a:spAutoFit/>
          </a:bodyPr>
          <a:lstStyle/>
          <a:p>
            <a:pPr algn="just"/>
            <a:r>
              <a:rPr lang="en-US" sz="16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ABOUT DATASET</a:t>
            </a:r>
          </a:p>
          <a:p>
            <a:pPr algn="just"/>
            <a:endParaRPr lang="en-US" sz="2400" b="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endParaRPr>
          </a:p>
          <a:p>
            <a:pPr algn="just"/>
            <a:r>
              <a:rPr lang="en-US" sz="1800" dirty="0">
                <a:solidFill>
                  <a:schemeClr val="bg1">
                    <a:lumMod val="10000"/>
                  </a:schemeClr>
                </a:solidFill>
                <a:latin typeface="Times New Roman" panose="02020603050405020304" pitchFamily="18" charset="0"/>
                <a:cs typeface="Times New Roman" panose="02020603050405020304" pitchFamily="18" charset="0"/>
              </a:rPr>
              <a:t>• </a:t>
            </a:r>
            <a:r>
              <a:rPr lang="en-US" sz="18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We gathered the data from</a:t>
            </a:r>
          </a:p>
          <a:p>
            <a:pPr algn="just"/>
            <a:r>
              <a:rPr lang="en-US" sz="18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Kaggle(</a:t>
            </a:r>
            <a:r>
              <a:rPr lang="en-US" sz="18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https://www.kaggle.com/datasets/kartik2112/fraud-detection/data</a:t>
            </a:r>
            <a:r>
              <a:rPr lang="en-US" sz="18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p>
          <a:p>
            <a:pPr algn="just"/>
            <a:endParaRPr lang="en-US" sz="160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just"/>
            <a:r>
              <a:rPr lang="en-US" sz="1700" i="0" dirty="0">
                <a:solidFill>
                  <a:schemeClr val="bg1">
                    <a:lumMod val="10000"/>
                  </a:schemeClr>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This dataset of credit card transactions that spans from January 1, 2019, to December 31, 2020. The dataset includes a total of 1,048,574 transactions made by 1,000 customers across a diverse range of 800 merchants. Each transaction is labeled as either legitimate or fraudulent, allowing for insightful analysis into consumer behavior and fraud detection.</a:t>
            </a:r>
          </a:p>
          <a:p>
            <a:pPr algn="just"/>
            <a:endParaRPr lang="en-US" sz="1700" i="0" dirty="0">
              <a:solidFill>
                <a:schemeClr val="bg1">
                  <a:lumMod val="10000"/>
                </a:schemeClr>
              </a:solidFill>
              <a:effectLst/>
              <a:latin typeface="Times New Roman" panose="02020603050405020304" pitchFamily="18" charset="0"/>
              <a:cs typeface="Times New Roman" panose="02020603050405020304" pitchFamily="18" charset="0"/>
            </a:endParaRPr>
          </a:p>
          <a:p>
            <a:pPr algn="just"/>
            <a:endParaRPr lang="en-US" sz="1600" dirty="0">
              <a:solidFill>
                <a:schemeClr val="bg1">
                  <a:lumMod val="10000"/>
                </a:schemeClr>
              </a:solidFill>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42AD5350-7EBC-C467-A551-2985F67FBB6C}"/>
              </a:ext>
            </a:extLst>
          </p:cNvPr>
          <p:cNvSpPr>
            <a:spLocks noChangeArrowheads="1"/>
          </p:cNvSpPr>
          <p:nvPr/>
        </p:nvSpPr>
        <p:spPr bwMode="auto">
          <a:xfrm>
            <a:off x="713794" y="3367488"/>
            <a:ext cx="4929555"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Key Features</a:t>
            </a:r>
            <a:r>
              <a:rPr kumimoji="0" lang="en-US" altLang="en-US" sz="18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Transaction details: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amt</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category</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trans_date,trans_time</a:t>
            </a:r>
            <a:r>
              <a:rPr kumimoji="0" lang="en-US" altLang="en-US" sz="7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Customer demographics: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gender</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city</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Location data: </a:t>
            </a:r>
            <a:r>
              <a:rPr kumimoji="0" lang="en-US" altLang="en-US" b="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lat</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long</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merch_lat</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merch_long</a:t>
            </a:r>
            <a:r>
              <a:rPr kumimoji="0" lang="en-US" altLang="en-US" sz="1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86587988"/>
      </p:ext>
    </p:extLst>
  </p:cSld>
  <p:clrMapOvr>
    <a:overrideClrMapping bg1="lt1" tx1="dk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E32338-84B1-C63E-FBB9-875BE3F8F80E}"/>
            </a:ext>
          </a:extLst>
        </p:cNvPr>
        <p:cNvGrpSpPr/>
        <p:nvPr/>
      </p:nvGrpSpPr>
      <p:grpSpPr>
        <a:xfrm>
          <a:off x="0" y="0"/>
          <a:ext cx="0" cy="0"/>
          <a:chOff x="0" y="0"/>
          <a:chExt cx="0" cy="0"/>
        </a:xfrm>
      </p:grpSpPr>
      <p:sp>
        <p:nvSpPr>
          <p:cNvPr id="4" name="AutoShape 4" descr="5,122 Credit Card 3D Illustrations - Free Download in PNG, BLEND, glTF |  IconScout">
            <a:extLst>
              <a:ext uri="{FF2B5EF4-FFF2-40B4-BE49-F238E27FC236}">
                <a16:creationId xmlns:a16="http://schemas.microsoft.com/office/drawing/2014/main" id="{301BB44E-E221-EB11-AD71-A463E53700BB}"/>
              </a:ext>
            </a:extLst>
          </p:cNvPr>
          <p:cNvSpPr>
            <a:spLocks noChangeAspect="1" noChangeArrowheads="1"/>
          </p:cNvSpPr>
          <p:nvPr/>
        </p:nvSpPr>
        <p:spPr bwMode="auto">
          <a:xfrm>
            <a:off x="4419600" y="2419350"/>
            <a:ext cx="1775460" cy="177546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80" name="Picture 8">
            <a:extLst>
              <a:ext uri="{FF2B5EF4-FFF2-40B4-BE49-F238E27FC236}">
                <a16:creationId xmlns:a16="http://schemas.microsoft.com/office/drawing/2014/main" id="{7279CFD0-21EE-A128-966B-220C7C613F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77323" y="3722567"/>
            <a:ext cx="1736947" cy="1775460"/>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3F964E32-2845-0C0E-542D-EC96E77E4A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19" y="-423979"/>
            <a:ext cx="1754226" cy="175422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AB31C2EF-612A-12ED-0FCD-BF96ECEBB839}"/>
              </a:ext>
            </a:extLst>
          </p:cNvPr>
          <p:cNvPicPr>
            <a:picLocks noChangeAspect="1"/>
          </p:cNvPicPr>
          <p:nvPr/>
        </p:nvPicPr>
        <p:blipFill>
          <a:blip r:embed="rId4"/>
          <a:stretch>
            <a:fillRect/>
          </a:stretch>
        </p:blipFill>
        <p:spPr>
          <a:xfrm>
            <a:off x="0" y="-59473"/>
            <a:ext cx="9144000" cy="5202973"/>
          </a:xfrm>
          <a:prstGeom prst="rect">
            <a:avLst/>
          </a:prstGeom>
        </p:spPr>
      </p:pic>
    </p:spTree>
    <p:extLst>
      <p:ext uri="{BB962C8B-B14F-4D97-AF65-F5344CB8AC3E}">
        <p14:creationId xmlns:p14="http://schemas.microsoft.com/office/powerpoint/2010/main" val="593285388"/>
      </p:ext>
    </p:extLst>
  </p:cSld>
  <p:clrMapOvr>
    <a:masterClrMapping/>
  </p:clrMapOvr>
</p:sld>
</file>

<file path=ppt/theme/theme1.xml><?xml version="1.0" encoding="utf-8"?>
<a:theme xmlns:a="http://schemas.openxmlformats.org/drawingml/2006/main"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2.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3.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4.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5.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6.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7.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ppt/theme/themeOverride8.xml><?xml version="1.0" encoding="utf-8"?>
<a:themeOverride xmlns:a="http://schemas.openxmlformats.org/drawingml/2006/main">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themeOverride>
</file>

<file path=docProps/app.xml><?xml version="1.0" encoding="utf-8"?>
<Properties xmlns="http://schemas.openxmlformats.org/officeDocument/2006/extended-properties" xmlns:vt="http://schemas.openxmlformats.org/officeDocument/2006/docPropsVTypes">
  <Template/>
  <TotalTime>1021</TotalTime>
  <Words>606</Words>
  <Application>Microsoft Office PowerPoint</Application>
  <PresentationFormat>On-screen Show (16:9)</PresentationFormat>
  <Paragraphs>72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Wingdings</vt:lpstr>
      <vt:lpstr>Times New Roman</vt:lpstr>
      <vt:lpstr>Lato</vt:lpstr>
      <vt:lpstr>Arial</vt:lpstr>
      <vt:lpstr>Outfit ExtraBold</vt:lpstr>
      <vt:lpstr>Bayesian Data Analysis - Master of Science in Biostatistics by Slidesgo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Kirtan Soni</dc:creator>
  <cp:lastModifiedBy>Kirtan  Soni</cp:lastModifiedBy>
  <cp:revision>35</cp:revision>
  <dcterms:modified xsi:type="dcterms:W3CDTF">2025-01-19T07:25:08Z</dcterms:modified>
</cp:coreProperties>
</file>