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82" r:id="rId6"/>
    <p:sldId id="261" r:id="rId7"/>
    <p:sldId id="264" r:id="rId8"/>
    <p:sldId id="267" r:id="rId9"/>
    <p:sldId id="262" r:id="rId10"/>
    <p:sldId id="276" r:id="rId11"/>
    <p:sldId id="263" r:id="rId12"/>
    <p:sldId id="265" r:id="rId13"/>
    <p:sldId id="266" r:id="rId14"/>
    <p:sldId id="268" r:id="rId15"/>
    <p:sldId id="269" r:id="rId16"/>
    <p:sldId id="271" r:id="rId17"/>
    <p:sldId id="272" r:id="rId18"/>
    <p:sldId id="274" r:id="rId19"/>
    <p:sldId id="273" r:id="rId20"/>
    <p:sldId id="270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9D46-4920-40FD-BEA5-236E65E49486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0CA-0F74-43B3-8755-77E373A595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19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0CA-0F74-43B3-8755-77E373A595D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45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0CA-0F74-43B3-8755-77E373A595D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2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124531-9DE9-4299-A949-DDDF2EE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65DE97F-E5AE-4416-BEDC-927EB19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8720DC8-4D35-4E40-ACC1-5AADA7B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13CA3FF-A8A1-403B-8945-16E7F6D6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231F5EA-D449-467D-8E2E-92E38970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130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BFD6265-A25B-4035-9141-820E021E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CC2257E-ABFC-487A-8EA6-99EEDA55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DA5E592-55EF-4457-9E61-1F74063B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B7B9077-69D3-4AB2-A251-25570EE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0C35CA8-76D3-4974-A9C0-263A66C4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33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B29D191-6A53-40BC-A038-E938077D7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D56D35-7E82-44AD-9E6C-28DC0122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A3F50CB-E71C-4012-AE16-E4072636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F821F9-E510-4400-B049-AC9EF708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DD3DF2-9F7E-420B-8C75-1A68471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3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7B7BEB-5C9B-47DF-AC25-05A61FEE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E7BCB1-2883-4AAF-B0E3-8681CD1A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F84CCAC-05A5-466F-9B9D-5CCD9A3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885F9ED-38D0-4DAC-B5DB-B118191C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B08F91-97FD-4C70-BAA4-8A756394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9FF510-2106-4A7A-A044-33580397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ACD8B1F-DEAC-4217-8F3B-4BAB5C7A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444DE03-5F74-4764-A138-990C795E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0074D13-DCBA-4012-B462-ED570912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D476CA1-75CE-419C-A8D2-8761E9B2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03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C6C0B4-EB8E-4FB1-8612-A4327639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8AB5DE-B39B-4921-980E-F3DDFD295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DDB3BFD-967E-42F3-B959-9DC6155EB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9DA65BB-F54E-4920-902D-5ED9B11D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679820B-F42F-46DA-952A-22670339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2012239-DC23-4A07-A6EA-67CB36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4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6CA69-F200-4650-9E42-BE4A4650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0DE82FA-C410-4B31-B9FA-66C70FBF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F9CE298-885F-495C-9E79-8F735AA0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ECE080D3-F107-4EDC-954F-F2C6DC094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2F9945A-ED13-4A91-8C88-66FF686B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8CB7306-6B35-42CE-A2A1-05C88708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BF4C2B1-A9B2-43B2-8C9A-35B10E6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465B60F-8989-4E76-919C-4F06591E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7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E8700A-09BF-40B1-B75D-BE499064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0B1D2B9-15F0-455D-8D1F-E1F497D1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F751BB71-5ACC-4C39-9A82-210FCFE1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627C71-99A5-4BBD-934A-C39AC0F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3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DE25E9B-CB38-4ECA-99AB-6B4B2C4C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67F52F36-A23E-4E00-8EC3-4A9A99CB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EC46933-CF84-4A76-8A80-6C740EE4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00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CDA561-43D7-4C0B-B0DE-C9366407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6804C5-4730-4E44-B0DD-6416F98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617DA64-B275-4B41-A888-443BFB6F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D62E393-E676-4127-A86D-7EFAB2F9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1F410B2-3591-427B-B407-8334D402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DB5F292-2319-45F7-BAAC-7B1F1C29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61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4806AF-C5F5-4A31-8F63-F3F9362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42D4029-D425-4F9A-B0B9-C1D1F249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0EE5E79-3354-466E-85B3-A8158841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3BACC56-8CC8-41D3-88CF-38A9D407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BDF1659-E77D-4494-8D00-413EF83F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7CA114E-FC5E-45B0-8458-BA938F5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0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A4286BF-1FA1-4CF8-B9CC-DBA61A6E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19D39F3-7D3F-4625-A6C5-D2F1CB05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F9AB10F-5825-42BB-AE76-050EDB98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F21A-C5B2-413D-9A72-0AD462B5C69E}" type="datetimeFigureOut">
              <a:rPr lang="bg-BG" smtClean="0"/>
              <a:t>16.12.2020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E67D1C0-4B0C-4E78-B129-0F9366D0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9FE30DB-750E-424E-9EAB-12623186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5503-4C1A-44BB-9E7A-88631CC03B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76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899681-3244-4307-984D-A58F9790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Курсов проект по Обектно ориентирано програмиране- част 2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C5B42C0-8032-4542-B405-E54C3003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Участници в проекта: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Веселин Евгениев Николов Ф.№: 18621451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Калоян Веселинов Кючуков Ф.№: 18621369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E7665539-34A5-4F46-8944-3F85D49F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2F8303-6F9C-4511-B281-659777C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Прототип за начален изглед 2</a:t>
            </a:r>
          </a:p>
        </p:txBody>
      </p:sp>
    </p:spTree>
    <p:extLst>
      <p:ext uri="{BB962C8B-B14F-4D97-AF65-F5344CB8AC3E}">
        <p14:creationId xmlns:p14="http://schemas.microsoft.com/office/powerpoint/2010/main" val="37431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594DFF-49D5-4302-A476-4C2E23B19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74568A-043B-4804-9660-717983CB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Прототип на GUI – изглед стая</a:t>
            </a:r>
          </a:p>
        </p:txBody>
      </p:sp>
    </p:spTree>
    <p:extLst>
      <p:ext uri="{BB962C8B-B14F-4D97-AF65-F5344CB8AC3E}">
        <p14:creationId xmlns:p14="http://schemas.microsoft.com/office/powerpoint/2010/main" val="396517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7AB829-17B3-46E8-AA5D-A6B00CC1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Прототип на базата данни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B0342139-8032-4FF9-BF85-FDFB0B175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5" y="1170179"/>
            <a:ext cx="7433097" cy="4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E5FEC4-F70D-4AB7-B666-71F7250E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Реализация на базата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75D19F-6933-411D-B4F2-94F854B2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6" y="2022601"/>
            <a:ext cx="11381508" cy="2152235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FFFFFF"/>
                </a:solidFill>
              </a:rPr>
              <a:t>Базата данни е реализирана с </a:t>
            </a:r>
            <a:r>
              <a:rPr lang="en-US" sz="2000" dirty="0">
                <a:solidFill>
                  <a:srgbClr val="FFFFFF"/>
                </a:solidFill>
              </a:rPr>
              <a:t>Oracle </a:t>
            </a:r>
            <a:r>
              <a:rPr lang="bg-BG" sz="2000" dirty="0">
                <a:solidFill>
                  <a:srgbClr val="FFFFFF"/>
                </a:solidFill>
              </a:rPr>
              <a:t>сървър. Таблиците в базата данни са автоматично създадени от слоя за работа с базата данни (</a:t>
            </a:r>
            <a:r>
              <a:rPr lang="en-US" sz="2000" dirty="0">
                <a:solidFill>
                  <a:srgbClr val="FFFFFF"/>
                </a:solidFill>
              </a:rPr>
              <a:t>Hibernate</a:t>
            </a:r>
            <a:r>
              <a:rPr lang="bg-BG" sz="2000" dirty="0">
                <a:solidFill>
                  <a:srgbClr val="FFFFFF"/>
                </a:solidFill>
              </a:rPr>
              <a:t>). </a:t>
            </a:r>
          </a:p>
          <a:p>
            <a:endParaRPr lang="bg-BG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FFFFFF"/>
                </a:solidFill>
              </a:rPr>
              <a:t>Таблици: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9D83-2043-4C27-AFB4-B1294A41C53E}"/>
              </a:ext>
            </a:extLst>
          </p:cNvPr>
          <p:cNvSpPr txBox="1"/>
          <p:nvPr/>
        </p:nvSpPr>
        <p:spPr>
          <a:xfrm>
            <a:off x="405246" y="3574743"/>
            <a:ext cx="11381508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SERVICE_CATEGORY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ADD_SERV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APP_USER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APP_USER_HOTEL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C_USED_SERV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COUNTRY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HOTEL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CLIENTS_C_USED_SERV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CLIENTS_RAITING </a:t>
            </a:r>
            <a:endParaRPr lang="bg-BG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ROOM_CLIENTS</a:t>
            </a:r>
          </a:p>
        </p:txBody>
      </p:sp>
    </p:spTree>
    <p:extLst>
      <p:ext uri="{BB962C8B-B14F-4D97-AF65-F5344CB8AC3E}">
        <p14:creationId xmlns:p14="http://schemas.microsoft.com/office/powerpoint/2010/main" val="1335813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85E350-E781-4919-BC29-924FEC2E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257F62-20F6-4338-9322-B98250D8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Login известие при несъвпадение</a:t>
            </a:r>
          </a:p>
        </p:txBody>
      </p:sp>
    </p:spTree>
    <p:extLst>
      <p:ext uri="{BB962C8B-B14F-4D97-AF65-F5344CB8AC3E}">
        <p14:creationId xmlns:p14="http://schemas.microsoft.com/office/powerpoint/2010/main" val="41400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DDC52E8C-D61A-4987-B388-13D6C35F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5045CF-B67B-49AF-AA90-33DC7BB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Изглед 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153011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6387F-88E6-4C4A-9D04-D58400020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949D7F-007D-429B-950B-5B2BE70B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Изглед добавяне на резервация</a:t>
            </a:r>
          </a:p>
        </p:txBody>
      </p:sp>
    </p:spTree>
    <p:extLst>
      <p:ext uri="{BB962C8B-B14F-4D97-AF65-F5344CB8AC3E}">
        <p14:creationId xmlns:p14="http://schemas.microsoft.com/office/powerpoint/2010/main" val="192090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E5316-B159-415D-B7D3-1C09E1F50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5661" b="46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ECF0E-229B-4F4D-8E95-24D026A2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Изглед стаи</a:t>
            </a:r>
          </a:p>
        </p:txBody>
      </p:sp>
    </p:spTree>
    <p:extLst>
      <p:ext uri="{BB962C8B-B14F-4D97-AF65-F5344CB8AC3E}">
        <p14:creationId xmlns:p14="http://schemas.microsoft.com/office/powerpoint/2010/main" val="402272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EB8F1-896E-4603-86B3-D2DF8207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1" b="186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3F46A0-5286-46B3-9B4A-7276787B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Изглед стая</a:t>
            </a:r>
          </a:p>
        </p:txBody>
      </p:sp>
    </p:spTree>
    <p:extLst>
      <p:ext uri="{BB962C8B-B14F-4D97-AF65-F5344CB8AC3E}">
        <p14:creationId xmlns:p14="http://schemas.microsoft.com/office/powerpoint/2010/main" val="251646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1F39A9-51AF-4D30-BDD0-DD536782D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789E15-C022-48B5-AEC4-91617B6A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Справка заетост</a:t>
            </a:r>
          </a:p>
        </p:txBody>
      </p:sp>
    </p:spTree>
    <p:extLst>
      <p:ext uri="{BB962C8B-B14F-4D97-AF65-F5344CB8AC3E}">
        <p14:creationId xmlns:p14="http://schemas.microsoft.com/office/powerpoint/2010/main" val="38208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B9277-E155-4123-9483-77CEDBE8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Анализ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53BB25-A5F1-4559-A0DA-0F1817BB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FFFFFF"/>
                </a:solidFill>
              </a:rPr>
              <a:t>Функционални изисквания</a:t>
            </a:r>
          </a:p>
          <a:p>
            <a:pPr lvl="1"/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Създаване, редактиране и изтриване на резервации, стаи, допълнителни услуги, клиенти и потребители.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Рейтинг на стаи и клиенти.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Справки за клиенти, стаи, резервации и рецепционисти.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Записване, промяна и изтриване на данни в базата данни.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Изобразяване на данните в графичния интерфейс.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Проверки на въведените данни и известия за не попълнени полета.</a:t>
            </a:r>
          </a:p>
        </p:txBody>
      </p:sp>
    </p:spTree>
    <p:extLst>
      <p:ext uri="{BB962C8B-B14F-4D97-AF65-F5344CB8AC3E}">
        <p14:creationId xmlns:p14="http://schemas.microsoft.com/office/powerpoint/2010/main" val="415531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38F656A-EBA8-4A28-9CAA-3D15C77A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9ED5D5-287C-44E2-B46E-97E3C1AC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Изглед справки</a:t>
            </a:r>
          </a:p>
        </p:txBody>
      </p:sp>
    </p:spTree>
    <p:extLst>
      <p:ext uri="{BB962C8B-B14F-4D97-AF65-F5344CB8AC3E}">
        <p14:creationId xmlns:p14="http://schemas.microsoft.com/office/powerpoint/2010/main" val="223011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A61534B3-0B01-4FED-9570-E9B0575C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4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ED98CF-1B78-4737-B63A-A10FBED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Hibernate</a:t>
            </a:r>
            <a:endParaRPr lang="bg-BG" sz="360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B49B28D-570F-4D16-B165-93786AFA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bg-BG" sz="1800"/>
              <a:t>Настройките за връзка с базата данни са във файл </a:t>
            </a:r>
            <a:r>
              <a:rPr lang="bg-B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hibernate.cfg.xml.</a:t>
            </a:r>
          </a:p>
          <a:p>
            <a:r>
              <a:rPr lang="bg-B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Конфигурацията за връзка с базата данни става чрез файла hibernate.cfg.xml . С диалект Oracle10gDialect и драйвер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ojdbc10.</a:t>
            </a:r>
          </a:p>
          <a:p>
            <a:endParaRPr lang="en-US" sz="1800"/>
          </a:p>
          <a:p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373930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4442D8-D2B7-40AB-857C-E3CF0F0B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Анотации в базовите класове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5A05BC-A04E-40F5-B214-0DE6D9CD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FFFFFF"/>
                </a:solidFill>
              </a:rPr>
              <a:t>Полетата за </a:t>
            </a:r>
            <a:r>
              <a:rPr lang="en-US" sz="2000" dirty="0">
                <a:solidFill>
                  <a:srgbClr val="FFFFFF"/>
                </a:solidFill>
              </a:rPr>
              <a:t>ID </a:t>
            </a:r>
            <a:r>
              <a:rPr lang="bg-BG" sz="2000" dirty="0">
                <a:solidFill>
                  <a:srgbClr val="FFFFFF"/>
                </a:solidFill>
              </a:rPr>
              <a:t>са реализирани със </a:t>
            </a:r>
            <a:r>
              <a:rPr lang="en-US" sz="2000" dirty="0">
                <a:solidFill>
                  <a:srgbClr val="FFFFFF"/>
                </a:solidFill>
              </a:rPr>
              <a:t>SequenceGenerator </a:t>
            </a:r>
            <a:r>
              <a:rPr lang="bg-BG" sz="2000" dirty="0">
                <a:solidFill>
                  <a:srgbClr val="FFFFFF"/>
                </a:solidFill>
              </a:rPr>
              <a:t>анотация.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В класовете с променлива за хотел имат анотация за </a:t>
            </a:r>
            <a:r>
              <a:rPr lang="en-US" sz="2000" dirty="0">
                <a:solidFill>
                  <a:srgbClr val="FFFFFF"/>
                </a:solidFill>
              </a:rPr>
              <a:t>ManyToOne </a:t>
            </a:r>
            <a:r>
              <a:rPr lang="bg-BG" sz="2000" dirty="0">
                <a:solidFill>
                  <a:srgbClr val="FFFFFF"/>
                </a:solidFill>
              </a:rPr>
              <a:t>връзка.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Полета от тип </a:t>
            </a:r>
            <a:r>
              <a:rPr lang="en-US" sz="2000" dirty="0">
                <a:solidFill>
                  <a:srgbClr val="FFFFFF"/>
                </a:solidFill>
              </a:rPr>
              <a:t>boolean </a:t>
            </a:r>
            <a:r>
              <a:rPr lang="bg-BG" sz="2000" dirty="0">
                <a:solidFill>
                  <a:srgbClr val="FFFFFF"/>
                </a:solidFill>
              </a:rPr>
              <a:t>се записват като </a:t>
            </a:r>
            <a:r>
              <a:rPr lang="en-US" sz="2000" dirty="0">
                <a:solidFill>
                  <a:srgbClr val="FFFFFF"/>
                </a:solidFill>
              </a:rPr>
              <a:t>char </a:t>
            </a:r>
            <a:r>
              <a:rPr lang="bg-BG" sz="2000" dirty="0">
                <a:solidFill>
                  <a:srgbClr val="FFFFFF"/>
                </a:solidFill>
              </a:rPr>
              <a:t>от една буква (</a:t>
            </a:r>
            <a:r>
              <a:rPr lang="en-US" sz="2000" dirty="0">
                <a:solidFill>
                  <a:srgbClr val="FFFFFF"/>
                </a:solidFill>
              </a:rPr>
              <a:t>T, F).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Полета с тип </a:t>
            </a:r>
            <a:r>
              <a:rPr lang="en-US" sz="2000" dirty="0">
                <a:solidFill>
                  <a:srgbClr val="FFFFFF"/>
                </a:solidFill>
              </a:rPr>
              <a:t>double </a:t>
            </a:r>
            <a:r>
              <a:rPr lang="bg-BG" sz="2000" dirty="0">
                <a:solidFill>
                  <a:srgbClr val="FFFFFF"/>
                </a:solidFill>
              </a:rPr>
              <a:t>се записват, като </a:t>
            </a:r>
            <a:r>
              <a:rPr lang="en-US" sz="2000" dirty="0">
                <a:solidFill>
                  <a:srgbClr val="FFFFFF"/>
                </a:solidFill>
              </a:rPr>
              <a:t>Number(10,2) </a:t>
            </a:r>
            <a:r>
              <a:rPr lang="bg-BG" sz="2000" dirty="0">
                <a:solidFill>
                  <a:srgbClr val="FFFFFF"/>
                </a:solidFill>
              </a:rPr>
              <a:t>с точност 2 знака след запетаята.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Полета с тип </a:t>
            </a:r>
            <a:r>
              <a:rPr lang="en-US" sz="2000" dirty="0">
                <a:solidFill>
                  <a:srgbClr val="FFFFFF"/>
                </a:solidFill>
              </a:rPr>
              <a:t>enum </a:t>
            </a:r>
            <a:r>
              <a:rPr lang="bg-BG" sz="2000" dirty="0">
                <a:solidFill>
                  <a:srgbClr val="FFFFFF"/>
                </a:solidFill>
              </a:rPr>
              <a:t>се записват, като </a:t>
            </a:r>
            <a:r>
              <a:rPr lang="en-US" sz="2000" dirty="0">
                <a:solidFill>
                  <a:srgbClr val="FFFFFF"/>
                </a:solidFill>
              </a:rPr>
              <a:t>varchar2.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Полета от пит </a:t>
            </a:r>
            <a:r>
              <a:rPr lang="en-US" sz="2000" dirty="0">
                <a:solidFill>
                  <a:srgbClr val="FFFFFF"/>
                </a:solidFill>
              </a:rPr>
              <a:t>List </a:t>
            </a:r>
            <a:r>
              <a:rPr lang="bg-BG" sz="2000" dirty="0">
                <a:solidFill>
                  <a:srgbClr val="FFFFFF"/>
                </a:solidFill>
              </a:rPr>
              <a:t>са с анотация </a:t>
            </a:r>
            <a:r>
              <a:rPr lang="en-US" sz="2000" dirty="0">
                <a:solidFill>
                  <a:srgbClr val="FFFFFF"/>
                </a:solidFill>
              </a:rPr>
              <a:t>ManyToMany.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Класове </a:t>
            </a:r>
            <a:r>
              <a:rPr lang="en-US" sz="2000" dirty="0">
                <a:solidFill>
                  <a:srgbClr val="FFFFFF"/>
                </a:solidFill>
              </a:rPr>
              <a:t>Reservation </a:t>
            </a:r>
            <a:r>
              <a:rPr lang="bg-BG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ReservationForm </a:t>
            </a:r>
            <a:r>
              <a:rPr lang="bg-BG" sz="2000" dirty="0">
                <a:solidFill>
                  <a:srgbClr val="FFFFFF"/>
                </a:solidFill>
              </a:rPr>
              <a:t>са с анотации: </a:t>
            </a:r>
            <a:r>
              <a:rPr lang="en-US" sz="2000" dirty="0">
                <a:solidFill>
                  <a:srgbClr val="FFFFFF"/>
                </a:solidFill>
              </a:rPr>
              <a:t>Embeddable </a:t>
            </a:r>
            <a:r>
              <a:rPr lang="bg-BG" sz="2000" dirty="0">
                <a:solidFill>
                  <a:srgbClr val="FFFFFF"/>
                </a:solidFill>
              </a:rPr>
              <a:t>за </a:t>
            </a:r>
            <a:r>
              <a:rPr lang="en-US" sz="2000" dirty="0">
                <a:solidFill>
                  <a:srgbClr val="FFFFFF"/>
                </a:solidFill>
              </a:rPr>
              <a:t>ReservationForm </a:t>
            </a:r>
            <a:r>
              <a:rPr lang="bg-BG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Embedded </a:t>
            </a:r>
            <a:r>
              <a:rPr lang="bg-BG" sz="2000" dirty="0">
                <a:solidFill>
                  <a:srgbClr val="FFFFFF"/>
                </a:solidFill>
              </a:rPr>
              <a:t>за </a:t>
            </a:r>
            <a:r>
              <a:rPr lang="en-US" sz="2000" dirty="0">
                <a:solidFill>
                  <a:srgbClr val="FFFFFF"/>
                </a:solidFill>
              </a:rPr>
              <a:t>Reservation.</a:t>
            </a:r>
          </a:p>
          <a:p>
            <a:endParaRPr lang="bg-B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D360DED2-E410-4659-A6C0-CF52F2CDF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3005" r="22" b="645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9DCA30-2F10-405A-990D-87F952A3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Log4j 2</a:t>
            </a:r>
            <a:endParaRPr lang="bg-BG" sz="36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B26EFA-CD64-4EDB-8CD0-E89B7D98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2" y="4856921"/>
            <a:ext cx="9734251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500" dirty="0"/>
              <a:t>Системата за отразяване на събитията е настроена да: </a:t>
            </a:r>
          </a:p>
          <a:p>
            <a:pPr marL="457200" lvl="1" indent="0">
              <a:buNone/>
            </a:pPr>
            <a:r>
              <a:rPr lang="bg-BG" sz="1500" dirty="0"/>
              <a:t>Записва информация за създадени от потребителя евенти, като натискане на бутон и др. В </a:t>
            </a:r>
            <a:r>
              <a:rPr lang="en-US" sz="1500" dirty="0"/>
              <a:t>app-logs</a:t>
            </a:r>
            <a:r>
              <a:rPr lang="bg-BG" sz="1500" dirty="0"/>
              <a:t> файл</a:t>
            </a:r>
            <a:r>
              <a:rPr lang="en-US" sz="1500" dirty="0"/>
              <a:t>.</a:t>
            </a:r>
          </a:p>
          <a:p>
            <a:pPr marL="457200" lvl="1" indent="0">
              <a:buNone/>
            </a:pPr>
            <a:r>
              <a:rPr lang="bg-BG" sz="1500" dirty="0"/>
              <a:t>Записва информация за грешки, предадени обекти и </a:t>
            </a:r>
            <a:r>
              <a:rPr lang="en-US" sz="1500" dirty="0"/>
              <a:t>SQL </a:t>
            </a:r>
            <a:r>
              <a:rPr lang="bg-BG" sz="1500" dirty="0"/>
              <a:t>заявки направени към базата данни. В </a:t>
            </a:r>
            <a:r>
              <a:rPr lang="en-US" sz="1500" dirty="0"/>
              <a:t>debug </a:t>
            </a:r>
            <a:r>
              <a:rPr lang="bg-BG" sz="1500" dirty="0"/>
              <a:t>файл.</a:t>
            </a:r>
          </a:p>
        </p:txBody>
      </p:sp>
    </p:spTree>
    <p:extLst>
      <p:ext uri="{BB962C8B-B14F-4D97-AF65-F5344CB8AC3E}">
        <p14:creationId xmlns:p14="http://schemas.microsoft.com/office/powerpoint/2010/main" val="419298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екранна снимка, монитор, компютър, екран&#10;&#10;Описанието е генерирано автоматично">
            <a:extLst>
              <a:ext uri="{FF2B5EF4-FFF2-40B4-BE49-F238E27FC236}">
                <a16:creationId xmlns:a16="http://schemas.microsoft.com/office/drawing/2014/main" id="{39A90FF0-8310-411C-8AA7-BB2FC527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041" b="5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330C50-3C29-4CC6-87D1-1ACB81F5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Резултати от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85580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29AE47-4704-42B7-84CE-192156CB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Благодаря за вниманието.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D36F603-7B72-49FE-9F1F-21244A95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endParaRPr lang="bg-BG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2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3187DE-9996-4318-8879-BCA9B777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Структура на проекта</a:t>
            </a:r>
          </a:p>
        </p:txBody>
      </p:sp>
      <p:pic>
        <p:nvPicPr>
          <p:cNvPr id="13" name="Контейнер за съдържание 4">
            <a:extLst>
              <a:ext uri="{FF2B5EF4-FFF2-40B4-BE49-F238E27FC236}">
                <a16:creationId xmlns:a16="http://schemas.microsoft.com/office/drawing/2014/main" id="{7DF25A57-0F6D-43E5-828C-7F64A25EF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2055813"/>
            <a:ext cx="11364918" cy="3546330"/>
          </a:xfrm>
        </p:spPr>
      </p:pic>
    </p:spTree>
    <p:extLst>
      <p:ext uri="{BB962C8B-B14F-4D97-AF65-F5344CB8AC3E}">
        <p14:creationId xmlns:p14="http://schemas.microsoft.com/office/powerpoint/2010/main" val="88159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BC0BCD-93F0-4518-B34A-6D1C3FB9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 sz="4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Дефиниция на модулите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6B81E6-026D-4E79-926A-BF695461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classes – </a:t>
            </a: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съдържа базовите класове за целия проект заедно с връзката с базата данни, настройки за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hibernate </a:t>
            </a: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log4j 2.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logic – </a:t>
            </a: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съдържа статични класове. Всички заявки към базата данни минават през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DecodeOperation </a:t>
            </a: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класа. Той връща филтрирани данни в зависимост от типа на операцията.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Graphic user interface – </a:t>
            </a:r>
            <a:r>
              <a:rPr lang="bg-BG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съдържа всички изгледи за приложението и техните контролери.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bg-B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5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06D85DB-F732-4C0C-B49E-645D846D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-1" r="-60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59EB7B-E3DF-46CA-84BF-004604C8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Модел на базата данни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C3C72D-EBE3-4F2B-BA89-5EF78031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953" y="328524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</a:t>
            </a:r>
          </a:p>
        </p:txBody>
      </p:sp>
      <p:pic>
        <p:nvPicPr>
          <p:cNvPr id="2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5E08D9-2806-4FCF-9081-28501FE84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b="32"/>
          <a:stretch/>
        </p:blipFill>
        <p:spPr>
          <a:xfrm>
            <a:off x="0" y="206828"/>
            <a:ext cx="748675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95CEC7-6FC4-4C1A-8D57-10AE05F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diagram за </a:t>
            </a:r>
            <a:r>
              <a:rPr lang="bg-BG" dirty="0">
                <a:solidFill>
                  <a:schemeClr val="bg1"/>
                </a:solidFill>
              </a:rPr>
              <a:t>базовите</a:t>
            </a:r>
            <a:r>
              <a:rPr lang="en-US" dirty="0">
                <a:solidFill>
                  <a:schemeClr val="bg1"/>
                </a:solidFill>
              </a:rPr>
              <a:t> класове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C8A39-2BC2-4F3D-A7CC-D3C266D0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6" y="108462"/>
            <a:ext cx="6849157" cy="66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63F311-DE31-4AF9-BA12-CA78A2C17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564FAE-8E01-4B00-BFC6-FFC49A8F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/>
              <a:t>GUI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BFF6C4-A44E-4E7A-8BBD-57DC0F54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4213642" cy="4154361"/>
          </a:xfrm>
        </p:spPr>
        <p:txBody>
          <a:bodyPr>
            <a:normAutofit/>
          </a:bodyPr>
          <a:lstStyle/>
          <a:p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Всеки от главните изгледи съдържа бутон за добавяне на нов обект. При кликване с мишката два пъти се отваря прозорец за редактиране на елемента. Изтриване се реализира със избиране на елемент от таблицата и натискане на бутона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Delete. </a:t>
            </a:r>
          </a:p>
          <a:p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Главно използвани елементи: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Label, TableView, TableColumn, Button, DatePicker, ComboBox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TestField. 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7914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10CAC69A-6E21-4876-8E90-D793059EE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FBEC58-B784-4509-81D4-7D7A96DE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Прототип за начален изглед 1</a:t>
            </a: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47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71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на Office</vt:lpstr>
      <vt:lpstr>Курсов проект по Обектно ориентирано програмиране- част 2</vt:lpstr>
      <vt:lpstr>Анализ</vt:lpstr>
      <vt:lpstr>Структура на проекта</vt:lpstr>
      <vt:lpstr>Дефиниция на модулите</vt:lpstr>
      <vt:lpstr>Модел на базата данни</vt:lpstr>
      <vt:lpstr>Use case</vt:lpstr>
      <vt:lpstr>Class diagram за базовите класове</vt:lpstr>
      <vt:lpstr>GUI</vt:lpstr>
      <vt:lpstr>Прототип за начален изглед 1 </vt:lpstr>
      <vt:lpstr>Прототип за начален изглед 2</vt:lpstr>
      <vt:lpstr>Прототип на GUI – изглед стая</vt:lpstr>
      <vt:lpstr>Прототип на базата данни</vt:lpstr>
      <vt:lpstr>Реализация на базата данни</vt:lpstr>
      <vt:lpstr>Login известие при несъвпадение</vt:lpstr>
      <vt:lpstr>Изглед потребители</vt:lpstr>
      <vt:lpstr>Изглед добавяне на резервация</vt:lpstr>
      <vt:lpstr>Изглед стаи</vt:lpstr>
      <vt:lpstr>Изглед стая</vt:lpstr>
      <vt:lpstr>Справка заетост</vt:lpstr>
      <vt:lpstr>Изглед справки</vt:lpstr>
      <vt:lpstr>Hibernate</vt:lpstr>
      <vt:lpstr>Анотации в базовите класове</vt:lpstr>
      <vt:lpstr>Log4j 2</vt:lpstr>
      <vt:lpstr>Резултати от тестове</vt:lpstr>
      <vt:lpstr>Благодаря за вниманието.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Обектно ориентирано програмиране- част 2</dc:title>
  <dc:creator>Веселин Николов</dc:creator>
  <cp:lastModifiedBy>Веселин Николов</cp:lastModifiedBy>
  <cp:revision>1</cp:revision>
  <dcterms:created xsi:type="dcterms:W3CDTF">2020-12-16T09:11:20Z</dcterms:created>
  <dcterms:modified xsi:type="dcterms:W3CDTF">2020-12-16T09:11:38Z</dcterms:modified>
</cp:coreProperties>
</file>